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notesSlides/notesSlide130.xml" ContentType="application/vnd.openxmlformats-officedocument.presentationml.notesSlide+xml"/>
  <Override PartName="/ppt/notesSlides/notesSlide141.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136.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notesSlides/notesSlide13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Override PartName="/ppt/notesSlides/notesSlide68.xml" ContentType="application/vnd.openxmlformats-officedocument.presentationml.notesSlide+xml"/>
  <Override PartName="/ppt/notesSlides/notesSlide79.xml" ContentType="application/vnd.openxmlformats-officedocument.presentationml.notesSlide+xml"/>
  <Override PartName="/ppt/notesSlides/notesSlide124.xml" ContentType="application/vnd.openxmlformats-officedocument.presentationml.notesSlide+xml"/>
  <Default Extension="png" ContentType="image/png"/>
  <Override PartName="/ppt/slides/slide55.xml" ContentType="application/vnd.openxmlformats-officedocument.presentationml.slide+xml"/>
  <Override PartName="/ppt/theme/theme2.xml" ContentType="application/vnd.openxmlformats-officedocument.theme+xml"/>
  <Override PartName="/ppt/notesSlides/notesSlide57.xml" ContentType="application/vnd.openxmlformats-officedocument.presentationml.notesSlide+xml"/>
  <Override PartName="/ppt/notesSlides/notesSlide102.xml" ContentType="application/vnd.openxmlformats-officedocument.presentationml.notesSlide+xml"/>
  <Override PartName="/ppt/notesSlides/notesSlide113.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Override PartName="/ppt/notesSlides/notesSlide129.xml" ContentType="application/vnd.openxmlformats-officedocument.presentationml.notesSlide+xml"/>
  <Override PartName="/ppt/slides/slide108.xml" ContentType="application/vnd.openxmlformats-officedocument.presentationml.slide+xml"/>
  <Override PartName="/ppt/notesSlides/notesSlide118.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notesSlides/notesSlide132.xml" ContentType="application/vnd.openxmlformats-officedocument.presentationml.notesSlide+xml"/>
  <Override PartName="/ppt/notesSlides/notesSlide143.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notesSlides/notesSlide121.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65.xml" ContentType="application/vnd.openxmlformats-officedocument.presentationml.notesSlide+xml"/>
  <Override PartName="/ppt/notesSlides/notesSlide110.xml" ContentType="application/vnd.openxmlformats-officedocument.presentationml.notesSlide+xml"/>
  <Override PartName="/ppt/slides/slide41.xml" ContentType="application/vnd.openxmlformats-officedocument.presentationml.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Override PartName="/ppt/notesSlides/notesSlide32.xml" ContentType="application/vnd.openxmlformats-officedocument.presentationml.notesSlide+xml"/>
  <Override PartName="/ppt/slides/slide138.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notesSlides/notesSlide10.xml" ContentType="application/vnd.openxmlformats-officedocument.presentationml.notesSlide+xml"/>
  <Override PartName="/ppt/notesSlides/notesSlide108.xml" ContentType="application/vnd.openxmlformats-officedocument.presentationml.notesSlide+xml"/>
  <Override PartName="/ppt/notesSlides/notesSlide119.xml" ContentType="application/vnd.openxmlformats-officedocument.presentationml.notesSlide+xml"/>
  <Override PartName="/ppt/notesSlides/notesSlide137.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notesSlides/notesSlide99.xml" ContentType="application/vnd.openxmlformats-officedocument.presentationml.notesSlide+xml"/>
  <Override PartName="/ppt/notesSlides/notesSlide126.xml" ContentType="application/vnd.openxmlformats-officedocument.presentationml.notesSlide+xml"/>
  <Override PartName="/ppt/notesSlides/notesSlide144.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notesSlides/notesSlide104.xml" ContentType="application/vnd.openxmlformats-officedocument.presentationml.notesSlide+xml"/>
  <Override PartName="/ppt/notesSlides/notesSlide115.xml" ContentType="application/vnd.openxmlformats-officedocument.presentationml.notesSlide+xml"/>
  <Override PartName="/ppt/notesSlides/notesSlide13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notesSlides/notesSlide122.xml" ContentType="application/vnd.openxmlformats-officedocument.presentationml.notesSlide+xml"/>
  <Override PartName="/ppt/notesSlides/notesSlide140.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slides/slide139.xml" ContentType="application/vnd.openxmlformats-officedocument.presentationml.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notesSlides/notesSlide127.xml" ContentType="application/vnd.openxmlformats-officedocument.presentationml.notesSlide+xml"/>
  <Override PartName="/ppt/notesSlides/notesSlide138.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notesSlides/notesSlide89.xml" ContentType="application/vnd.openxmlformats-officedocument.presentationml.notesSlide+xml"/>
  <Override PartName="/ppt/notesSlides/notesSlide116.xml" ContentType="application/vnd.openxmlformats-officedocument.presentationml.notesSlide+xml"/>
  <Override PartName="/ppt/notesSlides/notesSlide145.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notesSlides/notesSlide78.xml" ContentType="application/vnd.openxmlformats-officedocument.presentationml.notesSlide+xml"/>
  <Override PartName="/ppt/notesSlides/notesSlide123.xml" ContentType="application/vnd.openxmlformats-officedocument.presentationml.notesSlide+xml"/>
  <Override PartName="/ppt/notesSlides/notesSlide134.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slides/slide129.xml" ContentType="application/vnd.openxmlformats-officedocument.presentationml.slide+xml"/>
  <Override PartName="/ppt/notesSlides/notesSlide12.xml" ContentType="application/vnd.openxmlformats-officedocument.presentationml.notesSlide+xml"/>
  <Override PartName="/ppt/notesSlides/notesSlide139.xml" ContentType="application/vnd.openxmlformats-officedocument.presentationml.notesSlide+xml"/>
  <Override PartName="/ppt/slides/slide118.xml" ContentType="application/vnd.openxmlformats-officedocument.presentationml.slide+xml"/>
  <Override PartName="/ppt/notesSlides/notesSlide128.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notesSlides/notesSlide117.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Override PartName="/ppt/notesSlides/notesSlide142.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notesSlides/notesSlide131.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120.xml" ContentType="application/vnd.openxmlformats-officedocument.presentationml.notesSlide+xml"/>
  <Override PartName="/ppt/slides/slide51.xml" ContentType="application/vnd.openxmlformats-officedocument.presentationml.slide+xml"/>
  <Override PartName="/ppt/notesSlides/notesSlide53.xml" ContentType="application/vnd.openxmlformats-officedocument.presentationml.notesSlide+xml"/>
  <Override PartName="/ppt/slides/slide40.xml" ContentType="application/vnd.openxmlformats-officedocument.presentationml.slide+xml"/>
  <Override PartName="/ppt/notesSlides/notesSlide42.xml" ContentType="application/vnd.openxmlformats-officedocument.presentationml.notes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78.xml" ContentType="application/vnd.openxmlformats-officedocument.presentationml.slide+xml"/>
  <Override PartName="/ppt/slides/slide115.xml" ContentType="application/vnd.openxmlformats-officedocument.presentationml.slide+xml"/>
  <Override PartName="/ppt/notesSlides/notesSlide125.xml" ContentType="application/vnd.openxmlformats-officedocument.presentationml.notesSlide+xml"/>
  <Override PartName="/ppt/notesSlides/notesSlide136.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114.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notesSlides/notesSlide36.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6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48"/>
  </p:notesMasterIdLst>
  <p:sldIdLst>
    <p:sldId id="609" r:id="rId2"/>
    <p:sldId id="579" r:id="rId3"/>
    <p:sldId id="610" r:id="rId4"/>
    <p:sldId id="640" r:id="rId5"/>
    <p:sldId id="612" r:id="rId6"/>
    <p:sldId id="613" r:id="rId7"/>
    <p:sldId id="614" r:id="rId8"/>
    <p:sldId id="615" r:id="rId9"/>
    <p:sldId id="616" r:id="rId10"/>
    <p:sldId id="617" r:id="rId11"/>
    <p:sldId id="618" r:id="rId12"/>
    <p:sldId id="619" r:id="rId13"/>
    <p:sldId id="620" r:id="rId14"/>
    <p:sldId id="611" r:id="rId15"/>
    <p:sldId id="432" r:id="rId16"/>
    <p:sldId id="632" r:id="rId17"/>
    <p:sldId id="633" r:id="rId18"/>
    <p:sldId id="634" r:id="rId19"/>
    <p:sldId id="635" r:id="rId20"/>
    <p:sldId id="636" r:id="rId21"/>
    <p:sldId id="637" r:id="rId22"/>
    <p:sldId id="638" r:id="rId23"/>
    <p:sldId id="639" r:id="rId24"/>
    <p:sldId id="580" r:id="rId25"/>
    <p:sldId id="607" r:id="rId26"/>
    <p:sldId id="434" r:id="rId27"/>
    <p:sldId id="582" r:id="rId28"/>
    <p:sldId id="583" r:id="rId29"/>
    <p:sldId id="438" r:id="rId30"/>
    <p:sldId id="439" r:id="rId31"/>
    <p:sldId id="440" r:id="rId32"/>
    <p:sldId id="441" r:id="rId33"/>
    <p:sldId id="442" r:id="rId34"/>
    <p:sldId id="598" r:id="rId35"/>
    <p:sldId id="446" r:id="rId36"/>
    <p:sldId id="608" r:id="rId37"/>
    <p:sldId id="447" r:id="rId38"/>
    <p:sldId id="448" r:id="rId39"/>
    <p:sldId id="449" r:id="rId40"/>
    <p:sldId id="450" r:id="rId41"/>
    <p:sldId id="451" r:id="rId42"/>
    <p:sldId id="452" r:id="rId43"/>
    <p:sldId id="456" r:id="rId44"/>
    <p:sldId id="601" r:id="rId45"/>
    <p:sldId id="455" r:id="rId46"/>
    <p:sldId id="600" r:id="rId47"/>
    <p:sldId id="457" r:id="rId48"/>
    <p:sldId id="458" r:id="rId49"/>
    <p:sldId id="459" r:id="rId50"/>
    <p:sldId id="460" r:id="rId51"/>
    <p:sldId id="461" r:id="rId52"/>
    <p:sldId id="603" r:id="rId53"/>
    <p:sldId id="462" r:id="rId54"/>
    <p:sldId id="602" r:id="rId55"/>
    <p:sldId id="463" r:id="rId56"/>
    <p:sldId id="606" r:id="rId57"/>
    <p:sldId id="464" r:id="rId58"/>
    <p:sldId id="590" r:id="rId59"/>
    <p:sldId id="604" r:id="rId60"/>
    <p:sldId id="467" r:id="rId61"/>
    <p:sldId id="468" r:id="rId62"/>
    <p:sldId id="470" r:id="rId63"/>
    <p:sldId id="471" r:id="rId64"/>
    <p:sldId id="472" r:id="rId65"/>
    <p:sldId id="592" r:id="rId66"/>
    <p:sldId id="475" r:id="rId67"/>
    <p:sldId id="476" r:id="rId68"/>
    <p:sldId id="477" r:id="rId69"/>
    <p:sldId id="480" r:id="rId70"/>
    <p:sldId id="481" r:id="rId71"/>
    <p:sldId id="482" r:id="rId72"/>
    <p:sldId id="595" r:id="rId73"/>
    <p:sldId id="486" r:id="rId74"/>
    <p:sldId id="578" r:id="rId75"/>
    <p:sldId id="487" r:id="rId76"/>
    <p:sldId id="488" r:id="rId77"/>
    <p:sldId id="489" r:id="rId78"/>
    <p:sldId id="594" r:id="rId79"/>
    <p:sldId id="493" r:id="rId80"/>
    <p:sldId id="494" r:id="rId81"/>
    <p:sldId id="495" r:id="rId82"/>
    <p:sldId id="496" r:id="rId83"/>
    <p:sldId id="497" r:id="rId84"/>
    <p:sldId id="498" r:id="rId85"/>
    <p:sldId id="499" r:id="rId86"/>
    <p:sldId id="500" r:id="rId87"/>
    <p:sldId id="502" r:id="rId88"/>
    <p:sldId id="503" r:id="rId89"/>
    <p:sldId id="504" r:id="rId90"/>
    <p:sldId id="505" r:id="rId91"/>
    <p:sldId id="597" r:id="rId92"/>
    <p:sldId id="509" r:id="rId93"/>
    <p:sldId id="510" r:id="rId94"/>
    <p:sldId id="511" r:id="rId95"/>
    <p:sldId id="512" r:id="rId96"/>
    <p:sldId id="584" r:id="rId97"/>
    <p:sldId id="516" r:id="rId98"/>
    <p:sldId id="517" r:id="rId99"/>
    <p:sldId id="518" r:id="rId100"/>
    <p:sldId id="519" r:id="rId101"/>
    <p:sldId id="520" r:id="rId102"/>
    <p:sldId id="521" r:id="rId103"/>
    <p:sldId id="523" r:id="rId104"/>
    <p:sldId id="524" r:id="rId105"/>
    <p:sldId id="525" r:id="rId106"/>
    <p:sldId id="526" r:id="rId107"/>
    <p:sldId id="527" r:id="rId108"/>
    <p:sldId id="528" r:id="rId109"/>
    <p:sldId id="529" r:id="rId110"/>
    <p:sldId id="531" r:id="rId111"/>
    <p:sldId id="532" r:id="rId112"/>
    <p:sldId id="599" r:id="rId113"/>
    <p:sldId id="535" r:id="rId114"/>
    <p:sldId id="536" r:id="rId115"/>
    <p:sldId id="537" r:id="rId116"/>
    <p:sldId id="538" r:id="rId117"/>
    <p:sldId id="586" r:id="rId118"/>
    <p:sldId id="541" r:id="rId119"/>
    <p:sldId id="542" r:id="rId120"/>
    <p:sldId id="543" r:id="rId121"/>
    <p:sldId id="544" r:id="rId122"/>
    <p:sldId id="587" r:id="rId123"/>
    <p:sldId id="548" r:id="rId124"/>
    <p:sldId id="549" r:id="rId125"/>
    <p:sldId id="550" r:id="rId126"/>
    <p:sldId id="551" r:id="rId127"/>
    <p:sldId id="553" r:id="rId128"/>
    <p:sldId id="605" r:id="rId129"/>
    <p:sldId id="554" r:id="rId130"/>
    <p:sldId id="555" r:id="rId131"/>
    <p:sldId id="556" r:id="rId132"/>
    <p:sldId id="557" r:id="rId133"/>
    <p:sldId id="558" r:id="rId134"/>
    <p:sldId id="588" r:id="rId135"/>
    <p:sldId id="561" r:id="rId136"/>
    <p:sldId id="562" r:id="rId137"/>
    <p:sldId id="563" r:id="rId138"/>
    <p:sldId id="589" r:id="rId139"/>
    <p:sldId id="566" r:id="rId140"/>
    <p:sldId id="567" r:id="rId141"/>
    <p:sldId id="569" r:id="rId142"/>
    <p:sldId id="571" r:id="rId143"/>
    <p:sldId id="572" r:id="rId144"/>
    <p:sldId id="573" r:id="rId145"/>
    <p:sldId id="574" r:id="rId146"/>
    <p:sldId id="576" r:id="rId14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Varsayılan Bölüm" id="{B336B433-2571-4396-9BCC-D43A7772D636}">
          <p14:sldIdLst>
            <p14:sldId id="609"/>
            <p14:sldId id="257"/>
            <p14:sldId id="579"/>
            <p14:sldId id="610"/>
            <p14:sldId id="612"/>
            <p14:sldId id="613"/>
            <p14:sldId id="614"/>
            <p14:sldId id="615"/>
            <p14:sldId id="616"/>
            <p14:sldId id="617"/>
            <p14:sldId id="618"/>
            <p14:sldId id="619"/>
            <p14:sldId id="620"/>
            <p14:sldId id="621"/>
            <p14:sldId id="622"/>
            <p14:sldId id="623"/>
            <p14:sldId id="624"/>
            <p14:sldId id="611"/>
            <p14:sldId id="432"/>
            <p14:sldId id="433"/>
            <p14:sldId id="580"/>
            <p14:sldId id="581"/>
            <p14:sldId id="607"/>
            <p14:sldId id="434"/>
            <p14:sldId id="435"/>
            <p14:sldId id="582"/>
            <p14:sldId id="453"/>
            <p14:sldId id="583"/>
            <p14:sldId id="438"/>
            <p14:sldId id="439"/>
            <p14:sldId id="440"/>
            <p14:sldId id="441"/>
            <p14:sldId id="442"/>
            <p14:sldId id="445"/>
            <p14:sldId id="598"/>
            <p14:sldId id="446"/>
            <p14:sldId id="608"/>
            <p14:sldId id="447"/>
            <p14:sldId id="448"/>
            <p14:sldId id="449"/>
            <p14:sldId id="450"/>
            <p14:sldId id="451"/>
            <p14:sldId id="452"/>
            <p14:sldId id="302"/>
            <p14:sldId id="456"/>
            <p14:sldId id="601"/>
            <p14:sldId id="455"/>
            <p14:sldId id="600"/>
            <p14:sldId id="457"/>
            <p14:sldId id="458"/>
            <p14:sldId id="459"/>
            <p14:sldId id="460"/>
            <p14:sldId id="461"/>
            <p14:sldId id="603"/>
            <p14:sldId id="462"/>
            <p14:sldId id="602"/>
            <p14:sldId id="463"/>
            <p14:sldId id="606"/>
            <p14:sldId id="464"/>
            <p14:sldId id="466"/>
            <p14:sldId id="590"/>
            <p14:sldId id="604"/>
            <p14:sldId id="467"/>
            <p14:sldId id="468"/>
            <p14:sldId id="591"/>
            <p14:sldId id="470"/>
            <p14:sldId id="471"/>
            <p14:sldId id="472"/>
            <p14:sldId id="474"/>
            <p14:sldId id="592"/>
            <p14:sldId id="475"/>
            <p14:sldId id="476"/>
            <p14:sldId id="477"/>
            <p14:sldId id="479"/>
            <p14:sldId id="480"/>
            <p14:sldId id="481"/>
            <p14:sldId id="482"/>
            <p14:sldId id="484"/>
            <p14:sldId id="595"/>
            <p14:sldId id="486"/>
            <p14:sldId id="578"/>
            <p14:sldId id="487"/>
            <p14:sldId id="488"/>
            <p14:sldId id="489"/>
            <p14:sldId id="492"/>
            <p14:sldId id="594"/>
            <p14:sldId id="493"/>
            <p14:sldId id="494"/>
            <p14:sldId id="495"/>
            <p14:sldId id="496"/>
            <p14:sldId id="497"/>
            <p14:sldId id="498"/>
            <p14:sldId id="499"/>
            <p14:sldId id="500"/>
            <p14:sldId id="596"/>
            <p14:sldId id="502"/>
            <p14:sldId id="503"/>
            <p14:sldId id="504"/>
            <p14:sldId id="505"/>
            <p14:sldId id="508"/>
            <p14:sldId id="597"/>
            <p14:sldId id="509"/>
            <p14:sldId id="510"/>
            <p14:sldId id="511"/>
            <p14:sldId id="512"/>
            <p14:sldId id="515"/>
            <p14:sldId id="584"/>
            <p14:sldId id="516"/>
            <p14:sldId id="517"/>
            <p14:sldId id="518"/>
            <p14:sldId id="519"/>
            <p14:sldId id="520"/>
            <p14:sldId id="521"/>
            <p14:sldId id="585"/>
            <p14:sldId id="523"/>
            <p14:sldId id="524"/>
            <p14:sldId id="525"/>
            <p14:sldId id="526"/>
            <p14:sldId id="527"/>
            <p14:sldId id="528"/>
            <p14:sldId id="529"/>
            <p14:sldId id="531"/>
            <p14:sldId id="532"/>
            <p14:sldId id="534"/>
            <p14:sldId id="599"/>
            <p14:sldId id="535"/>
            <p14:sldId id="536"/>
            <p14:sldId id="537"/>
            <p14:sldId id="538"/>
            <p14:sldId id="540"/>
            <p14:sldId id="586"/>
            <p14:sldId id="541"/>
            <p14:sldId id="542"/>
            <p14:sldId id="543"/>
            <p14:sldId id="544"/>
            <p14:sldId id="547"/>
            <p14:sldId id="587"/>
            <p14:sldId id="548"/>
            <p14:sldId id="549"/>
            <p14:sldId id="550"/>
            <p14:sldId id="551"/>
            <p14:sldId id="553"/>
            <p14:sldId id="605"/>
            <p14:sldId id="554"/>
            <p14:sldId id="555"/>
            <p14:sldId id="556"/>
            <p14:sldId id="557"/>
            <p14:sldId id="558"/>
            <p14:sldId id="560"/>
            <p14:sldId id="588"/>
            <p14:sldId id="561"/>
            <p14:sldId id="562"/>
            <p14:sldId id="563"/>
            <p14:sldId id="565"/>
            <p14:sldId id="589"/>
            <p14:sldId id="566"/>
            <p14:sldId id="567"/>
            <p14:sldId id="569"/>
            <p14:sldId id="570"/>
            <p14:sldId id="571"/>
            <p14:sldId id="572"/>
            <p14:sldId id="573"/>
            <p14:sldId id="574"/>
            <p14:sldId id="576"/>
          </p14:sldIdLst>
        </p14:section>
        <p14:section name="Başlıksız Bölüm" id="{9F46FE22-F2F6-49FF-91BA-C61570806048}">
          <p14:sldIdLst/>
        </p14:section>
      </p14:sectionLst>
    </p:ex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CC0000"/>
    <a:srgbClr val="FFCC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7001" autoAdjust="0"/>
    <p:restoredTop sz="95501" autoAdjust="0"/>
  </p:normalViewPr>
  <p:slideViewPr>
    <p:cSldViewPr snapToGrid="0" showGuides="1">
      <p:cViewPr>
        <p:scale>
          <a:sx n="84" d="100"/>
          <a:sy n="84" d="100"/>
        </p:scale>
        <p:origin x="-1392" y="-70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7" d="100"/>
          <a:sy n="67" d="100"/>
        </p:scale>
        <p:origin x="3228" y="84"/>
      </p:cViewPr>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notesMaster" Target="notesMasters/notesMaster1.xml"/><Relationship Id="rId15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5C1D33-2F36-486B-A1BA-4AF984AA564A}" type="datetimeFigureOut">
              <a:rPr lang="tr-TR" smtClean="0"/>
              <a:pPr/>
              <a:t>20.08.2019</a:t>
            </a:fld>
            <a:endParaRPr lang="tr-TR"/>
          </a:p>
        </p:txBody>
      </p:sp>
      <p:sp>
        <p:nvSpPr>
          <p:cNvPr id="4" name="3 Slayt Görüntüsü Yer Tutucusu"/>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727961-5DEF-468C-AF0B-FD2A010F5F8E}" type="slidenum">
              <a:rPr lang="tr-TR" smtClean="0"/>
              <a:pPr/>
              <a:t>‹#›</a:t>
            </a:fld>
            <a:endParaRPr lang="tr-TR"/>
          </a:p>
        </p:txBody>
      </p:sp>
    </p:spTree>
    <p:extLst>
      <p:ext uri="{BB962C8B-B14F-4D97-AF65-F5344CB8AC3E}">
        <p14:creationId xmlns="" xmlns:p14="http://schemas.microsoft.com/office/powerpoint/2010/main" val="3714644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37727961-5DEF-468C-AF0B-FD2A010F5F8E}" type="slidenum">
              <a:rPr lang="tr-TR" smtClean="0"/>
              <a:pPr/>
              <a:t>2</a:t>
            </a:fld>
            <a:endParaRPr lang="tr-TR" dirty="0"/>
          </a:p>
        </p:txBody>
      </p:sp>
    </p:spTree>
    <p:extLst>
      <p:ext uri="{BB962C8B-B14F-4D97-AF65-F5344CB8AC3E}">
        <p14:creationId xmlns="" xmlns:p14="http://schemas.microsoft.com/office/powerpoint/2010/main" val="32115065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37727961-5DEF-468C-AF0B-FD2A010F5F8E}" type="slidenum">
              <a:rPr lang="tr-TR" smtClean="0">
                <a:solidFill>
                  <a:prstClr val="black"/>
                </a:solidFill>
              </a:rPr>
              <a:pPr/>
              <a:t>11</a:t>
            </a:fld>
            <a:endParaRPr lang="tr-TR" dirty="0">
              <a:solidFill>
                <a:prstClr val="black"/>
              </a:solidFill>
            </a:endParaRPr>
          </a:p>
        </p:txBody>
      </p:sp>
    </p:spTree>
    <p:extLst>
      <p:ext uri="{BB962C8B-B14F-4D97-AF65-F5344CB8AC3E}">
        <p14:creationId xmlns="" xmlns:p14="http://schemas.microsoft.com/office/powerpoint/2010/main" val="321150652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37727961-5DEF-468C-AF0B-FD2A010F5F8E}" type="slidenum">
              <a:rPr lang="tr-TR" smtClean="0"/>
              <a:pPr/>
              <a:t>101</a:t>
            </a:fld>
            <a:endParaRPr lang="tr-TR"/>
          </a:p>
        </p:txBody>
      </p:sp>
    </p:spTree>
    <p:extLst>
      <p:ext uri="{BB962C8B-B14F-4D97-AF65-F5344CB8AC3E}">
        <p14:creationId xmlns="" xmlns:p14="http://schemas.microsoft.com/office/powerpoint/2010/main" val="3239036069"/>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37727961-5DEF-468C-AF0B-FD2A010F5F8E}" type="slidenum">
              <a:rPr lang="tr-TR" smtClean="0"/>
              <a:pPr/>
              <a:t>102</a:t>
            </a:fld>
            <a:endParaRPr lang="tr-TR"/>
          </a:p>
        </p:txBody>
      </p:sp>
    </p:spTree>
    <p:extLst>
      <p:ext uri="{BB962C8B-B14F-4D97-AF65-F5344CB8AC3E}">
        <p14:creationId xmlns="" xmlns:p14="http://schemas.microsoft.com/office/powerpoint/2010/main" val="4212055084"/>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37727961-5DEF-468C-AF0B-FD2A010F5F8E}" type="slidenum">
              <a:rPr lang="tr-TR" smtClean="0"/>
              <a:pPr/>
              <a:t>103</a:t>
            </a:fld>
            <a:endParaRPr lang="tr-TR"/>
          </a:p>
        </p:txBody>
      </p:sp>
    </p:spTree>
    <p:extLst>
      <p:ext uri="{BB962C8B-B14F-4D97-AF65-F5344CB8AC3E}">
        <p14:creationId xmlns="" xmlns:p14="http://schemas.microsoft.com/office/powerpoint/2010/main" val="2151327343"/>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37727961-5DEF-468C-AF0B-FD2A010F5F8E}" type="slidenum">
              <a:rPr lang="tr-TR" smtClean="0"/>
              <a:pPr/>
              <a:t>104</a:t>
            </a:fld>
            <a:endParaRPr lang="tr-TR"/>
          </a:p>
        </p:txBody>
      </p:sp>
    </p:spTree>
    <p:extLst>
      <p:ext uri="{BB962C8B-B14F-4D97-AF65-F5344CB8AC3E}">
        <p14:creationId xmlns="" xmlns:p14="http://schemas.microsoft.com/office/powerpoint/2010/main" val="4264060810"/>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37727961-5DEF-468C-AF0B-FD2A010F5F8E}" type="slidenum">
              <a:rPr lang="tr-TR" smtClean="0"/>
              <a:pPr/>
              <a:t>105</a:t>
            </a:fld>
            <a:endParaRPr lang="tr-TR"/>
          </a:p>
        </p:txBody>
      </p:sp>
    </p:spTree>
    <p:extLst>
      <p:ext uri="{BB962C8B-B14F-4D97-AF65-F5344CB8AC3E}">
        <p14:creationId xmlns="" xmlns:p14="http://schemas.microsoft.com/office/powerpoint/2010/main" val="1363363136"/>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37727961-5DEF-468C-AF0B-FD2A010F5F8E}" type="slidenum">
              <a:rPr lang="tr-TR" smtClean="0"/>
              <a:pPr/>
              <a:t>106</a:t>
            </a:fld>
            <a:endParaRPr lang="tr-TR"/>
          </a:p>
        </p:txBody>
      </p:sp>
    </p:spTree>
    <p:extLst>
      <p:ext uri="{BB962C8B-B14F-4D97-AF65-F5344CB8AC3E}">
        <p14:creationId xmlns="" xmlns:p14="http://schemas.microsoft.com/office/powerpoint/2010/main" val="1340387315"/>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37727961-5DEF-468C-AF0B-FD2A010F5F8E}" type="slidenum">
              <a:rPr lang="tr-TR" smtClean="0"/>
              <a:pPr/>
              <a:t>107</a:t>
            </a:fld>
            <a:endParaRPr lang="tr-TR"/>
          </a:p>
        </p:txBody>
      </p:sp>
    </p:spTree>
    <p:extLst>
      <p:ext uri="{BB962C8B-B14F-4D97-AF65-F5344CB8AC3E}">
        <p14:creationId xmlns="" xmlns:p14="http://schemas.microsoft.com/office/powerpoint/2010/main" val="291481416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37727961-5DEF-468C-AF0B-FD2A010F5F8E}" type="slidenum">
              <a:rPr lang="tr-TR" smtClean="0"/>
              <a:pPr/>
              <a:t>108</a:t>
            </a:fld>
            <a:endParaRPr lang="tr-TR"/>
          </a:p>
        </p:txBody>
      </p:sp>
    </p:spTree>
    <p:extLst>
      <p:ext uri="{BB962C8B-B14F-4D97-AF65-F5344CB8AC3E}">
        <p14:creationId xmlns="" xmlns:p14="http://schemas.microsoft.com/office/powerpoint/2010/main" val="3081618658"/>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37727961-5DEF-468C-AF0B-FD2A010F5F8E}" type="slidenum">
              <a:rPr lang="tr-TR" smtClean="0"/>
              <a:pPr/>
              <a:t>109</a:t>
            </a:fld>
            <a:endParaRPr lang="tr-TR"/>
          </a:p>
        </p:txBody>
      </p:sp>
    </p:spTree>
    <p:extLst>
      <p:ext uri="{BB962C8B-B14F-4D97-AF65-F5344CB8AC3E}">
        <p14:creationId xmlns="" xmlns:p14="http://schemas.microsoft.com/office/powerpoint/2010/main" val="514726325"/>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37727961-5DEF-468C-AF0B-FD2A010F5F8E}" type="slidenum">
              <a:rPr lang="tr-TR" smtClean="0"/>
              <a:pPr/>
              <a:t>110</a:t>
            </a:fld>
            <a:endParaRPr lang="tr-TR"/>
          </a:p>
        </p:txBody>
      </p:sp>
    </p:spTree>
    <p:extLst>
      <p:ext uri="{BB962C8B-B14F-4D97-AF65-F5344CB8AC3E}">
        <p14:creationId xmlns="" xmlns:p14="http://schemas.microsoft.com/office/powerpoint/2010/main" val="257633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37727961-5DEF-468C-AF0B-FD2A010F5F8E}" type="slidenum">
              <a:rPr lang="tr-TR" smtClean="0">
                <a:solidFill>
                  <a:prstClr val="black"/>
                </a:solidFill>
              </a:rPr>
              <a:pPr/>
              <a:t>12</a:t>
            </a:fld>
            <a:endParaRPr lang="tr-TR" dirty="0">
              <a:solidFill>
                <a:prstClr val="black"/>
              </a:solidFill>
            </a:endParaRPr>
          </a:p>
        </p:txBody>
      </p:sp>
    </p:spTree>
    <p:extLst>
      <p:ext uri="{BB962C8B-B14F-4D97-AF65-F5344CB8AC3E}">
        <p14:creationId xmlns="" xmlns:p14="http://schemas.microsoft.com/office/powerpoint/2010/main" val="3211506522"/>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37727961-5DEF-468C-AF0B-FD2A010F5F8E}" type="slidenum">
              <a:rPr lang="tr-TR" smtClean="0"/>
              <a:pPr/>
              <a:t>111</a:t>
            </a:fld>
            <a:endParaRPr lang="tr-TR"/>
          </a:p>
        </p:txBody>
      </p:sp>
    </p:spTree>
    <p:extLst>
      <p:ext uri="{BB962C8B-B14F-4D97-AF65-F5344CB8AC3E}">
        <p14:creationId xmlns="" xmlns:p14="http://schemas.microsoft.com/office/powerpoint/2010/main" val="1306265774"/>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37727961-5DEF-468C-AF0B-FD2A010F5F8E}" type="slidenum">
              <a:rPr lang="tr-TR" smtClean="0"/>
              <a:pPr/>
              <a:t>112</a:t>
            </a:fld>
            <a:endParaRPr lang="tr-TR"/>
          </a:p>
        </p:txBody>
      </p:sp>
    </p:spTree>
    <p:extLst>
      <p:ext uri="{BB962C8B-B14F-4D97-AF65-F5344CB8AC3E}">
        <p14:creationId xmlns="" xmlns:p14="http://schemas.microsoft.com/office/powerpoint/2010/main" val="4242371408"/>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37727961-5DEF-468C-AF0B-FD2A010F5F8E}" type="slidenum">
              <a:rPr lang="tr-TR" smtClean="0"/>
              <a:pPr/>
              <a:t>113</a:t>
            </a:fld>
            <a:endParaRPr lang="tr-TR"/>
          </a:p>
        </p:txBody>
      </p:sp>
    </p:spTree>
    <p:extLst>
      <p:ext uri="{BB962C8B-B14F-4D97-AF65-F5344CB8AC3E}">
        <p14:creationId xmlns="" xmlns:p14="http://schemas.microsoft.com/office/powerpoint/2010/main" val="1143892888"/>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37727961-5DEF-468C-AF0B-FD2A010F5F8E}" type="slidenum">
              <a:rPr lang="tr-TR" smtClean="0"/>
              <a:pPr/>
              <a:t>114</a:t>
            </a:fld>
            <a:endParaRPr lang="tr-TR"/>
          </a:p>
        </p:txBody>
      </p:sp>
    </p:spTree>
    <p:extLst>
      <p:ext uri="{BB962C8B-B14F-4D97-AF65-F5344CB8AC3E}">
        <p14:creationId xmlns="" xmlns:p14="http://schemas.microsoft.com/office/powerpoint/2010/main" val="800549523"/>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37727961-5DEF-468C-AF0B-FD2A010F5F8E}" type="slidenum">
              <a:rPr lang="tr-TR" smtClean="0"/>
              <a:pPr/>
              <a:t>115</a:t>
            </a:fld>
            <a:endParaRPr lang="tr-TR"/>
          </a:p>
        </p:txBody>
      </p:sp>
    </p:spTree>
    <p:extLst>
      <p:ext uri="{BB962C8B-B14F-4D97-AF65-F5344CB8AC3E}">
        <p14:creationId xmlns="" xmlns:p14="http://schemas.microsoft.com/office/powerpoint/2010/main" val="1136441214"/>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37727961-5DEF-468C-AF0B-FD2A010F5F8E}" type="slidenum">
              <a:rPr lang="tr-TR" smtClean="0"/>
              <a:pPr/>
              <a:t>116</a:t>
            </a:fld>
            <a:endParaRPr lang="tr-TR"/>
          </a:p>
        </p:txBody>
      </p:sp>
    </p:spTree>
    <p:extLst>
      <p:ext uri="{BB962C8B-B14F-4D97-AF65-F5344CB8AC3E}">
        <p14:creationId xmlns="" xmlns:p14="http://schemas.microsoft.com/office/powerpoint/2010/main" val="323475504"/>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37727961-5DEF-468C-AF0B-FD2A010F5F8E}" type="slidenum">
              <a:rPr lang="tr-TR" smtClean="0"/>
              <a:pPr/>
              <a:t>117</a:t>
            </a:fld>
            <a:endParaRPr lang="tr-TR"/>
          </a:p>
        </p:txBody>
      </p:sp>
    </p:spTree>
    <p:extLst>
      <p:ext uri="{BB962C8B-B14F-4D97-AF65-F5344CB8AC3E}">
        <p14:creationId xmlns="" xmlns:p14="http://schemas.microsoft.com/office/powerpoint/2010/main" val="3374156760"/>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37727961-5DEF-468C-AF0B-FD2A010F5F8E}" type="slidenum">
              <a:rPr lang="tr-TR" smtClean="0"/>
              <a:pPr/>
              <a:t>118</a:t>
            </a:fld>
            <a:endParaRPr lang="tr-TR"/>
          </a:p>
        </p:txBody>
      </p:sp>
    </p:spTree>
    <p:extLst>
      <p:ext uri="{BB962C8B-B14F-4D97-AF65-F5344CB8AC3E}">
        <p14:creationId xmlns="" xmlns:p14="http://schemas.microsoft.com/office/powerpoint/2010/main" val="3590138620"/>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37727961-5DEF-468C-AF0B-FD2A010F5F8E}" type="slidenum">
              <a:rPr lang="tr-TR" smtClean="0"/>
              <a:pPr/>
              <a:t>119</a:t>
            </a:fld>
            <a:endParaRPr lang="tr-TR"/>
          </a:p>
        </p:txBody>
      </p:sp>
    </p:spTree>
    <p:extLst>
      <p:ext uri="{BB962C8B-B14F-4D97-AF65-F5344CB8AC3E}">
        <p14:creationId xmlns="" xmlns:p14="http://schemas.microsoft.com/office/powerpoint/2010/main" val="2392130013"/>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37727961-5DEF-468C-AF0B-FD2A010F5F8E}" type="slidenum">
              <a:rPr lang="tr-TR" smtClean="0"/>
              <a:pPr/>
              <a:t>120</a:t>
            </a:fld>
            <a:endParaRPr lang="tr-TR"/>
          </a:p>
        </p:txBody>
      </p:sp>
    </p:spTree>
    <p:extLst>
      <p:ext uri="{BB962C8B-B14F-4D97-AF65-F5344CB8AC3E}">
        <p14:creationId xmlns="" xmlns:p14="http://schemas.microsoft.com/office/powerpoint/2010/main" val="10700471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37727961-5DEF-468C-AF0B-FD2A010F5F8E}" type="slidenum">
              <a:rPr lang="tr-TR" smtClean="0">
                <a:solidFill>
                  <a:prstClr val="black"/>
                </a:solidFill>
              </a:rPr>
              <a:pPr/>
              <a:t>13</a:t>
            </a:fld>
            <a:endParaRPr lang="tr-TR" dirty="0">
              <a:solidFill>
                <a:prstClr val="black"/>
              </a:solidFill>
            </a:endParaRPr>
          </a:p>
        </p:txBody>
      </p:sp>
    </p:spTree>
    <p:extLst>
      <p:ext uri="{BB962C8B-B14F-4D97-AF65-F5344CB8AC3E}">
        <p14:creationId xmlns="" xmlns:p14="http://schemas.microsoft.com/office/powerpoint/2010/main" val="3211506522"/>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37727961-5DEF-468C-AF0B-FD2A010F5F8E}" type="slidenum">
              <a:rPr lang="tr-TR" smtClean="0"/>
              <a:pPr/>
              <a:t>121</a:t>
            </a:fld>
            <a:endParaRPr lang="tr-TR"/>
          </a:p>
        </p:txBody>
      </p:sp>
    </p:spTree>
    <p:extLst>
      <p:ext uri="{BB962C8B-B14F-4D97-AF65-F5344CB8AC3E}">
        <p14:creationId xmlns="" xmlns:p14="http://schemas.microsoft.com/office/powerpoint/2010/main" val="2065516358"/>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37727961-5DEF-468C-AF0B-FD2A010F5F8E}" type="slidenum">
              <a:rPr lang="tr-TR" smtClean="0"/>
              <a:pPr/>
              <a:t>122</a:t>
            </a:fld>
            <a:endParaRPr lang="tr-TR"/>
          </a:p>
        </p:txBody>
      </p:sp>
    </p:spTree>
    <p:extLst>
      <p:ext uri="{BB962C8B-B14F-4D97-AF65-F5344CB8AC3E}">
        <p14:creationId xmlns="" xmlns:p14="http://schemas.microsoft.com/office/powerpoint/2010/main" val="3604191135"/>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37727961-5DEF-468C-AF0B-FD2A010F5F8E}" type="slidenum">
              <a:rPr lang="tr-TR" smtClean="0"/>
              <a:pPr/>
              <a:t>123</a:t>
            </a:fld>
            <a:endParaRPr lang="tr-TR"/>
          </a:p>
        </p:txBody>
      </p:sp>
    </p:spTree>
    <p:extLst>
      <p:ext uri="{BB962C8B-B14F-4D97-AF65-F5344CB8AC3E}">
        <p14:creationId xmlns="" xmlns:p14="http://schemas.microsoft.com/office/powerpoint/2010/main" val="801689997"/>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37727961-5DEF-468C-AF0B-FD2A010F5F8E}" type="slidenum">
              <a:rPr lang="tr-TR" smtClean="0"/>
              <a:pPr/>
              <a:t>124</a:t>
            </a:fld>
            <a:endParaRPr lang="tr-TR"/>
          </a:p>
        </p:txBody>
      </p:sp>
    </p:spTree>
    <p:extLst>
      <p:ext uri="{BB962C8B-B14F-4D97-AF65-F5344CB8AC3E}">
        <p14:creationId xmlns="" xmlns:p14="http://schemas.microsoft.com/office/powerpoint/2010/main" val="2999624502"/>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37727961-5DEF-468C-AF0B-FD2A010F5F8E}" type="slidenum">
              <a:rPr lang="tr-TR" smtClean="0"/>
              <a:pPr/>
              <a:t>125</a:t>
            </a:fld>
            <a:endParaRPr lang="tr-TR"/>
          </a:p>
        </p:txBody>
      </p:sp>
    </p:spTree>
    <p:extLst>
      <p:ext uri="{BB962C8B-B14F-4D97-AF65-F5344CB8AC3E}">
        <p14:creationId xmlns="" xmlns:p14="http://schemas.microsoft.com/office/powerpoint/2010/main" val="913633549"/>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37727961-5DEF-468C-AF0B-FD2A010F5F8E}" type="slidenum">
              <a:rPr lang="tr-TR" smtClean="0"/>
              <a:pPr/>
              <a:t>126</a:t>
            </a:fld>
            <a:endParaRPr lang="tr-TR"/>
          </a:p>
        </p:txBody>
      </p:sp>
    </p:spTree>
    <p:extLst>
      <p:ext uri="{BB962C8B-B14F-4D97-AF65-F5344CB8AC3E}">
        <p14:creationId xmlns="" xmlns:p14="http://schemas.microsoft.com/office/powerpoint/2010/main" val="3310503602"/>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37727961-5DEF-468C-AF0B-FD2A010F5F8E}" type="slidenum">
              <a:rPr lang="tr-TR" smtClean="0"/>
              <a:pPr/>
              <a:t>127</a:t>
            </a:fld>
            <a:endParaRPr lang="tr-TR"/>
          </a:p>
        </p:txBody>
      </p:sp>
    </p:spTree>
    <p:extLst>
      <p:ext uri="{BB962C8B-B14F-4D97-AF65-F5344CB8AC3E}">
        <p14:creationId xmlns="" xmlns:p14="http://schemas.microsoft.com/office/powerpoint/2010/main" val="1651517502"/>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37727961-5DEF-468C-AF0B-FD2A010F5F8E}" type="slidenum">
              <a:rPr lang="tr-TR" smtClean="0"/>
              <a:pPr/>
              <a:t>128</a:t>
            </a:fld>
            <a:endParaRPr lang="tr-TR"/>
          </a:p>
        </p:txBody>
      </p:sp>
    </p:spTree>
    <p:extLst>
      <p:ext uri="{BB962C8B-B14F-4D97-AF65-F5344CB8AC3E}">
        <p14:creationId xmlns="" xmlns:p14="http://schemas.microsoft.com/office/powerpoint/2010/main" val="1651517502"/>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37727961-5DEF-468C-AF0B-FD2A010F5F8E}" type="slidenum">
              <a:rPr lang="tr-TR" smtClean="0"/>
              <a:pPr/>
              <a:t>129</a:t>
            </a:fld>
            <a:endParaRPr lang="tr-TR"/>
          </a:p>
        </p:txBody>
      </p:sp>
    </p:spTree>
    <p:extLst>
      <p:ext uri="{BB962C8B-B14F-4D97-AF65-F5344CB8AC3E}">
        <p14:creationId xmlns="" xmlns:p14="http://schemas.microsoft.com/office/powerpoint/2010/main" val="3071483341"/>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37727961-5DEF-468C-AF0B-FD2A010F5F8E}" type="slidenum">
              <a:rPr lang="tr-TR" smtClean="0"/>
              <a:pPr/>
              <a:t>130</a:t>
            </a:fld>
            <a:endParaRPr lang="tr-TR"/>
          </a:p>
        </p:txBody>
      </p:sp>
    </p:spTree>
    <p:extLst>
      <p:ext uri="{BB962C8B-B14F-4D97-AF65-F5344CB8AC3E}">
        <p14:creationId xmlns="" xmlns:p14="http://schemas.microsoft.com/office/powerpoint/2010/main" val="28221995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37727961-5DEF-468C-AF0B-FD2A010F5F8E}" type="slidenum">
              <a:rPr lang="tr-TR" smtClean="0">
                <a:solidFill>
                  <a:prstClr val="black"/>
                </a:solidFill>
              </a:rPr>
              <a:pPr/>
              <a:t>14</a:t>
            </a:fld>
            <a:endParaRPr lang="tr-TR" dirty="0">
              <a:solidFill>
                <a:prstClr val="black"/>
              </a:solidFill>
            </a:endParaRPr>
          </a:p>
        </p:txBody>
      </p:sp>
    </p:spTree>
    <p:extLst>
      <p:ext uri="{BB962C8B-B14F-4D97-AF65-F5344CB8AC3E}">
        <p14:creationId xmlns="" xmlns:p14="http://schemas.microsoft.com/office/powerpoint/2010/main" val="3211506522"/>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37727961-5DEF-468C-AF0B-FD2A010F5F8E}" type="slidenum">
              <a:rPr lang="tr-TR" smtClean="0"/>
              <a:pPr/>
              <a:t>131</a:t>
            </a:fld>
            <a:endParaRPr lang="tr-TR"/>
          </a:p>
        </p:txBody>
      </p:sp>
    </p:spTree>
    <p:extLst>
      <p:ext uri="{BB962C8B-B14F-4D97-AF65-F5344CB8AC3E}">
        <p14:creationId xmlns="" xmlns:p14="http://schemas.microsoft.com/office/powerpoint/2010/main" val="2523325031"/>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37727961-5DEF-468C-AF0B-FD2A010F5F8E}" type="slidenum">
              <a:rPr lang="tr-TR" smtClean="0"/>
              <a:pPr/>
              <a:t>132</a:t>
            </a:fld>
            <a:endParaRPr lang="tr-TR"/>
          </a:p>
        </p:txBody>
      </p:sp>
    </p:spTree>
    <p:extLst>
      <p:ext uri="{BB962C8B-B14F-4D97-AF65-F5344CB8AC3E}">
        <p14:creationId xmlns="" xmlns:p14="http://schemas.microsoft.com/office/powerpoint/2010/main" val="3966556175"/>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37727961-5DEF-468C-AF0B-FD2A010F5F8E}" type="slidenum">
              <a:rPr lang="tr-TR" smtClean="0"/>
              <a:pPr/>
              <a:t>133</a:t>
            </a:fld>
            <a:endParaRPr lang="tr-TR"/>
          </a:p>
        </p:txBody>
      </p:sp>
    </p:spTree>
    <p:extLst>
      <p:ext uri="{BB962C8B-B14F-4D97-AF65-F5344CB8AC3E}">
        <p14:creationId xmlns="" xmlns:p14="http://schemas.microsoft.com/office/powerpoint/2010/main" val="2492438810"/>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37727961-5DEF-468C-AF0B-FD2A010F5F8E}" type="slidenum">
              <a:rPr lang="tr-TR" smtClean="0"/>
              <a:pPr/>
              <a:t>134</a:t>
            </a:fld>
            <a:endParaRPr lang="tr-TR"/>
          </a:p>
        </p:txBody>
      </p:sp>
    </p:spTree>
    <p:extLst>
      <p:ext uri="{BB962C8B-B14F-4D97-AF65-F5344CB8AC3E}">
        <p14:creationId xmlns="" xmlns:p14="http://schemas.microsoft.com/office/powerpoint/2010/main" val="1604794690"/>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37727961-5DEF-468C-AF0B-FD2A010F5F8E}" type="slidenum">
              <a:rPr lang="tr-TR" smtClean="0"/>
              <a:pPr/>
              <a:t>135</a:t>
            </a:fld>
            <a:endParaRPr lang="tr-TR"/>
          </a:p>
        </p:txBody>
      </p:sp>
    </p:spTree>
    <p:extLst>
      <p:ext uri="{BB962C8B-B14F-4D97-AF65-F5344CB8AC3E}">
        <p14:creationId xmlns="" xmlns:p14="http://schemas.microsoft.com/office/powerpoint/2010/main" val="728161389"/>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37727961-5DEF-468C-AF0B-FD2A010F5F8E}" type="slidenum">
              <a:rPr lang="tr-TR" smtClean="0"/>
              <a:pPr/>
              <a:t>136</a:t>
            </a:fld>
            <a:endParaRPr lang="tr-TR"/>
          </a:p>
        </p:txBody>
      </p:sp>
    </p:spTree>
    <p:extLst>
      <p:ext uri="{BB962C8B-B14F-4D97-AF65-F5344CB8AC3E}">
        <p14:creationId xmlns="" xmlns:p14="http://schemas.microsoft.com/office/powerpoint/2010/main" val="2710156473"/>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37727961-5DEF-468C-AF0B-FD2A010F5F8E}" type="slidenum">
              <a:rPr lang="tr-TR" smtClean="0"/>
              <a:pPr/>
              <a:t>137</a:t>
            </a:fld>
            <a:endParaRPr lang="tr-TR"/>
          </a:p>
        </p:txBody>
      </p:sp>
    </p:spTree>
    <p:extLst>
      <p:ext uri="{BB962C8B-B14F-4D97-AF65-F5344CB8AC3E}">
        <p14:creationId xmlns="" xmlns:p14="http://schemas.microsoft.com/office/powerpoint/2010/main" val="3233604562"/>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37727961-5DEF-468C-AF0B-FD2A010F5F8E}" type="slidenum">
              <a:rPr lang="tr-TR" smtClean="0"/>
              <a:pPr/>
              <a:t>138</a:t>
            </a:fld>
            <a:endParaRPr lang="tr-TR"/>
          </a:p>
        </p:txBody>
      </p:sp>
    </p:spTree>
    <p:extLst>
      <p:ext uri="{BB962C8B-B14F-4D97-AF65-F5344CB8AC3E}">
        <p14:creationId xmlns="" xmlns:p14="http://schemas.microsoft.com/office/powerpoint/2010/main" val="2904126507"/>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37727961-5DEF-468C-AF0B-FD2A010F5F8E}" type="slidenum">
              <a:rPr lang="tr-TR" smtClean="0"/>
              <a:pPr/>
              <a:t>139</a:t>
            </a:fld>
            <a:endParaRPr lang="tr-TR"/>
          </a:p>
        </p:txBody>
      </p:sp>
    </p:spTree>
    <p:extLst>
      <p:ext uri="{BB962C8B-B14F-4D97-AF65-F5344CB8AC3E}">
        <p14:creationId xmlns="" xmlns:p14="http://schemas.microsoft.com/office/powerpoint/2010/main" val="329181244"/>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37727961-5DEF-468C-AF0B-FD2A010F5F8E}" type="slidenum">
              <a:rPr lang="tr-TR" smtClean="0"/>
              <a:pPr/>
              <a:t>140</a:t>
            </a:fld>
            <a:endParaRPr lang="tr-TR"/>
          </a:p>
        </p:txBody>
      </p:sp>
    </p:spTree>
    <p:extLst>
      <p:ext uri="{BB962C8B-B14F-4D97-AF65-F5344CB8AC3E}">
        <p14:creationId xmlns="" xmlns:p14="http://schemas.microsoft.com/office/powerpoint/2010/main" val="34992048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37727961-5DEF-468C-AF0B-FD2A010F5F8E}" type="slidenum">
              <a:rPr lang="tr-TR" smtClean="0"/>
              <a:pPr/>
              <a:t>15</a:t>
            </a:fld>
            <a:endParaRPr lang="tr-TR" dirty="0"/>
          </a:p>
        </p:txBody>
      </p:sp>
    </p:spTree>
    <p:extLst>
      <p:ext uri="{BB962C8B-B14F-4D97-AF65-F5344CB8AC3E}">
        <p14:creationId xmlns="" xmlns:p14="http://schemas.microsoft.com/office/powerpoint/2010/main" val="2113996933"/>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37727961-5DEF-468C-AF0B-FD2A010F5F8E}" type="slidenum">
              <a:rPr lang="tr-TR" smtClean="0"/>
              <a:pPr/>
              <a:t>141</a:t>
            </a:fld>
            <a:endParaRPr lang="tr-TR"/>
          </a:p>
        </p:txBody>
      </p:sp>
    </p:spTree>
    <p:extLst>
      <p:ext uri="{BB962C8B-B14F-4D97-AF65-F5344CB8AC3E}">
        <p14:creationId xmlns="" xmlns:p14="http://schemas.microsoft.com/office/powerpoint/2010/main" val="3347819507"/>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37727961-5DEF-468C-AF0B-FD2A010F5F8E}" type="slidenum">
              <a:rPr lang="tr-TR" smtClean="0"/>
              <a:pPr/>
              <a:t>142</a:t>
            </a:fld>
            <a:endParaRPr lang="tr-TR"/>
          </a:p>
        </p:txBody>
      </p:sp>
    </p:spTree>
    <p:extLst>
      <p:ext uri="{BB962C8B-B14F-4D97-AF65-F5344CB8AC3E}">
        <p14:creationId xmlns="" xmlns:p14="http://schemas.microsoft.com/office/powerpoint/2010/main" val="2974541054"/>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37727961-5DEF-468C-AF0B-FD2A010F5F8E}" type="slidenum">
              <a:rPr lang="tr-TR" smtClean="0"/>
              <a:pPr/>
              <a:t>143</a:t>
            </a:fld>
            <a:endParaRPr lang="tr-TR"/>
          </a:p>
        </p:txBody>
      </p:sp>
    </p:spTree>
    <p:extLst>
      <p:ext uri="{BB962C8B-B14F-4D97-AF65-F5344CB8AC3E}">
        <p14:creationId xmlns="" xmlns:p14="http://schemas.microsoft.com/office/powerpoint/2010/main" val="2849591711"/>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37727961-5DEF-468C-AF0B-FD2A010F5F8E}" type="slidenum">
              <a:rPr lang="tr-TR" smtClean="0"/>
              <a:pPr/>
              <a:t>144</a:t>
            </a:fld>
            <a:endParaRPr lang="tr-TR"/>
          </a:p>
        </p:txBody>
      </p:sp>
    </p:spTree>
    <p:extLst>
      <p:ext uri="{BB962C8B-B14F-4D97-AF65-F5344CB8AC3E}">
        <p14:creationId xmlns="" xmlns:p14="http://schemas.microsoft.com/office/powerpoint/2010/main" val="2955710583"/>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37727961-5DEF-468C-AF0B-FD2A010F5F8E}" type="slidenum">
              <a:rPr lang="tr-TR" smtClean="0"/>
              <a:pPr/>
              <a:t>145</a:t>
            </a:fld>
            <a:endParaRPr lang="tr-TR"/>
          </a:p>
        </p:txBody>
      </p:sp>
    </p:spTree>
    <p:extLst>
      <p:ext uri="{BB962C8B-B14F-4D97-AF65-F5344CB8AC3E}">
        <p14:creationId xmlns="" xmlns:p14="http://schemas.microsoft.com/office/powerpoint/2010/main" val="1155461536"/>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37727961-5DEF-468C-AF0B-FD2A010F5F8E}" type="slidenum">
              <a:rPr lang="tr-TR" smtClean="0"/>
              <a:pPr/>
              <a:t>146</a:t>
            </a:fld>
            <a:endParaRPr lang="tr-TR"/>
          </a:p>
        </p:txBody>
      </p:sp>
    </p:spTree>
    <p:extLst>
      <p:ext uri="{BB962C8B-B14F-4D97-AF65-F5344CB8AC3E}">
        <p14:creationId xmlns="" xmlns:p14="http://schemas.microsoft.com/office/powerpoint/2010/main" val="42144217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37727961-5DEF-468C-AF0B-FD2A010F5F8E}" type="slidenum">
              <a:rPr lang="tr-TR" smtClean="0">
                <a:solidFill>
                  <a:prstClr val="black"/>
                </a:solidFill>
              </a:rPr>
              <a:pPr/>
              <a:t>16</a:t>
            </a:fld>
            <a:endParaRPr lang="tr-TR" dirty="0">
              <a:solidFill>
                <a:prstClr val="black"/>
              </a:solidFill>
            </a:endParaRPr>
          </a:p>
        </p:txBody>
      </p:sp>
    </p:spTree>
    <p:extLst>
      <p:ext uri="{BB962C8B-B14F-4D97-AF65-F5344CB8AC3E}">
        <p14:creationId xmlns="" xmlns:p14="http://schemas.microsoft.com/office/powerpoint/2010/main" val="32115065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37727961-5DEF-468C-AF0B-FD2A010F5F8E}" type="slidenum">
              <a:rPr lang="tr-TR" smtClean="0">
                <a:solidFill>
                  <a:prstClr val="black"/>
                </a:solidFill>
              </a:rPr>
              <a:pPr/>
              <a:t>17</a:t>
            </a:fld>
            <a:endParaRPr lang="tr-TR" dirty="0">
              <a:solidFill>
                <a:prstClr val="black"/>
              </a:solidFill>
            </a:endParaRPr>
          </a:p>
        </p:txBody>
      </p:sp>
    </p:spTree>
    <p:extLst>
      <p:ext uri="{BB962C8B-B14F-4D97-AF65-F5344CB8AC3E}">
        <p14:creationId xmlns="" xmlns:p14="http://schemas.microsoft.com/office/powerpoint/2010/main" val="32115065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37727961-5DEF-468C-AF0B-FD2A010F5F8E}" type="slidenum">
              <a:rPr lang="tr-TR" smtClean="0">
                <a:solidFill>
                  <a:prstClr val="black"/>
                </a:solidFill>
              </a:rPr>
              <a:pPr/>
              <a:t>18</a:t>
            </a:fld>
            <a:endParaRPr lang="tr-TR" dirty="0">
              <a:solidFill>
                <a:prstClr val="black"/>
              </a:solidFill>
            </a:endParaRPr>
          </a:p>
        </p:txBody>
      </p:sp>
    </p:spTree>
    <p:extLst>
      <p:ext uri="{BB962C8B-B14F-4D97-AF65-F5344CB8AC3E}">
        <p14:creationId xmlns="" xmlns:p14="http://schemas.microsoft.com/office/powerpoint/2010/main" val="32115065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37727961-5DEF-468C-AF0B-FD2A010F5F8E}" type="slidenum">
              <a:rPr lang="tr-TR" smtClean="0">
                <a:solidFill>
                  <a:prstClr val="black"/>
                </a:solidFill>
              </a:rPr>
              <a:pPr/>
              <a:t>19</a:t>
            </a:fld>
            <a:endParaRPr lang="tr-TR" dirty="0">
              <a:solidFill>
                <a:prstClr val="black"/>
              </a:solidFill>
            </a:endParaRPr>
          </a:p>
        </p:txBody>
      </p:sp>
    </p:spTree>
    <p:extLst>
      <p:ext uri="{BB962C8B-B14F-4D97-AF65-F5344CB8AC3E}">
        <p14:creationId xmlns="" xmlns:p14="http://schemas.microsoft.com/office/powerpoint/2010/main" val="32115065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37727961-5DEF-468C-AF0B-FD2A010F5F8E}" type="slidenum">
              <a:rPr lang="tr-TR" smtClean="0">
                <a:solidFill>
                  <a:prstClr val="black"/>
                </a:solidFill>
              </a:rPr>
              <a:pPr/>
              <a:t>20</a:t>
            </a:fld>
            <a:endParaRPr lang="tr-TR" dirty="0">
              <a:solidFill>
                <a:prstClr val="black"/>
              </a:solidFill>
            </a:endParaRPr>
          </a:p>
        </p:txBody>
      </p:sp>
    </p:spTree>
    <p:extLst>
      <p:ext uri="{BB962C8B-B14F-4D97-AF65-F5344CB8AC3E}">
        <p14:creationId xmlns="" xmlns:p14="http://schemas.microsoft.com/office/powerpoint/2010/main" val="3211506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37727961-5DEF-468C-AF0B-FD2A010F5F8E}" type="slidenum">
              <a:rPr lang="tr-TR" smtClean="0">
                <a:solidFill>
                  <a:prstClr val="black"/>
                </a:solidFill>
              </a:rPr>
              <a:pPr/>
              <a:t>3</a:t>
            </a:fld>
            <a:endParaRPr lang="tr-TR" dirty="0">
              <a:solidFill>
                <a:prstClr val="black"/>
              </a:solidFill>
            </a:endParaRPr>
          </a:p>
        </p:txBody>
      </p:sp>
    </p:spTree>
    <p:extLst>
      <p:ext uri="{BB962C8B-B14F-4D97-AF65-F5344CB8AC3E}">
        <p14:creationId xmlns="" xmlns:p14="http://schemas.microsoft.com/office/powerpoint/2010/main" val="32115065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37727961-5DEF-468C-AF0B-FD2A010F5F8E}" type="slidenum">
              <a:rPr lang="tr-TR" smtClean="0">
                <a:solidFill>
                  <a:prstClr val="black"/>
                </a:solidFill>
              </a:rPr>
              <a:pPr/>
              <a:t>21</a:t>
            </a:fld>
            <a:endParaRPr lang="tr-TR" dirty="0">
              <a:solidFill>
                <a:prstClr val="black"/>
              </a:solidFill>
            </a:endParaRPr>
          </a:p>
        </p:txBody>
      </p:sp>
    </p:spTree>
    <p:extLst>
      <p:ext uri="{BB962C8B-B14F-4D97-AF65-F5344CB8AC3E}">
        <p14:creationId xmlns="" xmlns:p14="http://schemas.microsoft.com/office/powerpoint/2010/main" val="32115065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37727961-5DEF-468C-AF0B-FD2A010F5F8E}" type="slidenum">
              <a:rPr lang="tr-TR" smtClean="0">
                <a:solidFill>
                  <a:prstClr val="black"/>
                </a:solidFill>
              </a:rPr>
              <a:pPr/>
              <a:t>22</a:t>
            </a:fld>
            <a:endParaRPr lang="tr-TR" dirty="0">
              <a:solidFill>
                <a:prstClr val="black"/>
              </a:solidFill>
            </a:endParaRPr>
          </a:p>
        </p:txBody>
      </p:sp>
    </p:spTree>
    <p:extLst>
      <p:ext uri="{BB962C8B-B14F-4D97-AF65-F5344CB8AC3E}">
        <p14:creationId xmlns="" xmlns:p14="http://schemas.microsoft.com/office/powerpoint/2010/main" val="32115065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37727961-5DEF-468C-AF0B-FD2A010F5F8E}" type="slidenum">
              <a:rPr lang="tr-TR" smtClean="0">
                <a:solidFill>
                  <a:prstClr val="black"/>
                </a:solidFill>
              </a:rPr>
              <a:pPr/>
              <a:t>23</a:t>
            </a:fld>
            <a:endParaRPr lang="tr-TR" dirty="0">
              <a:solidFill>
                <a:prstClr val="black"/>
              </a:solidFill>
            </a:endParaRPr>
          </a:p>
        </p:txBody>
      </p:sp>
    </p:spTree>
    <p:extLst>
      <p:ext uri="{BB962C8B-B14F-4D97-AF65-F5344CB8AC3E}">
        <p14:creationId xmlns="" xmlns:p14="http://schemas.microsoft.com/office/powerpoint/2010/main" val="32115065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37727961-5DEF-468C-AF0B-FD2A010F5F8E}" type="slidenum">
              <a:rPr lang="tr-TR" smtClean="0"/>
              <a:pPr/>
              <a:t>24</a:t>
            </a:fld>
            <a:endParaRPr lang="tr-TR" dirty="0"/>
          </a:p>
        </p:txBody>
      </p:sp>
    </p:spTree>
    <p:extLst>
      <p:ext uri="{BB962C8B-B14F-4D97-AF65-F5344CB8AC3E}">
        <p14:creationId xmlns="" xmlns:p14="http://schemas.microsoft.com/office/powerpoint/2010/main" val="508140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37727961-5DEF-468C-AF0B-FD2A010F5F8E}" type="slidenum">
              <a:rPr lang="tr-TR" smtClean="0"/>
              <a:pPr/>
              <a:t>25</a:t>
            </a:fld>
            <a:endParaRPr lang="tr-TR" dirty="0"/>
          </a:p>
        </p:txBody>
      </p:sp>
    </p:spTree>
    <p:extLst>
      <p:ext uri="{BB962C8B-B14F-4D97-AF65-F5344CB8AC3E}">
        <p14:creationId xmlns="" xmlns:p14="http://schemas.microsoft.com/office/powerpoint/2010/main" val="40888006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37727961-5DEF-468C-AF0B-FD2A010F5F8E}" type="slidenum">
              <a:rPr lang="tr-TR" smtClean="0"/>
              <a:pPr/>
              <a:t>26</a:t>
            </a:fld>
            <a:endParaRPr lang="tr-TR" dirty="0"/>
          </a:p>
        </p:txBody>
      </p:sp>
    </p:spTree>
    <p:extLst>
      <p:ext uri="{BB962C8B-B14F-4D97-AF65-F5344CB8AC3E}">
        <p14:creationId xmlns="" xmlns:p14="http://schemas.microsoft.com/office/powerpoint/2010/main" val="40888006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37727961-5DEF-468C-AF0B-FD2A010F5F8E}" type="slidenum">
              <a:rPr lang="tr-TR" smtClean="0"/>
              <a:pPr/>
              <a:t>27</a:t>
            </a:fld>
            <a:endParaRPr lang="tr-TR" dirty="0"/>
          </a:p>
        </p:txBody>
      </p:sp>
    </p:spTree>
    <p:extLst>
      <p:ext uri="{BB962C8B-B14F-4D97-AF65-F5344CB8AC3E}">
        <p14:creationId xmlns="" xmlns:p14="http://schemas.microsoft.com/office/powerpoint/2010/main" val="14980502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37727961-5DEF-468C-AF0B-FD2A010F5F8E}" type="slidenum">
              <a:rPr lang="tr-TR" smtClean="0"/>
              <a:pPr/>
              <a:t>28</a:t>
            </a:fld>
            <a:endParaRPr lang="tr-TR" dirty="0"/>
          </a:p>
        </p:txBody>
      </p:sp>
    </p:spTree>
    <p:extLst>
      <p:ext uri="{BB962C8B-B14F-4D97-AF65-F5344CB8AC3E}">
        <p14:creationId xmlns="" xmlns:p14="http://schemas.microsoft.com/office/powerpoint/2010/main" val="13976875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37727961-5DEF-468C-AF0B-FD2A010F5F8E}" type="slidenum">
              <a:rPr lang="tr-TR" smtClean="0"/>
              <a:pPr/>
              <a:t>29</a:t>
            </a:fld>
            <a:endParaRPr lang="tr-TR" dirty="0"/>
          </a:p>
        </p:txBody>
      </p:sp>
    </p:spTree>
    <p:extLst>
      <p:ext uri="{BB962C8B-B14F-4D97-AF65-F5344CB8AC3E}">
        <p14:creationId xmlns="" xmlns:p14="http://schemas.microsoft.com/office/powerpoint/2010/main" val="10140371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37727961-5DEF-468C-AF0B-FD2A010F5F8E}" type="slidenum">
              <a:rPr lang="tr-TR" smtClean="0"/>
              <a:pPr/>
              <a:t>30</a:t>
            </a:fld>
            <a:endParaRPr lang="tr-TR" dirty="0"/>
          </a:p>
        </p:txBody>
      </p:sp>
    </p:spTree>
    <p:extLst>
      <p:ext uri="{BB962C8B-B14F-4D97-AF65-F5344CB8AC3E}">
        <p14:creationId xmlns="" xmlns:p14="http://schemas.microsoft.com/office/powerpoint/2010/main" val="1629406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37727961-5DEF-468C-AF0B-FD2A010F5F8E}" type="slidenum">
              <a:rPr lang="tr-TR" smtClean="0">
                <a:solidFill>
                  <a:prstClr val="black"/>
                </a:solidFill>
              </a:rPr>
              <a:pPr/>
              <a:t>4</a:t>
            </a:fld>
            <a:endParaRPr lang="tr-TR" dirty="0">
              <a:solidFill>
                <a:prstClr val="black"/>
              </a:solidFill>
            </a:endParaRPr>
          </a:p>
        </p:txBody>
      </p:sp>
    </p:spTree>
    <p:extLst>
      <p:ext uri="{BB962C8B-B14F-4D97-AF65-F5344CB8AC3E}">
        <p14:creationId xmlns="" xmlns:p14="http://schemas.microsoft.com/office/powerpoint/2010/main" val="32115065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37727961-5DEF-468C-AF0B-FD2A010F5F8E}" type="slidenum">
              <a:rPr lang="tr-TR" smtClean="0"/>
              <a:pPr/>
              <a:t>31</a:t>
            </a:fld>
            <a:endParaRPr lang="tr-TR" dirty="0"/>
          </a:p>
        </p:txBody>
      </p:sp>
    </p:spTree>
    <p:extLst>
      <p:ext uri="{BB962C8B-B14F-4D97-AF65-F5344CB8AC3E}">
        <p14:creationId xmlns="" xmlns:p14="http://schemas.microsoft.com/office/powerpoint/2010/main" val="27676690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37727961-5DEF-468C-AF0B-FD2A010F5F8E}" type="slidenum">
              <a:rPr lang="tr-TR" smtClean="0"/>
              <a:pPr/>
              <a:t>32</a:t>
            </a:fld>
            <a:endParaRPr lang="tr-TR" dirty="0"/>
          </a:p>
        </p:txBody>
      </p:sp>
    </p:spTree>
    <p:extLst>
      <p:ext uri="{BB962C8B-B14F-4D97-AF65-F5344CB8AC3E}">
        <p14:creationId xmlns="" xmlns:p14="http://schemas.microsoft.com/office/powerpoint/2010/main" val="5745379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37727961-5DEF-468C-AF0B-FD2A010F5F8E}" type="slidenum">
              <a:rPr lang="tr-TR" smtClean="0"/>
              <a:pPr/>
              <a:t>33</a:t>
            </a:fld>
            <a:endParaRPr lang="tr-TR" dirty="0"/>
          </a:p>
        </p:txBody>
      </p:sp>
    </p:spTree>
    <p:extLst>
      <p:ext uri="{BB962C8B-B14F-4D97-AF65-F5344CB8AC3E}">
        <p14:creationId xmlns="" xmlns:p14="http://schemas.microsoft.com/office/powerpoint/2010/main" val="12859950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37727961-5DEF-468C-AF0B-FD2A010F5F8E}" type="slidenum">
              <a:rPr lang="tr-TR" smtClean="0"/>
              <a:pPr/>
              <a:t>34</a:t>
            </a:fld>
            <a:endParaRPr lang="tr-TR" dirty="0"/>
          </a:p>
        </p:txBody>
      </p:sp>
    </p:spTree>
    <p:extLst>
      <p:ext uri="{BB962C8B-B14F-4D97-AF65-F5344CB8AC3E}">
        <p14:creationId xmlns="" xmlns:p14="http://schemas.microsoft.com/office/powerpoint/2010/main" val="24107289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37727961-5DEF-468C-AF0B-FD2A010F5F8E}" type="slidenum">
              <a:rPr lang="tr-TR" smtClean="0"/>
              <a:pPr/>
              <a:t>35</a:t>
            </a:fld>
            <a:endParaRPr lang="tr-TR" dirty="0"/>
          </a:p>
        </p:txBody>
      </p:sp>
    </p:spTree>
    <p:extLst>
      <p:ext uri="{BB962C8B-B14F-4D97-AF65-F5344CB8AC3E}">
        <p14:creationId xmlns="" xmlns:p14="http://schemas.microsoft.com/office/powerpoint/2010/main" val="22661200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37727961-5DEF-468C-AF0B-FD2A010F5F8E}" type="slidenum">
              <a:rPr lang="tr-TR" smtClean="0"/>
              <a:pPr/>
              <a:t>36</a:t>
            </a:fld>
            <a:endParaRPr lang="tr-TR" dirty="0"/>
          </a:p>
        </p:txBody>
      </p:sp>
    </p:spTree>
    <p:extLst>
      <p:ext uri="{BB962C8B-B14F-4D97-AF65-F5344CB8AC3E}">
        <p14:creationId xmlns="" xmlns:p14="http://schemas.microsoft.com/office/powerpoint/2010/main" val="40158003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37727961-5DEF-468C-AF0B-FD2A010F5F8E}" type="slidenum">
              <a:rPr lang="tr-TR" smtClean="0"/>
              <a:pPr/>
              <a:t>37</a:t>
            </a:fld>
            <a:endParaRPr lang="tr-TR"/>
          </a:p>
        </p:txBody>
      </p:sp>
    </p:spTree>
    <p:extLst>
      <p:ext uri="{BB962C8B-B14F-4D97-AF65-F5344CB8AC3E}">
        <p14:creationId xmlns="" xmlns:p14="http://schemas.microsoft.com/office/powerpoint/2010/main" val="3558603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37727961-5DEF-468C-AF0B-FD2A010F5F8E}" type="slidenum">
              <a:rPr lang="tr-TR" smtClean="0"/>
              <a:pPr/>
              <a:t>38</a:t>
            </a:fld>
            <a:endParaRPr lang="tr-TR"/>
          </a:p>
        </p:txBody>
      </p:sp>
    </p:spTree>
    <p:extLst>
      <p:ext uri="{BB962C8B-B14F-4D97-AF65-F5344CB8AC3E}">
        <p14:creationId xmlns="" xmlns:p14="http://schemas.microsoft.com/office/powerpoint/2010/main" val="27022742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37727961-5DEF-468C-AF0B-FD2A010F5F8E}" type="slidenum">
              <a:rPr lang="tr-TR" smtClean="0"/>
              <a:pPr/>
              <a:t>39</a:t>
            </a:fld>
            <a:endParaRPr lang="tr-TR"/>
          </a:p>
        </p:txBody>
      </p:sp>
    </p:spTree>
    <p:extLst>
      <p:ext uri="{BB962C8B-B14F-4D97-AF65-F5344CB8AC3E}">
        <p14:creationId xmlns="" xmlns:p14="http://schemas.microsoft.com/office/powerpoint/2010/main" val="13089860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37727961-5DEF-468C-AF0B-FD2A010F5F8E}" type="slidenum">
              <a:rPr lang="tr-TR" smtClean="0"/>
              <a:pPr/>
              <a:t>40</a:t>
            </a:fld>
            <a:endParaRPr lang="tr-TR"/>
          </a:p>
        </p:txBody>
      </p:sp>
    </p:spTree>
    <p:extLst>
      <p:ext uri="{BB962C8B-B14F-4D97-AF65-F5344CB8AC3E}">
        <p14:creationId xmlns="" xmlns:p14="http://schemas.microsoft.com/office/powerpoint/2010/main" val="2685535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37727961-5DEF-468C-AF0B-FD2A010F5F8E}" type="slidenum">
              <a:rPr lang="tr-TR" smtClean="0">
                <a:solidFill>
                  <a:prstClr val="black"/>
                </a:solidFill>
              </a:rPr>
              <a:pPr/>
              <a:t>5</a:t>
            </a:fld>
            <a:endParaRPr lang="tr-TR" dirty="0">
              <a:solidFill>
                <a:prstClr val="black"/>
              </a:solidFill>
            </a:endParaRPr>
          </a:p>
        </p:txBody>
      </p:sp>
    </p:spTree>
    <p:extLst>
      <p:ext uri="{BB962C8B-B14F-4D97-AF65-F5344CB8AC3E}">
        <p14:creationId xmlns="" xmlns:p14="http://schemas.microsoft.com/office/powerpoint/2010/main" val="32115065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37727961-5DEF-468C-AF0B-FD2A010F5F8E}" type="slidenum">
              <a:rPr lang="tr-TR" smtClean="0"/>
              <a:pPr/>
              <a:t>41</a:t>
            </a:fld>
            <a:endParaRPr lang="tr-TR"/>
          </a:p>
        </p:txBody>
      </p:sp>
    </p:spTree>
    <p:extLst>
      <p:ext uri="{BB962C8B-B14F-4D97-AF65-F5344CB8AC3E}">
        <p14:creationId xmlns="" xmlns:p14="http://schemas.microsoft.com/office/powerpoint/2010/main" val="14230296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37727961-5DEF-468C-AF0B-FD2A010F5F8E}" type="slidenum">
              <a:rPr lang="tr-TR" smtClean="0"/>
              <a:pPr/>
              <a:t>42</a:t>
            </a:fld>
            <a:endParaRPr lang="tr-TR"/>
          </a:p>
        </p:txBody>
      </p:sp>
    </p:spTree>
    <p:extLst>
      <p:ext uri="{BB962C8B-B14F-4D97-AF65-F5344CB8AC3E}">
        <p14:creationId xmlns="" xmlns:p14="http://schemas.microsoft.com/office/powerpoint/2010/main" val="11271846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37727961-5DEF-468C-AF0B-FD2A010F5F8E}" type="slidenum">
              <a:rPr lang="tr-TR" smtClean="0"/>
              <a:pPr/>
              <a:t>43</a:t>
            </a:fld>
            <a:endParaRPr lang="tr-TR"/>
          </a:p>
        </p:txBody>
      </p:sp>
    </p:spTree>
    <p:extLst>
      <p:ext uri="{BB962C8B-B14F-4D97-AF65-F5344CB8AC3E}">
        <p14:creationId xmlns="" xmlns:p14="http://schemas.microsoft.com/office/powerpoint/2010/main" val="29074216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37727961-5DEF-468C-AF0B-FD2A010F5F8E}" type="slidenum">
              <a:rPr lang="tr-TR" smtClean="0"/>
              <a:pPr/>
              <a:t>44</a:t>
            </a:fld>
            <a:endParaRPr lang="tr-TR"/>
          </a:p>
        </p:txBody>
      </p:sp>
    </p:spTree>
    <p:extLst>
      <p:ext uri="{BB962C8B-B14F-4D97-AF65-F5344CB8AC3E}">
        <p14:creationId xmlns="" xmlns:p14="http://schemas.microsoft.com/office/powerpoint/2010/main" val="290742168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37727961-5DEF-468C-AF0B-FD2A010F5F8E}" type="slidenum">
              <a:rPr lang="tr-TR" smtClean="0"/>
              <a:pPr/>
              <a:t>45</a:t>
            </a:fld>
            <a:endParaRPr lang="tr-TR"/>
          </a:p>
        </p:txBody>
      </p:sp>
    </p:spTree>
    <p:extLst>
      <p:ext uri="{BB962C8B-B14F-4D97-AF65-F5344CB8AC3E}">
        <p14:creationId xmlns="" xmlns:p14="http://schemas.microsoft.com/office/powerpoint/2010/main" val="39987513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37727961-5DEF-468C-AF0B-FD2A010F5F8E}" type="slidenum">
              <a:rPr lang="tr-TR" smtClean="0"/>
              <a:pPr/>
              <a:t>46</a:t>
            </a:fld>
            <a:endParaRPr lang="tr-TR"/>
          </a:p>
        </p:txBody>
      </p:sp>
    </p:spTree>
    <p:extLst>
      <p:ext uri="{BB962C8B-B14F-4D97-AF65-F5344CB8AC3E}">
        <p14:creationId xmlns="" xmlns:p14="http://schemas.microsoft.com/office/powerpoint/2010/main" val="39987513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37727961-5DEF-468C-AF0B-FD2A010F5F8E}" type="slidenum">
              <a:rPr lang="tr-TR" smtClean="0"/>
              <a:pPr/>
              <a:t>47</a:t>
            </a:fld>
            <a:endParaRPr lang="tr-TR"/>
          </a:p>
        </p:txBody>
      </p:sp>
    </p:spTree>
    <p:extLst>
      <p:ext uri="{BB962C8B-B14F-4D97-AF65-F5344CB8AC3E}">
        <p14:creationId xmlns="" xmlns:p14="http://schemas.microsoft.com/office/powerpoint/2010/main" val="41251758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37727961-5DEF-468C-AF0B-FD2A010F5F8E}" type="slidenum">
              <a:rPr lang="tr-TR" smtClean="0"/>
              <a:pPr/>
              <a:t>48</a:t>
            </a:fld>
            <a:endParaRPr lang="tr-TR"/>
          </a:p>
        </p:txBody>
      </p:sp>
    </p:spTree>
    <p:extLst>
      <p:ext uri="{BB962C8B-B14F-4D97-AF65-F5344CB8AC3E}">
        <p14:creationId xmlns="" xmlns:p14="http://schemas.microsoft.com/office/powerpoint/2010/main" val="2599829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37727961-5DEF-468C-AF0B-FD2A010F5F8E}" type="slidenum">
              <a:rPr lang="tr-TR" smtClean="0"/>
              <a:pPr/>
              <a:t>49</a:t>
            </a:fld>
            <a:endParaRPr lang="tr-TR"/>
          </a:p>
        </p:txBody>
      </p:sp>
    </p:spTree>
    <p:extLst>
      <p:ext uri="{BB962C8B-B14F-4D97-AF65-F5344CB8AC3E}">
        <p14:creationId xmlns="" xmlns:p14="http://schemas.microsoft.com/office/powerpoint/2010/main" val="417711721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37727961-5DEF-468C-AF0B-FD2A010F5F8E}" type="slidenum">
              <a:rPr lang="tr-TR" smtClean="0"/>
              <a:pPr/>
              <a:t>50</a:t>
            </a:fld>
            <a:endParaRPr lang="tr-TR"/>
          </a:p>
        </p:txBody>
      </p:sp>
    </p:spTree>
    <p:extLst>
      <p:ext uri="{BB962C8B-B14F-4D97-AF65-F5344CB8AC3E}">
        <p14:creationId xmlns="" xmlns:p14="http://schemas.microsoft.com/office/powerpoint/2010/main" val="543173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37727961-5DEF-468C-AF0B-FD2A010F5F8E}" type="slidenum">
              <a:rPr lang="tr-TR" smtClean="0">
                <a:solidFill>
                  <a:prstClr val="black"/>
                </a:solidFill>
              </a:rPr>
              <a:pPr/>
              <a:t>6</a:t>
            </a:fld>
            <a:endParaRPr lang="tr-TR" dirty="0">
              <a:solidFill>
                <a:prstClr val="black"/>
              </a:solidFill>
            </a:endParaRPr>
          </a:p>
        </p:txBody>
      </p:sp>
    </p:spTree>
    <p:extLst>
      <p:ext uri="{BB962C8B-B14F-4D97-AF65-F5344CB8AC3E}">
        <p14:creationId xmlns="" xmlns:p14="http://schemas.microsoft.com/office/powerpoint/2010/main" val="321150652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37727961-5DEF-468C-AF0B-FD2A010F5F8E}" type="slidenum">
              <a:rPr lang="tr-TR" smtClean="0"/>
              <a:pPr/>
              <a:t>51</a:t>
            </a:fld>
            <a:endParaRPr lang="tr-TR"/>
          </a:p>
        </p:txBody>
      </p:sp>
    </p:spTree>
    <p:extLst>
      <p:ext uri="{BB962C8B-B14F-4D97-AF65-F5344CB8AC3E}">
        <p14:creationId xmlns="" xmlns:p14="http://schemas.microsoft.com/office/powerpoint/2010/main" val="363269208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37727961-5DEF-468C-AF0B-FD2A010F5F8E}" type="slidenum">
              <a:rPr lang="tr-TR" smtClean="0"/>
              <a:pPr/>
              <a:t>52</a:t>
            </a:fld>
            <a:endParaRPr lang="tr-TR"/>
          </a:p>
        </p:txBody>
      </p:sp>
    </p:spTree>
    <p:extLst>
      <p:ext uri="{BB962C8B-B14F-4D97-AF65-F5344CB8AC3E}">
        <p14:creationId xmlns="" xmlns:p14="http://schemas.microsoft.com/office/powerpoint/2010/main" val="363269208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37727961-5DEF-468C-AF0B-FD2A010F5F8E}" type="slidenum">
              <a:rPr lang="tr-TR" smtClean="0"/>
              <a:pPr/>
              <a:t>53</a:t>
            </a:fld>
            <a:endParaRPr lang="tr-TR"/>
          </a:p>
        </p:txBody>
      </p:sp>
    </p:spTree>
    <p:extLst>
      <p:ext uri="{BB962C8B-B14F-4D97-AF65-F5344CB8AC3E}">
        <p14:creationId xmlns="" xmlns:p14="http://schemas.microsoft.com/office/powerpoint/2010/main" val="259872144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37727961-5DEF-468C-AF0B-FD2A010F5F8E}" type="slidenum">
              <a:rPr lang="tr-TR" smtClean="0"/>
              <a:pPr/>
              <a:t>54</a:t>
            </a:fld>
            <a:endParaRPr lang="tr-TR"/>
          </a:p>
        </p:txBody>
      </p:sp>
    </p:spTree>
    <p:extLst>
      <p:ext uri="{BB962C8B-B14F-4D97-AF65-F5344CB8AC3E}">
        <p14:creationId xmlns="" xmlns:p14="http://schemas.microsoft.com/office/powerpoint/2010/main" val="259872144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37727961-5DEF-468C-AF0B-FD2A010F5F8E}" type="slidenum">
              <a:rPr lang="tr-TR" smtClean="0"/>
              <a:pPr/>
              <a:t>55</a:t>
            </a:fld>
            <a:endParaRPr lang="tr-TR"/>
          </a:p>
        </p:txBody>
      </p:sp>
    </p:spTree>
    <p:extLst>
      <p:ext uri="{BB962C8B-B14F-4D97-AF65-F5344CB8AC3E}">
        <p14:creationId xmlns="" xmlns:p14="http://schemas.microsoft.com/office/powerpoint/2010/main" val="19449731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37727961-5DEF-468C-AF0B-FD2A010F5F8E}" type="slidenum">
              <a:rPr lang="tr-TR" smtClean="0"/>
              <a:pPr/>
              <a:t>56</a:t>
            </a:fld>
            <a:endParaRPr lang="tr-TR"/>
          </a:p>
        </p:txBody>
      </p:sp>
    </p:spTree>
    <p:extLst>
      <p:ext uri="{BB962C8B-B14F-4D97-AF65-F5344CB8AC3E}">
        <p14:creationId xmlns="" xmlns:p14="http://schemas.microsoft.com/office/powerpoint/2010/main" val="19449731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37727961-5DEF-468C-AF0B-FD2A010F5F8E}" type="slidenum">
              <a:rPr lang="tr-TR" smtClean="0"/>
              <a:pPr/>
              <a:t>57</a:t>
            </a:fld>
            <a:endParaRPr lang="tr-TR" dirty="0"/>
          </a:p>
        </p:txBody>
      </p:sp>
    </p:spTree>
    <p:extLst>
      <p:ext uri="{BB962C8B-B14F-4D97-AF65-F5344CB8AC3E}">
        <p14:creationId xmlns="" xmlns:p14="http://schemas.microsoft.com/office/powerpoint/2010/main" val="240607162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37727961-5DEF-468C-AF0B-FD2A010F5F8E}" type="slidenum">
              <a:rPr lang="tr-TR" smtClean="0"/>
              <a:pPr/>
              <a:t>58</a:t>
            </a:fld>
            <a:endParaRPr lang="tr-TR" dirty="0"/>
          </a:p>
        </p:txBody>
      </p:sp>
    </p:spTree>
    <p:extLst>
      <p:ext uri="{BB962C8B-B14F-4D97-AF65-F5344CB8AC3E}">
        <p14:creationId xmlns="" xmlns:p14="http://schemas.microsoft.com/office/powerpoint/2010/main" val="183106960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37727961-5DEF-468C-AF0B-FD2A010F5F8E}" type="slidenum">
              <a:rPr lang="tr-TR" smtClean="0"/>
              <a:pPr/>
              <a:t>59</a:t>
            </a:fld>
            <a:endParaRPr lang="tr-TR" dirty="0"/>
          </a:p>
        </p:txBody>
      </p:sp>
    </p:spTree>
    <p:extLst>
      <p:ext uri="{BB962C8B-B14F-4D97-AF65-F5344CB8AC3E}">
        <p14:creationId xmlns="" xmlns:p14="http://schemas.microsoft.com/office/powerpoint/2010/main" val="183106960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37727961-5DEF-468C-AF0B-FD2A010F5F8E}" type="slidenum">
              <a:rPr lang="tr-TR" smtClean="0"/>
              <a:pPr/>
              <a:t>60</a:t>
            </a:fld>
            <a:endParaRPr lang="tr-TR" dirty="0"/>
          </a:p>
        </p:txBody>
      </p:sp>
    </p:spTree>
    <p:extLst>
      <p:ext uri="{BB962C8B-B14F-4D97-AF65-F5344CB8AC3E}">
        <p14:creationId xmlns="" xmlns:p14="http://schemas.microsoft.com/office/powerpoint/2010/main" val="891846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37727961-5DEF-468C-AF0B-FD2A010F5F8E}" type="slidenum">
              <a:rPr lang="tr-TR" smtClean="0">
                <a:solidFill>
                  <a:prstClr val="black"/>
                </a:solidFill>
              </a:rPr>
              <a:pPr/>
              <a:t>7</a:t>
            </a:fld>
            <a:endParaRPr lang="tr-TR" dirty="0">
              <a:solidFill>
                <a:prstClr val="black"/>
              </a:solidFill>
            </a:endParaRPr>
          </a:p>
        </p:txBody>
      </p:sp>
    </p:spTree>
    <p:extLst>
      <p:ext uri="{BB962C8B-B14F-4D97-AF65-F5344CB8AC3E}">
        <p14:creationId xmlns="" xmlns:p14="http://schemas.microsoft.com/office/powerpoint/2010/main" val="321150652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37727961-5DEF-468C-AF0B-FD2A010F5F8E}" type="slidenum">
              <a:rPr lang="tr-TR" smtClean="0"/>
              <a:pPr/>
              <a:t>61</a:t>
            </a:fld>
            <a:endParaRPr lang="tr-TR" dirty="0"/>
          </a:p>
        </p:txBody>
      </p:sp>
    </p:spTree>
    <p:extLst>
      <p:ext uri="{BB962C8B-B14F-4D97-AF65-F5344CB8AC3E}">
        <p14:creationId xmlns="" xmlns:p14="http://schemas.microsoft.com/office/powerpoint/2010/main" val="341191856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37727961-5DEF-468C-AF0B-FD2A010F5F8E}" type="slidenum">
              <a:rPr lang="tr-TR" smtClean="0"/>
              <a:pPr/>
              <a:t>62</a:t>
            </a:fld>
            <a:endParaRPr lang="tr-TR" dirty="0"/>
          </a:p>
        </p:txBody>
      </p:sp>
    </p:spTree>
    <p:extLst>
      <p:ext uri="{BB962C8B-B14F-4D97-AF65-F5344CB8AC3E}">
        <p14:creationId xmlns="" xmlns:p14="http://schemas.microsoft.com/office/powerpoint/2010/main" val="219900645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37727961-5DEF-468C-AF0B-FD2A010F5F8E}" type="slidenum">
              <a:rPr lang="tr-TR" smtClean="0"/>
              <a:pPr/>
              <a:t>63</a:t>
            </a:fld>
            <a:endParaRPr lang="tr-TR" dirty="0"/>
          </a:p>
        </p:txBody>
      </p:sp>
    </p:spTree>
    <p:extLst>
      <p:ext uri="{BB962C8B-B14F-4D97-AF65-F5344CB8AC3E}">
        <p14:creationId xmlns="" xmlns:p14="http://schemas.microsoft.com/office/powerpoint/2010/main" val="300487896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37727961-5DEF-468C-AF0B-FD2A010F5F8E}" type="slidenum">
              <a:rPr lang="tr-TR" smtClean="0"/>
              <a:pPr/>
              <a:t>64</a:t>
            </a:fld>
            <a:endParaRPr lang="tr-TR" dirty="0"/>
          </a:p>
        </p:txBody>
      </p:sp>
    </p:spTree>
    <p:extLst>
      <p:ext uri="{BB962C8B-B14F-4D97-AF65-F5344CB8AC3E}">
        <p14:creationId xmlns="" xmlns:p14="http://schemas.microsoft.com/office/powerpoint/2010/main" val="144823455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37727961-5DEF-468C-AF0B-FD2A010F5F8E}" type="slidenum">
              <a:rPr lang="tr-TR" smtClean="0"/>
              <a:pPr/>
              <a:t>65</a:t>
            </a:fld>
            <a:endParaRPr lang="tr-TR" dirty="0"/>
          </a:p>
        </p:txBody>
      </p:sp>
    </p:spTree>
    <p:extLst>
      <p:ext uri="{BB962C8B-B14F-4D97-AF65-F5344CB8AC3E}">
        <p14:creationId xmlns="" xmlns:p14="http://schemas.microsoft.com/office/powerpoint/2010/main" val="337434915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37727961-5DEF-468C-AF0B-FD2A010F5F8E}" type="slidenum">
              <a:rPr lang="tr-TR" smtClean="0"/>
              <a:pPr/>
              <a:t>66</a:t>
            </a:fld>
            <a:endParaRPr lang="tr-TR" dirty="0"/>
          </a:p>
        </p:txBody>
      </p:sp>
    </p:spTree>
    <p:extLst>
      <p:ext uri="{BB962C8B-B14F-4D97-AF65-F5344CB8AC3E}">
        <p14:creationId xmlns="" xmlns:p14="http://schemas.microsoft.com/office/powerpoint/2010/main" val="109944913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37727961-5DEF-468C-AF0B-FD2A010F5F8E}" type="slidenum">
              <a:rPr lang="tr-TR" smtClean="0"/>
              <a:pPr/>
              <a:t>67</a:t>
            </a:fld>
            <a:endParaRPr lang="tr-TR" dirty="0"/>
          </a:p>
        </p:txBody>
      </p:sp>
    </p:spTree>
    <p:extLst>
      <p:ext uri="{BB962C8B-B14F-4D97-AF65-F5344CB8AC3E}">
        <p14:creationId xmlns="" xmlns:p14="http://schemas.microsoft.com/office/powerpoint/2010/main" val="379104496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37727961-5DEF-468C-AF0B-FD2A010F5F8E}" type="slidenum">
              <a:rPr lang="tr-TR" smtClean="0"/>
              <a:pPr/>
              <a:t>68</a:t>
            </a:fld>
            <a:endParaRPr lang="tr-TR" dirty="0"/>
          </a:p>
        </p:txBody>
      </p:sp>
    </p:spTree>
    <p:extLst>
      <p:ext uri="{BB962C8B-B14F-4D97-AF65-F5344CB8AC3E}">
        <p14:creationId xmlns="" xmlns:p14="http://schemas.microsoft.com/office/powerpoint/2010/main" val="350486508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37727961-5DEF-468C-AF0B-FD2A010F5F8E}" type="slidenum">
              <a:rPr lang="tr-TR" smtClean="0"/>
              <a:pPr/>
              <a:t>69</a:t>
            </a:fld>
            <a:endParaRPr lang="tr-TR" dirty="0"/>
          </a:p>
        </p:txBody>
      </p:sp>
    </p:spTree>
    <p:extLst>
      <p:ext uri="{BB962C8B-B14F-4D97-AF65-F5344CB8AC3E}">
        <p14:creationId xmlns="" xmlns:p14="http://schemas.microsoft.com/office/powerpoint/2010/main" val="184244512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37727961-5DEF-468C-AF0B-FD2A010F5F8E}" type="slidenum">
              <a:rPr lang="tr-TR" smtClean="0"/>
              <a:pPr/>
              <a:t>70</a:t>
            </a:fld>
            <a:endParaRPr lang="tr-TR" dirty="0"/>
          </a:p>
        </p:txBody>
      </p:sp>
    </p:spTree>
    <p:extLst>
      <p:ext uri="{BB962C8B-B14F-4D97-AF65-F5344CB8AC3E}">
        <p14:creationId xmlns="" xmlns:p14="http://schemas.microsoft.com/office/powerpoint/2010/main" val="5857171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37727961-5DEF-468C-AF0B-FD2A010F5F8E}" type="slidenum">
              <a:rPr lang="tr-TR" smtClean="0">
                <a:solidFill>
                  <a:prstClr val="black"/>
                </a:solidFill>
              </a:rPr>
              <a:pPr/>
              <a:t>8</a:t>
            </a:fld>
            <a:endParaRPr lang="tr-TR" dirty="0">
              <a:solidFill>
                <a:prstClr val="black"/>
              </a:solidFill>
            </a:endParaRPr>
          </a:p>
        </p:txBody>
      </p:sp>
    </p:spTree>
    <p:extLst>
      <p:ext uri="{BB962C8B-B14F-4D97-AF65-F5344CB8AC3E}">
        <p14:creationId xmlns="" xmlns:p14="http://schemas.microsoft.com/office/powerpoint/2010/main" val="321150652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37727961-5DEF-468C-AF0B-FD2A010F5F8E}" type="slidenum">
              <a:rPr lang="tr-TR" smtClean="0"/>
              <a:pPr/>
              <a:t>71</a:t>
            </a:fld>
            <a:endParaRPr lang="tr-TR"/>
          </a:p>
        </p:txBody>
      </p:sp>
    </p:spTree>
    <p:extLst>
      <p:ext uri="{BB962C8B-B14F-4D97-AF65-F5344CB8AC3E}">
        <p14:creationId xmlns="" xmlns:p14="http://schemas.microsoft.com/office/powerpoint/2010/main" val="34057794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37727961-5DEF-468C-AF0B-FD2A010F5F8E}" type="slidenum">
              <a:rPr lang="tr-TR" smtClean="0"/>
              <a:pPr/>
              <a:t>72</a:t>
            </a:fld>
            <a:endParaRPr lang="tr-TR"/>
          </a:p>
        </p:txBody>
      </p:sp>
    </p:spTree>
    <p:extLst>
      <p:ext uri="{BB962C8B-B14F-4D97-AF65-F5344CB8AC3E}">
        <p14:creationId xmlns="" xmlns:p14="http://schemas.microsoft.com/office/powerpoint/2010/main" val="386846682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37727961-5DEF-468C-AF0B-FD2A010F5F8E}" type="slidenum">
              <a:rPr lang="tr-TR" smtClean="0"/>
              <a:pPr/>
              <a:t>73</a:t>
            </a:fld>
            <a:endParaRPr lang="tr-TR"/>
          </a:p>
        </p:txBody>
      </p:sp>
    </p:spTree>
    <p:extLst>
      <p:ext uri="{BB962C8B-B14F-4D97-AF65-F5344CB8AC3E}">
        <p14:creationId xmlns="" xmlns:p14="http://schemas.microsoft.com/office/powerpoint/2010/main" val="168138258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37727961-5DEF-468C-AF0B-FD2A010F5F8E}" type="slidenum">
              <a:rPr lang="tr-TR" smtClean="0"/>
              <a:pPr/>
              <a:t>74</a:t>
            </a:fld>
            <a:endParaRPr lang="tr-TR"/>
          </a:p>
        </p:txBody>
      </p:sp>
    </p:spTree>
    <p:extLst>
      <p:ext uri="{BB962C8B-B14F-4D97-AF65-F5344CB8AC3E}">
        <p14:creationId xmlns="" xmlns:p14="http://schemas.microsoft.com/office/powerpoint/2010/main" val="275784090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37727961-5DEF-468C-AF0B-FD2A010F5F8E}" type="slidenum">
              <a:rPr lang="tr-TR" smtClean="0"/>
              <a:pPr/>
              <a:t>75</a:t>
            </a:fld>
            <a:endParaRPr lang="tr-TR"/>
          </a:p>
        </p:txBody>
      </p:sp>
    </p:spTree>
    <p:extLst>
      <p:ext uri="{BB962C8B-B14F-4D97-AF65-F5344CB8AC3E}">
        <p14:creationId xmlns="" xmlns:p14="http://schemas.microsoft.com/office/powerpoint/2010/main" val="83035384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37727961-5DEF-468C-AF0B-FD2A010F5F8E}" type="slidenum">
              <a:rPr lang="tr-TR" smtClean="0"/>
              <a:pPr/>
              <a:t>76</a:t>
            </a:fld>
            <a:endParaRPr lang="tr-TR"/>
          </a:p>
        </p:txBody>
      </p:sp>
    </p:spTree>
    <p:extLst>
      <p:ext uri="{BB962C8B-B14F-4D97-AF65-F5344CB8AC3E}">
        <p14:creationId xmlns="" xmlns:p14="http://schemas.microsoft.com/office/powerpoint/2010/main" val="5048314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37727961-5DEF-468C-AF0B-FD2A010F5F8E}" type="slidenum">
              <a:rPr lang="tr-TR" smtClean="0"/>
              <a:pPr/>
              <a:t>77</a:t>
            </a:fld>
            <a:endParaRPr lang="tr-TR"/>
          </a:p>
        </p:txBody>
      </p:sp>
    </p:spTree>
    <p:extLst>
      <p:ext uri="{BB962C8B-B14F-4D97-AF65-F5344CB8AC3E}">
        <p14:creationId xmlns="" xmlns:p14="http://schemas.microsoft.com/office/powerpoint/2010/main" val="12589439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37727961-5DEF-468C-AF0B-FD2A010F5F8E}" type="slidenum">
              <a:rPr lang="tr-TR" smtClean="0"/>
              <a:pPr/>
              <a:t>78</a:t>
            </a:fld>
            <a:endParaRPr lang="tr-TR"/>
          </a:p>
        </p:txBody>
      </p:sp>
    </p:spTree>
    <p:extLst>
      <p:ext uri="{BB962C8B-B14F-4D97-AF65-F5344CB8AC3E}">
        <p14:creationId xmlns="" xmlns:p14="http://schemas.microsoft.com/office/powerpoint/2010/main" val="42425541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37727961-5DEF-468C-AF0B-FD2A010F5F8E}" type="slidenum">
              <a:rPr lang="tr-TR" smtClean="0"/>
              <a:pPr/>
              <a:t>79</a:t>
            </a:fld>
            <a:endParaRPr lang="tr-TR"/>
          </a:p>
        </p:txBody>
      </p:sp>
    </p:spTree>
    <p:extLst>
      <p:ext uri="{BB962C8B-B14F-4D97-AF65-F5344CB8AC3E}">
        <p14:creationId xmlns="" xmlns:p14="http://schemas.microsoft.com/office/powerpoint/2010/main" val="266134277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37727961-5DEF-468C-AF0B-FD2A010F5F8E}" type="slidenum">
              <a:rPr lang="tr-TR" smtClean="0"/>
              <a:pPr/>
              <a:t>80</a:t>
            </a:fld>
            <a:endParaRPr lang="tr-TR"/>
          </a:p>
        </p:txBody>
      </p:sp>
    </p:spTree>
    <p:extLst>
      <p:ext uri="{BB962C8B-B14F-4D97-AF65-F5344CB8AC3E}">
        <p14:creationId xmlns="" xmlns:p14="http://schemas.microsoft.com/office/powerpoint/2010/main" val="22647848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37727961-5DEF-468C-AF0B-FD2A010F5F8E}" type="slidenum">
              <a:rPr lang="tr-TR" smtClean="0">
                <a:solidFill>
                  <a:prstClr val="black"/>
                </a:solidFill>
              </a:rPr>
              <a:pPr/>
              <a:t>9</a:t>
            </a:fld>
            <a:endParaRPr lang="tr-TR" dirty="0">
              <a:solidFill>
                <a:prstClr val="black"/>
              </a:solidFill>
            </a:endParaRPr>
          </a:p>
        </p:txBody>
      </p:sp>
    </p:spTree>
    <p:extLst>
      <p:ext uri="{BB962C8B-B14F-4D97-AF65-F5344CB8AC3E}">
        <p14:creationId xmlns="" xmlns:p14="http://schemas.microsoft.com/office/powerpoint/2010/main" val="321150652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37727961-5DEF-468C-AF0B-FD2A010F5F8E}" type="slidenum">
              <a:rPr lang="tr-TR" smtClean="0"/>
              <a:pPr/>
              <a:t>81</a:t>
            </a:fld>
            <a:endParaRPr lang="tr-TR"/>
          </a:p>
        </p:txBody>
      </p:sp>
    </p:spTree>
    <p:extLst>
      <p:ext uri="{BB962C8B-B14F-4D97-AF65-F5344CB8AC3E}">
        <p14:creationId xmlns="" xmlns:p14="http://schemas.microsoft.com/office/powerpoint/2010/main" val="96930406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37727961-5DEF-468C-AF0B-FD2A010F5F8E}" type="slidenum">
              <a:rPr lang="tr-TR" smtClean="0"/>
              <a:pPr/>
              <a:t>82</a:t>
            </a:fld>
            <a:endParaRPr lang="tr-TR"/>
          </a:p>
        </p:txBody>
      </p:sp>
    </p:spTree>
    <p:extLst>
      <p:ext uri="{BB962C8B-B14F-4D97-AF65-F5344CB8AC3E}">
        <p14:creationId xmlns="" xmlns:p14="http://schemas.microsoft.com/office/powerpoint/2010/main" val="255686305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37727961-5DEF-468C-AF0B-FD2A010F5F8E}" type="slidenum">
              <a:rPr lang="tr-TR" smtClean="0"/>
              <a:pPr/>
              <a:t>83</a:t>
            </a:fld>
            <a:endParaRPr lang="tr-TR"/>
          </a:p>
        </p:txBody>
      </p:sp>
    </p:spTree>
    <p:extLst>
      <p:ext uri="{BB962C8B-B14F-4D97-AF65-F5344CB8AC3E}">
        <p14:creationId xmlns="" xmlns:p14="http://schemas.microsoft.com/office/powerpoint/2010/main" val="29601605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37727961-5DEF-468C-AF0B-FD2A010F5F8E}" type="slidenum">
              <a:rPr lang="tr-TR" smtClean="0"/>
              <a:pPr/>
              <a:t>84</a:t>
            </a:fld>
            <a:endParaRPr lang="tr-TR"/>
          </a:p>
        </p:txBody>
      </p:sp>
    </p:spTree>
    <p:extLst>
      <p:ext uri="{BB962C8B-B14F-4D97-AF65-F5344CB8AC3E}">
        <p14:creationId xmlns="" xmlns:p14="http://schemas.microsoft.com/office/powerpoint/2010/main" val="424359002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37727961-5DEF-468C-AF0B-FD2A010F5F8E}" type="slidenum">
              <a:rPr lang="tr-TR" smtClean="0"/>
              <a:pPr/>
              <a:t>85</a:t>
            </a:fld>
            <a:endParaRPr lang="tr-TR"/>
          </a:p>
        </p:txBody>
      </p:sp>
    </p:spTree>
    <p:extLst>
      <p:ext uri="{BB962C8B-B14F-4D97-AF65-F5344CB8AC3E}">
        <p14:creationId xmlns="" xmlns:p14="http://schemas.microsoft.com/office/powerpoint/2010/main" val="285121082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37727961-5DEF-468C-AF0B-FD2A010F5F8E}" type="slidenum">
              <a:rPr lang="tr-TR" smtClean="0"/>
              <a:pPr/>
              <a:t>86</a:t>
            </a:fld>
            <a:endParaRPr lang="tr-TR"/>
          </a:p>
        </p:txBody>
      </p:sp>
    </p:spTree>
    <p:extLst>
      <p:ext uri="{BB962C8B-B14F-4D97-AF65-F5344CB8AC3E}">
        <p14:creationId xmlns="" xmlns:p14="http://schemas.microsoft.com/office/powerpoint/2010/main" val="179222248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37727961-5DEF-468C-AF0B-FD2A010F5F8E}" type="slidenum">
              <a:rPr lang="tr-TR" smtClean="0"/>
              <a:pPr/>
              <a:t>87</a:t>
            </a:fld>
            <a:endParaRPr lang="tr-TR"/>
          </a:p>
        </p:txBody>
      </p:sp>
    </p:spTree>
    <p:extLst>
      <p:ext uri="{BB962C8B-B14F-4D97-AF65-F5344CB8AC3E}">
        <p14:creationId xmlns="" xmlns:p14="http://schemas.microsoft.com/office/powerpoint/2010/main" val="168742683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37727961-5DEF-468C-AF0B-FD2A010F5F8E}" type="slidenum">
              <a:rPr lang="tr-TR" smtClean="0"/>
              <a:pPr/>
              <a:t>88</a:t>
            </a:fld>
            <a:endParaRPr lang="tr-TR"/>
          </a:p>
        </p:txBody>
      </p:sp>
    </p:spTree>
    <p:extLst>
      <p:ext uri="{BB962C8B-B14F-4D97-AF65-F5344CB8AC3E}">
        <p14:creationId xmlns="" xmlns:p14="http://schemas.microsoft.com/office/powerpoint/2010/main" val="261685609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37727961-5DEF-468C-AF0B-FD2A010F5F8E}" type="slidenum">
              <a:rPr lang="tr-TR" smtClean="0"/>
              <a:pPr/>
              <a:t>89</a:t>
            </a:fld>
            <a:endParaRPr lang="tr-TR"/>
          </a:p>
        </p:txBody>
      </p:sp>
    </p:spTree>
    <p:extLst>
      <p:ext uri="{BB962C8B-B14F-4D97-AF65-F5344CB8AC3E}">
        <p14:creationId xmlns="" xmlns:p14="http://schemas.microsoft.com/office/powerpoint/2010/main" val="251008781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37727961-5DEF-468C-AF0B-FD2A010F5F8E}" type="slidenum">
              <a:rPr lang="tr-TR" smtClean="0"/>
              <a:pPr/>
              <a:t>90</a:t>
            </a:fld>
            <a:endParaRPr lang="tr-TR"/>
          </a:p>
        </p:txBody>
      </p:sp>
    </p:spTree>
    <p:extLst>
      <p:ext uri="{BB962C8B-B14F-4D97-AF65-F5344CB8AC3E}">
        <p14:creationId xmlns="" xmlns:p14="http://schemas.microsoft.com/office/powerpoint/2010/main" val="24257330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37727961-5DEF-468C-AF0B-FD2A010F5F8E}" type="slidenum">
              <a:rPr lang="tr-TR" smtClean="0">
                <a:solidFill>
                  <a:prstClr val="black"/>
                </a:solidFill>
              </a:rPr>
              <a:pPr/>
              <a:t>10</a:t>
            </a:fld>
            <a:endParaRPr lang="tr-TR" dirty="0">
              <a:solidFill>
                <a:prstClr val="black"/>
              </a:solidFill>
            </a:endParaRPr>
          </a:p>
        </p:txBody>
      </p:sp>
    </p:spTree>
    <p:extLst>
      <p:ext uri="{BB962C8B-B14F-4D97-AF65-F5344CB8AC3E}">
        <p14:creationId xmlns="" xmlns:p14="http://schemas.microsoft.com/office/powerpoint/2010/main" val="321150652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37727961-5DEF-468C-AF0B-FD2A010F5F8E}" type="slidenum">
              <a:rPr lang="tr-TR" smtClean="0"/>
              <a:pPr/>
              <a:t>91</a:t>
            </a:fld>
            <a:endParaRPr lang="tr-TR"/>
          </a:p>
        </p:txBody>
      </p:sp>
    </p:spTree>
    <p:extLst>
      <p:ext uri="{BB962C8B-B14F-4D97-AF65-F5344CB8AC3E}">
        <p14:creationId xmlns="" xmlns:p14="http://schemas.microsoft.com/office/powerpoint/2010/main" val="181235022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37727961-5DEF-468C-AF0B-FD2A010F5F8E}" type="slidenum">
              <a:rPr lang="tr-TR" smtClean="0"/>
              <a:pPr/>
              <a:t>92</a:t>
            </a:fld>
            <a:endParaRPr lang="tr-TR"/>
          </a:p>
        </p:txBody>
      </p:sp>
    </p:spTree>
    <p:extLst>
      <p:ext uri="{BB962C8B-B14F-4D97-AF65-F5344CB8AC3E}">
        <p14:creationId xmlns="" xmlns:p14="http://schemas.microsoft.com/office/powerpoint/2010/main" val="427902162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37727961-5DEF-468C-AF0B-FD2A010F5F8E}" type="slidenum">
              <a:rPr lang="tr-TR" smtClean="0"/>
              <a:pPr/>
              <a:t>93</a:t>
            </a:fld>
            <a:endParaRPr lang="tr-TR"/>
          </a:p>
        </p:txBody>
      </p:sp>
    </p:spTree>
    <p:extLst>
      <p:ext uri="{BB962C8B-B14F-4D97-AF65-F5344CB8AC3E}">
        <p14:creationId xmlns="" xmlns:p14="http://schemas.microsoft.com/office/powerpoint/2010/main" val="379696313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37727961-5DEF-468C-AF0B-FD2A010F5F8E}" type="slidenum">
              <a:rPr lang="tr-TR" smtClean="0"/>
              <a:pPr/>
              <a:t>94</a:t>
            </a:fld>
            <a:endParaRPr lang="tr-TR"/>
          </a:p>
        </p:txBody>
      </p:sp>
    </p:spTree>
    <p:extLst>
      <p:ext uri="{BB962C8B-B14F-4D97-AF65-F5344CB8AC3E}">
        <p14:creationId xmlns="" xmlns:p14="http://schemas.microsoft.com/office/powerpoint/2010/main" val="334529092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37727961-5DEF-468C-AF0B-FD2A010F5F8E}" type="slidenum">
              <a:rPr lang="tr-TR" smtClean="0"/>
              <a:pPr/>
              <a:t>95</a:t>
            </a:fld>
            <a:endParaRPr lang="tr-TR"/>
          </a:p>
        </p:txBody>
      </p:sp>
    </p:spTree>
    <p:extLst>
      <p:ext uri="{BB962C8B-B14F-4D97-AF65-F5344CB8AC3E}">
        <p14:creationId xmlns="" xmlns:p14="http://schemas.microsoft.com/office/powerpoint/2010/main" val="30320220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37727961-5DEF-468C-AF0B-FD2A010F5F8E}" type="slidenum">
              <a:rPr lang="tr-TR" smtClean="0"/>
              <a:pPr/>
              <a:t>96</a:t>
            </a:fld>
            <a:endParaRPr lang="tr-TR"/>
          </a:p>
        </p:txBody>
      </p:sp>
    </p:spTree>
    <p:extLst>
      <p:ext uri="{BB962C8B-B14F-4D97-AF65-F5344CB8AC3E}">
        <p14:creationId xmlns="" xmlns:p14="http://schemas.microsoft.com/office/powerpoint/2010/main" val="139234462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37727961-5DEF-468C-AF0B-FD2A010F5F8E}" type="slidenum">
              <a:rPr lang="tr-TR" smtClean="0"/>
              <a:pPr/>
              <a:t>97</a:t>
            </a:fld>
            <a:endParaRPr lang="tr-TR"/>
          </a:p>
        </p:txBody>
      </p:sp>
    </p:spTree>
    <p:extLst>
      <p:ext uri="{BB962C8B-B14F-4D97-AF65-F5344CB8AC3E}">
        <p14:creationId xmlns="" xmlns:p14="http://schemas.microsoft.com/office/powerpoint/2010/main" val="266058397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37727961-5DEF-468C-AF0B-FD2A010F5F8E}" type="slidenum">
              <a:rPr lang="tr-TR" smtClean="0"/>
              <a:pPr/>
              <a:t>98</a:t>
            </a:fld>
            <a:endParaRPr lang="tr-TR"/>
          </a:p>
        </p:txBody>
      </p:sp>
    </p:spTree>
    <p:extLst>
      <p:ext uri="{BB962C8B-B14F-4D97-AF65-F5344CB8AC3E}">
        <p14:creationId xmlns="" xmlns:p14="http://schemas.microsoft.com/office/powerpoint/2010/main" val="336522946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37727961-5DEF-468C-AF0B-FD2A010F5F8E}" type="slidenum">
              <a:rPr lang="tr-TR" smtClean="0"/>
              <a:pPr/>
              <a:t>99</a:t>
            </a:fld>
            <a:endParaRPr lang="tr-TR"/>
          </a:p>
        </p:txBody>
      </p:sp>
    </p:spTree>
    <p:extLst>
      <p:ext uri="{BB962C8B-B14F-4D97-AF65-F5344CB8AC3E}">
        <p14:creationId xmlns="" xmlns:p14="http://schemas.microsoft.com/office/powerpoint/2010/main" val="293417177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37727961-5DEF-468C-AF0B-FD2A010F5F8E}" type="slidenum">
              <a:rPr lang="tr-TR" smtClean="0"/>
              <a:pPr/>
              <a:t>100</a:t>
            </a:fld>
            <a:endParaRPr lang="tr-TR"/>
          </a:p>
        </p:txBody>
      </p:sp>
    </p:spTree>
    <p:extLst>
      <p:ext uri="{BB962C8B-B14F-4D97-AF65-F5344CB8AC3E}">
        <p14:creationId xmlns="" xmlns:p14="http://schemas.microsoft.com/office/powerpoint/2010/main" val="2944339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38AE6932-E4CE-4282-8DEF-065CF86AB355}" type="datetime1">
              <a:rPr lang="tr-TR" smtClean="0"/>
              <a:pPr/>
              <a:t>20.08.2019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2906C5C-297D-40D7-908D-F30303E58C5D}" type="slidenum">
              <a:rPr lang="tr-TR" smtClean="0"/>
              <a:pPr/>
              <a:t>‹#›</a:t>
            </a:fld>
            <a:endParaRPr lang="tr-TR"/>
          </a:p>
        </p:txBody>
      </p:sp>
    </p:spTree>
    <p:extLst>
      <p:ext uri="{BB962C8B-B14F-4D97-AF65-F5344CB8AC3E}">
        <p14:creationId xmlns="" xmlns:p14="http://schemas.microsoft.com/office/powerpoint/2010/main" val="3586510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3407E99-77A2-4053-8AF7-76977486070C}" type="datetime1">
              <a:rPr lang="tr-TR" smtClean="0"/>
              <a:pPr/>
              <a:t>20.08.2019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2906C5C-297D-40D7-908D-F30303E58C5D}" type="slidenum">
              <a:rPr lang="tr-TR" smtClean="0"/>
              <a:pPr/>
              <a:t>‹#›</a:t>
            </a:fld>
            <a:endParaRPr lang="tr-TR"/>
          </a:p>
        </p:txBody>
      </p:sp>
    </p:spTree>
    <p:extLst>
      <p:ext uri="{BB962C8B-B14F-4D97-AF65-F5344CB8AC3E}">
        <p14:creationId xmlns="" xmlns:p14="http://schemas.microsoft.com/office/powerpoint/2010/main" val="1856530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739B6AE-1DFB-4D10-8BFB-23514C0DDEC7}" type="datetime1">
              <a:rPr lang="tr-TR" smtClean="0"/>
              <a:pPr/>
              <a:t>20.08.2019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2906C5C-297D-40D7-908D-F30303E58C5D}" type="slidenum">
              <a:rPr lang="tr-TR" smtClean="0"/>
              <a:pPr/>
              <a:t>‹#›</a:t>
            </a:fld>
            <a:endParaRPr lang="tr-TR"/>
          </a:p>
        </p:txBody>
      </p:sp>
    </p:spTree>
    <p:extLst>
      <p:ext uri="{BB962C8B-B14F-4D97-AF65-F5344CB8AC3E}">
        <p14:creationId xmlns="" xmlns:p14="http://schemas.microsoft.com/office/powerpoint/2010/main" val="820516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391179F-70EC-4542-B801-3EE29BAE879D}" type="datetime1">
              <a:rPr lang="tr-TR" smtClean="0"/>
              <a:pPr/>
              <a:t>20.08.2019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2906C5C-297D-40D7-908D-F30303E58C5D}" type="slidenum">
              <a:rPr lang="tr-TR" smtClean="0"/>
              <a:pPr/>
              <a:t>‹#›</a:t>
            </a:fld>
            <a:endParaRPr lang="tr-TR"/>
          </a:p>
        </p:txBody>
      </p:sp>
    </p:spTree>
    <p:extLst>
      <p:ext uri="{BB962C8B-B14F-4D97-AF65-F5344CB8AC3E}">
        <p14:creationId xmlns="" xmlns:p14="http://schemas.microsoft.com/office/powerpoint/2010/main" val="575174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2FD10577-7F75-40F5-8A79-4B9227F31478}" type="datetime1">
              <a:rPr lang="tr-TR" smtClean="0"/>
              <a:pPr/>
              <a:t>20.08.2019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2906C5C-297D-40D7-908D-F30303E58C5D}" type="slidenum">
              <a:rPr lang="tr-TR" smtClean="0"/>
              <a:pPr/>
              <a:t>‹#›</a:t>
            </a:fld>
            <a:endParaRPr lang="tr-TR"/>
          </a:p>
        </p:txBody>
      </p:sp>
    </p:spTree>
    <p:extLst>
      <p:ext uri="{BB962C8B-B14F-4D97-AF65-F5344CB8AC3E}">
        <p14:creationId xmlns="" xmlns:p14="http://schemas.microsoft.com/office/powerpoint/2010/main" val="1971705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B5941C1C-196C-4F93-9DDE-EC462EC1E08F}" type="datetime1">
              <a:rPr lang="tr-TR" smtClean="0"/>
              <a:pPr/>
              <a:t>20.08.2019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2906C5C-297D-40D7-908D-F30303E58C5D}" type="slidenum">
              <a:rPr lang="tr-TR" smtClean="0"/>
              <a:pPr/>
              <a:t>‹#›</a:t>
            </a:fld>
            <a:endParaRPr lang="tr-TR"/>
          </a:p>
        </p:txBody>
      </p:sp>
    </p:spTree>
    <p:extLst>
      <p:ext uri="{BB962C8B-B14F-4D97-AF65-F5344CB8AC3E}">
        <p14:creationId xmlns="" xmlns:p14="http://schemas.microsoft.com/office/powerpoint/2010/main" val="3879379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647E2B99-91B4-4449-9F92-F8739F081349}" type="datetime1">
              <a:rPr lang="tr-TR" smtClean="0"/>
              <a:pPr/>
              <a:t>20.08.2019</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92906C5C-297D-40D7-908D-F30303E58C5D}" type="slidenum">
              <a:rPr lang="tr-TR" smtClean="0"/>
              <a:pPr/>
              <a:t>‹#›</a:t>
            </a:fld>
            <a:endParaRPr lang="tr-TR"/>
          </a:p>
        </p:txBody>
      </p:sp>
    </p:spTree>
    <p:extLst>
      <p:ext uri="{BB962C8B-B14F-4D97-AF65-F5344CB8AC3E}">
        <p14:creationId xmlns="" xmlns:p14="http://schemas.microsoft.com/office/powerpoint/2010/main" val="2925842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2E7D581A-C8AD-436A-872E-4459C77ABF82}" type="datetime1">
              <a:rPr lang="tr-TR" smtClean="0"/>
              <a:pPr/>
              <a:t>20.08.2019</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92906C5C-297D-40D7-908D-F30303E58C5D}" type="slidenum">
              <a:rPr lang="tr-TR" smtClean="0"/>
              <a:pPr/>
              <a:t>‹#›</a:t>
            </a:fld>
            <a:endParaRPr lang="tr-TR"/>
          </a:p>
        </p:txBody>
      </p:sp>
    </p:spTree>
    <p:extLst>
      <p:ext uri="{BB962C8B-B14F-4D97-AF65-F5344CB8AC3E}">
        <p14:creationId xmlns="" xmlns:p14="http://schemas.microsoft.com/office/powerpoint/2010/main" val="314711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1CFE80F6-FC7F-470F-86C4-F8C401E5EB15}" type="datetime1">
              <a:rPr lang="tr-TR" smtClean="0"/>
              <a:pPr/>
              <a:t>20.08.2019</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92906C5C-297D-40D7-908D-F30303E58C5D}" type="slidenum">
              <a:rPr lang="tr-TR" smtClean="0"/>
              <a:pPr/>
              <a:t>‹#›</a:t>
            </a:fld>
            <a:endParaRPr lang="tr-TR"/>
          </a:p>
        </p:txBody>
      </p:sp>
    </p:spTree>
    <p:extLst>
      <p:ext uri="{BB962C8B-B14F-4D97-AF65-F5344CB8AC3E}">
        <p14:creationId xmlns="" xmlns:p14="http://schemas.microsoft.com/office/powerpoint/2010/main" val="2866069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F43F2153-25DD-4489-BAFF-01BDCFE748E7}" type="datetime1">
              <a:rPr lang="tr-TR" smtClean="0"/>
              <a:pPr/>
              <a:t>20.08.2019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2906C5C-297D-40D7-908D-F30303E58C5D}" type="slidenum">
              <a:rPr lang="tr-TR" smtClean="0"/>
              <a:pPr/>
              <a:t>‹#›</a:t>
            </a:fld>
            <a:endParaRPr lang="tr-TR"/>
          </a:p>
        </p:txBody>
      </p:sp>
    </p:spTree>
    <p:extLst>
      <p:ext uri="{BB962C8B-B14F-4D97-AF65-F5344CB8AC3E}">
        <p14:creationId xmlns="" xmlns:p14="http://schemas.microsoft.com/office/powerpoint/2010/main" val="3122052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235F35B6-33C0-4713-AD20-325E74591387}" type="datetime1">
              <a:rPr lang="tr-TR" smtClean="0"/>
              <a:pPr/>
              <a:t>20.08.2019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2906C5C-297D-40D7-908D-F30303E58C5D}" type="slidenum">
              <a:rPr lang="tr-TR" smtClean="0"/>
              <a:pPr/>
              <a:t>‹#›</a:t>
            </a:fld>
            <a:endParaRPr lang="tr-TR"/>
          </a:p>
        </p:txBody>
      </p:sp>
    </p:spTree>
    <p:extLst>
      <p:ext uri="{BB962C8B-B14F-4D97-AF65-F5344CB8AC3E}">
        <p14:creationId xmlns="" xmlns:p14="http://schemas.microsoft.com/office/powerpoint/2010/main" val="3683699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8CC703-9D49-4CE7-ADA1-E7314D5F56B0}" type="datetime1">
              <a:rPr lang="tr-TR" smtClean="0"/>
              <a:pPr/>
              <a:t>20.08.2019</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906C5C-297D-40D7-908D-F30303E58C5D}" type="slidenum">
              <a:rPr lang="tr-TR" smtClean="0"/>
              <a:pPr/>
              <a:t>‹#›</a:t>
            </a:fld>
            <a:endParaRPr lang="tr-TR"/>
          </a:p>
        </p:txBody>
      </p:sp>
    </p:spTree>
    <p:extLst>
      <p:ext uri="{BB962C8B-B14F-4D97-AF65-F5344CB8AC3E}">
        <p14:creationId xmlns="" xmlns:p14="http://schemas.microsoft.com/office/powerpoint/2010/main" val="31427168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1.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4.png"/></Relationships>
</file>

<file path=ppt/slides/_rels/slide1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2.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5.png"/></Relationships>
</file>

<file path=ppt/slides/_rels/slide1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3.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6.png"/></Relationships>
</file>

<file path=ppt/slides/_rels/slide1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4.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7.png"/></Relationships>
</file>

<file path=ppt/slides/_rels/slide1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5.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4" name="3 Resim" descr="7.jpg"/>
          <p:cNvPicPr>
            <a:picLocks noChangeAspect="1"/>
          </p:cNvPicPr>
          <p:nvPr/>
        </p:nvPicPr>
        <p:blipFill>
          <a:blip r:embed="rId2"/>
          <a:stretch>
            <a:fillRect/>
          </a:stretch>
        </p:blipFill>
        <p:spPr>
          <a:xfrm>
            <a:off x="1828795" y="282222"/>
            <a:ext cx="8647291" cy="6265333"/>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Yuvarlatılmış Dikdörtgen 19"/>
          <p:cNvSpPr/>
          <p:nvPr/>
        </p:nvSpPr>
        <p:spPr>
          <a:xfrm>
            <a:off x="830571" y="156526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sp>
        <p:nvSpPr>
          <p:cNvPr id="4" name="Akış Çizelgesi: Ayıkla 3"/>
          <p:cNvSpPr/>
          <p:nvPr/>
        </p:nvSpPr>
        <p:spPr>
          <a:xfrm rot="5400000">
            <a:off x="5006406" y="36669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sp>
        <p:nvSpPr>
          <p:cNvPr id="6" name="Oval 5"/>
          <p:cNvSpPr/>
          <p:nvPr/>
        </p:nvSpPr>
        <p:spPr>
          <a:xfrm>
            <a:off x="127011" y="116881"/>
            <a:ext cx="1407120" cy="140712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cxnSp>
        <p:nvCxnSpPr>
          <p:cNvPr id="7" name="Düz Bağlayıcı 6"/>
          <p:cNvCxnSpPr>
            <a:stCxn id="6" idx="6"/>
          </p:cNvCxnSpPr>
          <p:nvPr/>
        </p:nvCxnSpPr>
        <p:spPr>
          <a:xfrm>
            <a:off x="1534133" y="820445"/>
            <a:ext cx="10657871" cy="186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a:stCxn id="6" idx="4"/>
          </p:cNvCxnSpPr>
          <p:nvPr/>
        </p:nvCxnSpPr>
        <p:spPr>
          <a:xfrm>
            <a:off x="830571" y="1524005"/>
            <a:ext cx="0" cy="53339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Yay 8"/>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dirty="0">
              <a:solidFill>
                <a:prstClr val="black"/>
              </a:solidFill>
            </a:endParaRPr>
          </a:p>
        </p:txBody>
      </p:sp>
      <p:sp>
        <p:nvSpPr>
          <p:cNvPr id="10" name="Yuvarlatılmış Dikdörtgen 9"/>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sp>
        <p:nvSpPr>
          <p:cNvPr id="11" name="Metin kutusu 10"/>
          <p:cNvSpPr txBox="1"/>
          <p:nvPr/>
        </p:nvSpPr>
        <p:spPr>
          <a:xfrm>
            <a:off x="5475749" y="211327"/>
            <a:ext cx="6716255" cy="584775"/>
          </a:xfrm>
          <a:prstGeom prst="rect">
            <a:avLst/>
          </a:prstGeom>
          <a:noFill/>
        </p:spPr>
        <p:txBody>
          <a:bodyPr wrap="square" rtlCol="0">
            <a:spAutoFit/>
          </a:bodyPr>
          <a:lstStyle/>
          <a:p>
            <a:pPr algn="ctr"/>
            <a:r>
              <a:rPr lang="tr-TR" sz="3200" b="1" dirty="0" smtClean="0">
                <a:solidFill>
                  <a:prstClr val="black"/>
                </a:solidFill>
                <a:effectLst>
                  <a:outerShdw blurRad="38100" dist="38100" dir="2700000" algn="tl">
                    <a:srgbClr val="000000">
                      <a:alpha val="43137"/>
                    </a:srgbClr>
                  </a:outerShdw>
                </a:effectLst>
                <a:latin typeface="Trebuchet MS" panose="020B0603020202020204" pitchFamily="34" charset="0"/>
              </a:rPr>
              <a:t>2023 EĞİTİM VİZYONU</a:t>
            </a:r>
            <a:endParaRPr lang="tr-TR" sz="3200" b="1" dirty="0">
              <a:solidFill>
                <a:prstClr val="black"/>
              </a:solidFill>
              <a:effectLst>
                <a:outerShdw blurRad="38100" dist="38100" dir="2700000" algn="tl">
                  <a:srgbClr val="000000">
                    <a:alpha val="43137"/>
                  </a:srgbClr>
                </a:outerShdw>
              </a:effectLst>
              <a:latin typeface="Trebuchet MS" panose="020B0603020202020204" pitchFamily="34" charset="0"/>
            </a:endParaRPr>
          </a:p>
        </p:txBody>
      </p:sp>
      <p:sp>
        <p:nvSpPr>
          <p:cNvPr id="12" name="11 Slayt Numarası Yer Tutucusu"/>
          <p:cNvSpPr>
            <a:spLocks noGrp="1"/>
          </p:cNvSpPr>
          <p:nvPr>
            <p:ph type="sldNum" sz="quarter" idx="12"/>
          </p:nvPr>
        </p:nvSpPr>
        <p:spPr/>
        <p:txBody>
          <a:bodyPr/>
          <a:lstStyle/>
          <a:p>
            <a:fld id="{92906C5C-297D-40D7-908D-F30303E58C5D}" type="slidenum">
              <a:rPr lang="tr-TR" smtClean="0">
                <a:solidFill>
                  <a:prstClr val="black">
                    <a:tint val="75000"/>
                  </a:prstClr>
                </a:solidFill>
              </a:rPr>
              <a:pPr/>
              <a:t>10</a:t>
            </a:fld>
            <a:endParaRPr lang="tr-TR" dirty="0">
              <a:solidFill>
                <a:prstClr val="black">
                  <a:tint val="75000"/>
                </a:prstClr>
              </a:solidFill>
            </a:endParaRPr>
          </a:p>
        </p:txBody>
      </p:sp>
      <p:sp>
        <p:nvSpPr>
          <p:cNvPr id="2" name="Dikdörtgen 1"/>
          <p:cNvSpPr/>
          <p:nvPr/>
        </p:nvSpPr>
        <p:spPr>
          <a:xfrm>
            <a:off x="830572" y="1557642"/>
            <a:ext cx="11361429" cy="652166"/>
          </a:xfrm>
          <a:prstGeom prst="rect">
            <a:avLst/>
          </a:prstGeom>
        </p:spPr>
        <p:txBody>
          <a:bodyPr wrap="square">
            <a:spAutoFit/>
          </a:bodyPr>
          <a:lstStyle/>
          <a:p>
            <a:pPr algn="ctr">
              <a:lnSpc>
                <a:spcPct val="107000"/>
              </a:lnSpc>
              <a:spcAft>
                <a:spcPts val="800"/>
              </a:spcAft>
            </a:pPr>
            <a:r>
              <a:rPr lang="tr-TR" sz="3400" b="1" dirty="0" smtClean="0">
                <a:solidFill>
                  <a:prstClr val="black"/>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2023 EĞİTİM VİZYONUNUN FELSEFESİ</a:t>
            </a:r>
            <a:endParaRPr lang="tr-TR" sz="3400" dirty="0">
              <a:solidFill>
                <a:prstClr val="black"/>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p:txBody>
      </p:sp>
      <p:sp>
        <p:nvSpPr>
          <p:cNvPr id="3" name="Dikdörtgen 2"/>
          <p:cNvSpPr/>
          <p:nvPr/>
        </p:nvSpPr>
        <p:spPr>
          <a:xfrm>
            <a:off x="1004711" y="2294268"/>
            <a:ext cx="10972800" cy="2961067"/>
          </a:xfrm>
          <a:prstGeom prst="rect">
            <a:avLst/>
          </a:prstGeom>
        </p:spPr>
        <p:txBody>
          <a:bodyPr wrap="square">
            <a:spAutoFit/>
          </a:bodyPr>
          <a:lstStyle/>
          <a:p>
            <a:pPr marL="457200" indent="-457200" algn="just">
              <a:lnSpc>
                <a:spcPct val="107000"/>
              </a:lnSpc>
              <a:spcAft>
                <a:spcPts val="800"/>
              </a:spcAft>
              <a:buFont typeface="Wingdings" pitchFamily="2" charset="2"/>
              <a:buChar char="ü"/>
            </a:pPr>
            <a:r>
              <a:rPr lang="tr-TR" sz="2800" dirty="0" smtClean="0">
                <a:ea typeface="Times New Roman"/>
                <a:cs typeface="Times New Roman"/>
              </a:rPr>
              <a:t>Öğretmen </a:t>
            </a:r>
            <a:r>
              <a:rPr lang="tr-TR" sz="2800" dirty="0">
                <a:ea typeface="Times New Roman"/>
                <a:cs typeface="Times New Roman"/>
              </a:rPr>
              <a:t>eğitimde insanlaşmanın vasıtasıdır. Öğretmenin, şefkatini aktardığı öğrencinin içindeki müfredat yeşerir ve öğrenme tetiklenir. Merak artar. </a:t>
            </a:r>
          </a:p>
          <a:p>
            <a:pPr marL="457200" indent="-457200" algn="just">
              <a:lnSpc>
                <a:spcPct val="107000"/>
              </a:lnSpc>
              <a:spcAft>
                <a:spcPts val="800"/>
              </a:spcAft>
              <a:buFont typeface="Wingdings" pitchFamily="2" charset="2"/>
              <a:buChar char="ü"/>
            </a:pPr>
            <a:r>
              <a:rPr lang="tr-TR" sz="2800" dirty="0">
                <a:ea typeface="Times New Roman"/>
                <a:cs typeface="Times New Roman"/>
              </a:rPr>
              <a:t>Ç</a:t>
            </a:r>
            <a:r>
              <a:rPr lang="tr-TR" sz="2800" dirty="0" smtClean="0">
                <a:ea typeface="Times New Roman"/>
                <a:cs typeface="Times New Roman"/>
              </a:rPr>
              <a:t>ocuklar </a:t>
            </a:r>
            <a:r>
              <a:rPr lang="tr-TR" sz="2800" dirty="0">
                <a:ea typeface="Times New Roman"/>
                <a:cs typeface="Times New Roman"/>
              </a:rPr>
              <a:t>arasındaki farklılıkları doğal bir zenginlik olarak görmediğimiz ve onlara bir şeyler enjekte etmeye çalıştığımızda doğal eğilim kaybolur, bireysel müfredat yerine yetişkinlerin normatif kalıpları gündeme gelir. </a:t>
            </a:r>
          </a:p>
        </p:txBody>
      </p:sp>
      <p:pic>
        <p:nvPicPr>
          <p:cNvPr id="13" name="3 Resim" descr="merkezefendi mem logo2.jpg"/>
          <p:cNvPicPr>
            <a:picLocks noChangeAspect="1"/>
          </p:cNvPicPr>
          <p:nvPr/>
        </p:nvPicPr>
        <p:blipFill>
          <a:blip r:embed="rId3" cstate="print"/>
          <a:srcRect/>
          <a:stretch>
            <a:fillRect/>
          </a:stretch>
        </p:blipFill>
        <p:spPr bwMode="auto">
          <a:xfrm>
            <a:off x="56446" y="101599"/>
            <a:ext cx="1557865" cy="1461054"/>
          </a:xfrm>
          <a:prstGeom prst="rect">
            <a:avLst/>
          </a:prstGeom>
          <a:noFill/>
          <a:ln w="9525">
            <a:noFill/>
            <a:miter lim="800000"/>
            <a:headEnd/>
            <a:tailEnd/>
          </a:ln>
        </p:spPr>
      </p:pic>
    </p:spTree>
    <p:extLst>
      <p:ext uri="{BB962C8B-B14F-4D97-AF65-F5344CB8AC3E}">
        <p14:creationId xmlns="" xmlns:p14="http://schemas.microsoft.com/office/powerpoint/2010/main" val="13306459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830571" y="156526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Akış Çizelgesi: Ayıkla 3"/>
          <p:cNvSpPr/>
          <p:nvPr/>
        </p:nvSpPr>
        <p:spPr>
          <a:xfrm rot="5400000">
            <a:off x="5006406" y="36669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Oval 5"/>
          <p:cNvSpPr/>
          <p:nvPr/>
        </p:nvSpPr>
        <p:spPr>
          <a:xfrm>
            <a:off x="127011" y="116881"/>
            <a:ext cx="1407120" cy="140712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7" name="Düz Bağlayıcı 6"/>
          <p:cNvCxnSpPr>
            <a:stCxn id="6" idx="6"/>
          </p:cNvCxnSpPr>
          <p:nvPr/>
        </p:nvCxnSpPr>
        <p:spPr>
          <a:xfrm>
            <a:off x="1534133" y="820445"/>
            <a:ext cx="10657871" cy="186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a:stCxn id="6" idx="4"/>
          </p:cNvCxnSpPr>
          <p:nvPr/>
        </p:nvCxnSpPr>
        <p:spPr>
          <a:xfrm>
            <a:off x="830571" y="1524005"/>
            <a:ext cx="0" cy="53339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Yay 8"/>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0" name="Yuvarlatılmış Dikdörtgen 9"/>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Metin kutusu 10"/>
          <p:cNvSpPr txBox="1"/>
          <p:nvPr/>
        </p:nvSpPr>
        <p:spPr>
          <a:xfrm>
            <a:off x="5475749" y="211327"/>
            <a:ext cx="6716255" cy="584775"/>
          </a:xfrm>
          <a:prstGeom prst="rect">
            <a:avLst/>
          </a:prstGeom>
          <a:noFill/>
        </p:spPr>
        <p:txBody>
          <a:bodyPr wrap="square" rtlCol="0">
            <a:spAutoFit/>
          </a:bodyPr>
          <a:lstStyle/>
          <a:p>
            <a:pPr algn="ctr"/>
            <a:r>
              <a:rPr lang="tr-TR" sz="3200" b="1" dirty="0" smtClean="0">
                <a:effectLst>
                  <a:outerShdw blurRad="38100" dist="38100" dir="2700000" algn="tl">
                    <a:srgbClr val="000000">
                      <a:alpha val="43137"/>
                    </a:srgbClr>
                  </a:outerShdw>
                </a:effectLst>
                <a:latin typeface="Trebuchet MS" panose="020B0603020202020204" pitchFamily="34" charset="0"/>
              </a:rPr>
              <a:t>2023 EĞİTİM VİZYONU</a:t>
            </a:r>
            <a:endParaRPr lang="tr-TR" sz="3200" b="1" dirty="0">
              <a:effectLst>
                <a:outerShdw blurRad="38100" dist="38100" dir="2700000" algn="tl">
                  <a:srgbClr val="000000">
                    <a:alpha val="43137"/>
                  </a:srgbClr>
                </a:outerShdw>
              </a:effectLst>
              <a:latin typeface="Trebuchet MS" panose="020B0603020202020204" pitchFamily="34" charset="0"/>
            </a:endParaRPr>
          </a:p>
        </p:txBody>
      </p:sp>
      <p:sp>
        <p:nvSpPr>
          <p:cNvPr id="12" name="11 Slayt Numarası Yer Tutucusu"/>
          <p:cNvSpPr>
            <a:spLocks noGrp="1"/>
          </p:cNvSpPr>
          <p:nvPr>
            <p:ph type="sldNum" sz="quarter" idx="12"/>
          </p:nvPr>
        </p:nvSpPr>
        <p:spPr/>
        <p:txBody>
          <a:bodyPr/>
          <a:lstStyle/>
          <a:p>
            <a:fld id="{92906C5C-297D-40D7-908D-F30303E58C5D}" type="slidenum">
              <a:rPr lang="tr-TR" smtClean="0"/>
              <a:pPr/>
              <a:t>100</a:t>
            </a:fld>
            <a:endParaRPr lang="tr-TR"/>
          </a:p>
        </p:txBody>
      </p:sp>
      <p:sp>
        <p:nvSpPr>
          <p:cNvPr id="2" name="Dikdörtgen 1"/>
          <p:cNvSpPr/>
          <p:nvPr/>
        </p:nvSpPr>
        <p:spPr>
          <a:xfrm>
            <a:off x="830572" y="1557642"/>
            <a:ext cx="11361429" cy="652166"/>
          </a:xfrm>
          <a:prstGeom prst="rect">
            <a:avLst/>
          </a:prstGeom>
        </p:spPr>
        <p:txBody>
          <a:bodyPr wrap="square">
            <a:spAutoFit/>
          </a:bodyPr>
          <a:lstStyle/>
          <a:p>
            <a:pPr algn="ctr">
              <a:lnSpc>
                <a:spcPct val="107000"/>
              </a:lnSpc>
              <a:spcAft>
                <a:spcPts val="800"/>
              </a:spcAft>
            </a:pPr>
            <a:r>
              <a:rPr lang="tr-TR" sz="3400" b="1"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TEMEL EĞİTİM</a:t>
            </a:r>
            <a:endParaRPr lang="tr-TR" sz="3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Yuvarlatılmış Dikdörtgen 13"/>
          <p:cNvSpPr/>
          <p:nvPr/>
        </p:nvSpPr>
        <p:spPr>
          <a:xfrm>
            <a:off x="830571" y="228379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830572" y="2334844"/>
            <a:ext cx="11361429" cy="553357"/>
          </a:xfrm>
          <a:prstGeom prst="rect">
            <a:avLst/>
          </a:prstGeom>
        </p:spPr>
        <p:txBody>
          <a:bodyPr wrap="square">
            <a:spAutoFit/>
          </a:bodyPr>
          <a:lstStyle/>
          <a:p>
            <a:pPr algn="ctr">
              <a:lnSpc>
                <a:spcPct val="107000"/>
              </a:lnSpc>
              <a:spcAft>
                <a:spcPts val="800"/>
              </a:spcAft>
            </a:pPr>
            <a:r>
              <a:rPr lang="tr-TR"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YENİLİKÇİ UYGULAMALARA İMKÂN SAĞLANACAK</a:t>
            </a:r>
          </a:p>
        </p:txBody>
      </p:sp>
      <p:sp>
        <p:nvSpPr>
          <p:cNvPr id="16" name="Dikdörtgen 15"/>
          <p:cNvSpPr/>
          <p:nvPr/>
        </p:nvSpPr>
        <p:spPr>
          <a:xfrm>
            <a:off x="830572" y="3002323"/>
            <a:ext cx="11026149" cy="2866297"/>
          </a:xfrm>
          <a:prstGeom prst="rect">
            <a:avLst/>
          </a:prstGeom>
        </p:spPr>
        <p:txBody>
          <a:bodyPr wrap="square">
            <a:spAutoFit/>
          </a:bodyPr>
          <a:lstStyle/>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3- Yatılı </a:t>
            </a:r>
            <a:r>
              <a:rPr lang="tr-TR" sz="2600" dirty="0">
                <a:latin typeface="Calibri" panose="020F0502020204030204" pitchFamily="34" charset="0"/>
                <a:ea typeface="Calibri" panose="020F0502020204030204" pitchFamily="34" charset="0"/>
                <a:cs typeface="Times New Roman" panose="02020603050405020304" pitchFamily="18" charset="0"/>
              </a:rPr>
              <a:t>okulların imkânlarından faydalanılarak, </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çocukların yaz dönemlerinde bölgesel değişim programlarına katılımına yönelik çalışmalar yapılacaktır</a:t>
            </a:r>
            <a:r>
              <a:rPr lang="tr-TR" sz="2600" dirty="0" smtClean="0">
                <a:solidFill>
                  <a:schemeClr val="accent1"/>
                </a:solidFill>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spcAft>
                <a:spcPts val="800"/>
              </a:spcAft>
            </a:pPr>
            <a:endParaRPr lang="tr-TR" sz="2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4- Eğitim </a:t>
            </a:r>
            <a:r>
              <a:rPr lang="tr-TR" sz="2600" dirty="0">
                <a:latin typeface="Calibri" panose="020F0502020204030204" pitchFamily="34" charset="0"/>
                <a:ea typeface="Calibri" panose="020F0502020204030204" pitchFamily="34" charset="0"/>
                <a:cs typeface="Times New Roman" panose="02020603050405020304" pitchFamily="18" charset="0"/>
              </a:rPr>
              <a:t>kayıt bölgelerinde </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okul-mahalle spor kulüpleri kurulacaktır. </a:t>
            </a:r>
            <a:r>
              <a:rPr lang="tr-TR" sz="2600" dirty="0">
                <a:latin typeface="Calibri" panose="020F0502020204030204" pitchFamily="34" charset="0"/>
                <a:ea typeface="Calibri" panose="020F0502020204030204" pitchFamily="34" charset="0"/>
                <a:cs typeface="Times New Roman" panose="02020603050405020304" pitchFamily="18" charset="0"/>
              </a:rPr>
              <a:t>İlgili spor dalında yetenekli olan çocukların </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öğleden sonra spor kulüplerinde yoğunlaştırılmış antrenmanlara katılımı </a:t>
            </a:r>
            <a:r>
              <a:rPr lang="tr-TR" sz="2600" dirty="0">
                <a:latin typeface="Calibri" panose="020F0502020204030204" pitchFamily="34" charset="0"/>
                <a:ea typeface="Calibri" panose="020F0502020204030204" pitchFamily="34" charset="0"/>
                <a:cs typeface="Times New Roman" panose="02020603050405020304" pitchFamily="18" charset="0"/>
              </a:rPr>
              <a:t>için gereken yapı kurulacaktır</a:t>
            </a:r>
            <a:r>
              <a:rPr lang="tr-TR" sz="2600" dirty="0" smtClean="0">
                <a:latin typeface="Calibri" panose="020F0502020204030204" pitchFamily="34" charset="0"/>
                <a:ea typeface="Calibri" panose="020F0502020204030204" pitchFamily="34" charset="0"/>
                <a:cs typeface="Times New Roman" panose="02020603050405020304" pitchFamily="18" charset="0"/>
              </a:rPr>
              <a:t>.</a:t>
            </a:r>
            <a:endParaRPr lang="tr-TR" sz="2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7" name="Dikdörtgen 16"/>
          <p:cNvSpPr/>
          <p:nvPr/>
        </p:nvSpPr>
        <p:spPr>
          <a:xfrm rot="16200000">
            <a:off x="-647635" y="5276212"/>
            <a:ext cx="2121093" cy="769441"/>
          </a:xfrm>
          <a:prstGeom prst="rect">
            <a:avLst/>
          </a:prstGeom>
        </p:spPr>
        <p:txBody>
          <a:bodyPr wrap="none">
            <a:spAutoFit/>
          </a:bodyPr>
          <a:lstStyle/>
          <a:p>
            <a:r>
              <a:rPr lang="tr-TR" sz="44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HEDEF 2</a:t>
            </a:r>
            <a:endParaRPr lang="tr-TR" sz="4400" dirty="0"/>
          </a:p>
        </p:txBody>
      </p:sp>
      <p:pic>
        <p:nvPicPr>
          <p:cNvPr id="18" name="3 Resim" descr="merkezefendi mem logo2.jpg"/>
          <p:cNvPicPr>
            <a:picLocks noChangeAspect="1"/>
          </p:cNvPicPr>
          <p:nvPr/>
        </p:nvPicPr>
        <p:blipFill>
          <a:blip r:embed="rId3" cstate="print"/>
          <a:srcRect/>
          <a:stretch>
            <a:fillRect/>
          </a:stretch>
        </p:blipFill>
        <p:spPr bwMode="auto">
          <a:xfrm>
            <a:off x="56446" y="101599"/>
            <a:ext cx="1557865" cy="1461054"/>
          </a:xfrm>
          <a:prstGeom prst="rect">
            <a:avLst/>
          </a:prstGeom>
          <a:noFill/>
          <a:ln w="9525">
            <a:noFill/>
            <a:miter lim="800000"/>
            <a:headEnd/>
            <a:tailEnd/>
          </a:ln>
        </p:spPr>
      </p:pic>
    </p:spTree>
    <p:extLst>
      <p:ext uri="{BB962C8B-B14F-4D97-AF65-F5344CB8AC3E}">
        <p14:creationId xmlns="" xmlns:p14="http://schemas.microsoft.com/office/powerpoint/2010/main" val="408285073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830571" y="156526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Akış Çizelgesi: Ayıkla 3"/>
          <p:cNvSpPr/>
          <p:nvPr/>
        </p:nvSpPr>
        <p:spPr>
          <a:xfrm rot="5400000">
            <a:off x="5006406" y="36669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Oval 5"/>
          <p:cNvSpPr/>
          <p:nvPr/>
        </p:nvSpPr>
        <p:spPr>
          <a:xfrm>
            <a:off x="127011" y="116881"/>
            <a:ext cx="1407120" cy="140712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7" name="Düz Bağlayıcı 6"/>
          <p:cNvCxnSpPr>
            <a:stCxn id="6" idx="6"/>
          </p:cNvCxnSpPr>
          <p:nvPr/>
        </p:nvCxnSpPr>
        <p:spPr>
          <a:xfrm>
            <a:off x="1534133" y="820445"/>
            <a:ext cx="10657871" cy="186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a:stCxn id="6" idx="4"/>
          </p:cNvCxnSpPr>
          <p:nvPr/>
        </p:nvCxnSpPr>
        <p:spPr>
          <a:xfrm>
            <a:off x="830571" y="1524005"/>
            <a:ext cx="0" cy="53339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Yay 8"/>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0" name="Yuvarlatılmış Dikdörtgen 9"/>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Metin kutusu 10"/>
          <p:cNvSpPr txBox="1"/>
          <p:nvPr/>
        </p:nvSpPr>
        <p:spPr>
          <a:xfrm>
            <a:off x="5475749" y="211327"/>
            <a:ext cx="6716255" cy="584775"/>
          </a:xfrm>
          <a:prstGeom prst="rect">
            <a:avLst/>
          </a:prstGeom>
          <a:noFill/>
        </p:spPr>
        <p:txBody>
          <a:bodyPr wrap="square" rtlCol="0">
            <a:spAutoFit/>
          </a:bodyPr>
          <a:lstStyle/>
          <a:p>
            <a:pPr algn="ctr"/>
            <a:r>
              <a:rPr lang="tr-TR" sz="3200" b="1" dirty="0" smtClean="0">
                <a:effectLst>
                  <a:outerShdw blurRad="38100" dist="38100" dir="2700000" algn="tl">
                    <a:srgbClr val="000000">
                      <a:alpha val="43137"/>
                    </a:srgbClr>
                  </a:outerShdw>
                </a:effectLst>
                <a:latin typeface="Trebuchet MS" panose="020B0603020202020204" pitchFamily="34" charset="0"/>
              </a:rPr>
              <a:t>2023 EĞİTİM VİZYONU</a:t>
            </a:r>
            <a:endParaRPr lang="tr-TR" sz="3200" b="1" dirty="0">
              <a:effectLst>
                <a:outerShdw blurRad="38100" dist="38100" dir="2700000" algn="tl">
                  <a:srgbClr val="000000">
                    <a:alpha val="43137"/>
                  </a:srgbClr>
                </a:outerShdw>
              </a:effectLst>
              <a:latin typeface="Trebuchet MS" panose="020B0603020202020204" pitchFamily="34" charset="0"/>
            </a:endParaRPr>
          </a:p>
        </p:txBody>
      </p:sp>
      <p:sp>
        <p:nvSpPr>
          <p:cNvPr id="12" name="11 Slayt Numarası Yer Tutucusu"/>
          <p:cNvSpPr>
            <a:spLocks noGrp="1"/>
          </p:cNvSpPr>
          <p:nvPr>
            <p:ph type="sldNum" sz="quarter" idx="12"/>
          </p:nvPr>
        </p:nvSpPr>
        <p:spPr/>
        <p:txBody>
          <a:bodyPr/>
          <a:lstStyle/>
          <a:p>
            <a:fld id="{92906C5C-297D-40D7-908D-F30303E58C5D}" type="slidenum">
              <a:rPr lang="tr-TR" smtClean="0"/>
              <a:pPr/>
              <a:t>101</a:t>
            </a:fld>
            <a:endParaRPr lang="tr-TR"/>
          </a:p>
        </p:txBody>
      </p:sp>
      <p:sp>
        <p:nvSpPr>
          <p:cNvPr id="2" name="Dikdörtgen 1"/>
          <p:cNvSpPr/>
          <p:nvPr/>
        </p:nvSpPr>
        <p:spPr>
          <a:xfrm>
            <a:off x="830572" y="1557642"/>
            <a:ext cx="11361429" cy="652166"/>
          </a:xfrm>
          <a:prstGeom prst="rect">
            <a:avLst/>
          </a:prstGeom>
        </p:spPr>
        <p:txBody>
          <a:bodyPr wrap="square">
            <a:spAutoFit/>
          </a:bodyPr>
          <a:lstStyle/>
          <a:p>
            <a:pPr algn="ctr">
              <a:lnSpc>
                <a:spcPct val="107000"/>
              </a:lnSpc>
              <a:spcAft>
                <a:spcPts val="800"/>
              </a:spcAft>
            </a:pPr>
            <a:r>
              <a:rPr lang="tr-TR" sz="3400" b="1"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TEMEL EĞİTİM</a:t>
            </a:r>
            <a:endParaRPr lang="tr-TR" sz="3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Yuvarlatılmış Dikdörtgen 13"/>
          <p:cNvSpPr/>
          <p:nvPr/>
        </p:nvSpPr>
        <p:spPr>
          <a:xfrm>
            <a:off x="830571" y="228379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830572" y="2334844"/>
            <a:ext cx="11361429" cy="553357"/>
          </a:xfrm>
          <a:prstGeom prst="rect">
            <a:avLst/>
          </a:prstGeom>
        </p:spPr>
        <p:txBody>
          <a:bodyPr wrap="square">
            <a:spAutoFit/>
          </a:bodyPr>
          <a:lstStyle/>
          <a:p>
            <a:pPr algn="ctr">
              <a:lnSpc>
                <a:spcPct val="107000"/>
              </a:lnSpc>
              <a:spcAft>
                <a:spcPts val="800"/>
              </a:spcAft>
            </a:pPr>
            <a:r>
              <a:rPr lang="tr-TR"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YENİLİKÇİ UYGULAMALARA İMKÂN SAĞLANACAK</a:t>
            </a:r>
          </a:p>
        </p:txBody>
      </p:sp>
      <p:sp>
        <p:nvSpPr>
          <p:cNvPr id="16" name="Dikdörtgen 15"/>
          <p:cNvSpPr/>
          <p:nvPr/>
        </p:nvSpPr>
        <p:spPr>
          <a:xfrm>
            <a:off x="830572" y="3002321"/>
            <a:ext cx="11026149" cy="3397020"/>
          </a:xfrm>
          <a:prstGeom prst="rect">
            <a:avLst/>
          </a:prstGeom>
        </p:spPr>
        <p:txBody>
          <a:bodyPr wrap="square">
            <a:spAutoFit/>
          </a:bodyPr>
          <a:lstStyle/>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5- </a:t>
            </a:r>
            <a:r>
              <a:rPr lang="tr-TR" sz="2600" dirty="0" smtClean="0">
                <a:solidFill>
                  <a:schemeClr val="accent1"/>
                </a:solidFill>
                <a:latin typeface="Calibri" panose="020F0502020204030204" pitchFamily="34" charset="0"/>
                <a:ea typeface="Calibri" panose="020F0502020204030204" pitchFamily="34" charset="0"/>
                <a:cs typeface="Times New Roman" panose="02020603050405020304" pitchFamily="18" charset="0"/>
              </a:rPr>
              <a:t>Mevcut </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ödev verme uygulamaları, öğrenmeye katkısı açısından yeniden </a:t>
            </a:r>
            <a:r>
              <a:rPr lang="tr-TR" sz="2600" dirty="0">
                <a:latin typeface="Calibri" panose="020F0502020204030204" pitchFamily="34" charset="0"/>
                <a:ea typeface="Calibri" panose="020F0502020204030204" pitchFamily="34" charset="0"/>
                <a:cs typeface="Times New Roman" panose="02020603050405020304" pitchFamily="18" charset="0"/>
              </a:rPr>
              <a:t>yapılandırılacaktır</a:t>
            </a:r>
            <a:r>
              <a:rPr lang="tr-TR" sz="2600" dirty="0" smtClean="0">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6- </a:t>
            </a:r>
            <a:r>
              <a:rPr lang="tr-TR" sz="2600" dirty="0" smtClean="0">
                <a:solidFill>
                  <a:schemeClr val="accent1"/>
                </a:solidFill>
                <a:latin typeface="Calibri" panose="020F0502020204030204" pitchFamily="34" charset="0"/>
                <a:ea typeface="Calibri" panose="020F0502020204030204" pitchFamily="34" charset="0"/>
                <a:cs typeface="Times New Roman" panose="02020603050405020304" pitchFamily="18" charset="0"/>
              </a:rPr>
              <a:t>Öğrencilerin </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sosyal girişimcilik ile tanışarak toplumsal problemlere çözüm arama motivasyonu kazanması </a:t>
            </a:r>
            <a:r>
              <a:rPr lang="tr-TR" sz="2600" dirty="0">
                <a:latin typeface="Calibri" panose="020F0502020204030204" pitchFamily="34" charset="0"/>
                <a:ea typeface="Calibri" panose="020F0502020204030204" pitchFamily="34" charset="0"/>
                <a:cs typeface="Times New Roman" panose="02020603050405020304" pitchFamily="18" charset="0"/>
              </a:rPr>
              <a:t>desteklenecektir</a:t>
            </a:r>
            <a:r>
              <a:rPr lang="tr-TR" sz="2600" dirty="0" smtClean="0">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7- </a:t>
            </a:r>
            <a:r>
              <a:rPr lang="tr-TR" sz="2600" dirty="0" smtClean="0">
                <a:solidFill>
                  <a:schemeClr val="accent1"/>
                </a:solidFill>
                <a:latin typeface="Calibri" panose="020F0502020204030204" pitchFamily="34" charset="0"/>
                <a:ea typeface="Calibri" panose="020F0502020204030204" pitchFamily="34" charset="0"/>
                <a:cs typeface="Times New Roman" panose="02020603050405020304" pitchFamily="18" charset="0"/>
              </a:rPr>
              <a:t>Okul </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bahçelerinin Tasarım-Beceri Atölyeleri ile bağlantılı olarak yeniden tasarlanıp </a:t>
            </a:r>
            <a:r>
              <a:rPr lang="tr-TR" sz="2600" dirty="0">
                <a:latin typeface="Calibri" panose="020F0502020204030204" pitchFamily="34" charset="0"/>
                <a:ea typeface="Calibri" panose="020F0502020204030204" pitchFamily="34" charset="0"/>
                <a:cs typeface="Times New Roman" panose="02020603050405020304" pitchFamily="18" charset="0"/>
              </a:rPr>
              <a:t>yaşam alanlarına dönüştürülmesi sağlanacaktır</a:t>
            </a:r>
            <a:r>
              <a:rPr lang="tr-TR" sz="2600" dirty="0" smtClean="0">
                <a:latin typeface="Calibri" panose="020F0502020204030204" pitchFamily="34" charset="0"/>
                <a:ea typeface="Calibri" panose="020F0502020204030204" pitchFamily="34" charset="0"/>
                <a:cs typeface="Times New Roman" panose="02020603050405020304" pitchFamily="18" charset="0"/>
              </a:rPr>
              <a:t>.</a:t>
            </a:r>
          </a:p>
          <a:p>
            <a:pPr marL="457200" indent="-457200" algn="just">
              <a:lnSpc>
                <a:spcPct val="107000"/>
              </a:lnSpc>
              <a:spcAft>
                <a:spcPts val="800"/>
              </a:spcAft>
              <a:buFont typeface="Wingdings" panose="05000000000000000000" pitchFamily="2" charset="2"/>
              <a:buChar char="ü"/>
            </a:pPr>
            <a:endParaRPr lang="tr-TR" sz="2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7" name="Dikdörtgen 16"/>
          <p:cNvSpPr/>
          <p:nvPr/>
        </p:nvSpPr>
        <p:spPr>
          <a:xfrm rot="16200000">
            <a:off x="-647635" y="5276212"/>
            <a:ext cx="2121093" cy="769441"/>
          </a:xfrm>
          <a:prstGeom prst="rect">
            <a:avLst/>
          </a:prstGeom>
        </p:spPr>
        <p:txBody>
          <a:bodyPr wrap="none">
            <a:spAutoFit/>
          </a:bodyPr>
          <a:lstStyle/>
          <a:p>
            <a:r>
              <a:rPr lang="tr-TR" sz="44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HEDEF 2</a:t>
            </a:r>
            <a:endParaRPr lang="tr-TR" sz="4400" dirty="0"/>
          </a:p>
        </p:txBody>
      </p:sp>
      <p:pic>
        <p:nvPicPr>
          <p:cNvPr id="18" name="3 Resim" descr="merkezefendi mem logo2.jpg"/>
          <p:cNvPicPr>
            <a:picLocks noChangeAspect="1"/>
          </p:cNvPicPr>
          <p:nvPr/>
        </p:nvPicPr>
        <p:blipFill>
          <a:blip r:embed="rId3" cstate="print"/>
          <a:srcRect/>
          <a:stretch>
            <a:fillRect/>
          </a:stretch>
        </p:blipFill>
        <p:spPr bwMode="auto">
          <a:xfrm>
            <a:off x="56446" y="101599"/>
            <a:ext cx="1557865" cy="1461054"/>
          </a:xfrm>
          <a:prstGeom prst="rect">
            <a:avLst/>
          </a:prstGeom>
          <a:noFill/>
          <a:ln w="9525">
            <a:noFill/>
            <a:miter lim="800000"/>
            <a:headEnd/>
            <a:tailEnd/>
          </a:ln>
        </p:spPr>
      </p:pic>
    </p:spTree>
    <p:extLst>
      <p:ext uri="{BB962C8B-B14F-4D97-AF65-F5344CB8AC3E}">
        <p14:creationId xmlns="" xmlns:p14="http://schemas.microsoft.com/office/powerpoint/2010/main" val="401626993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830571" y="156526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Akış Çizelgesi: Ayıkla 3"/>
          <p:cNvSpPr/>
          <p:nvPr/>
        </p:nvSpPr>
        <p:spPr>
          <a:xfrm rot="5400000">
            <a:off x="5006406" y="36669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Oval 5"/>
          <p:cNvSpPr/>
          <p:nvPr/>
        </p:nvSpPr>
        <p:spPr>
          <a:xfrm>
            <a:off x="127011" y="116881"/>
            <a:ext cx="1407120" cy="140712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7" name="Düz Bağlayıcı 6"/>
          <p:cNvCxnSpPr>
            <a:stCxn id="6" idx="6"/>
          </p:cNvCxnSpPr>
          <p:nvPr/>
        </p:nvCxnSpPr>
        <p:spPr>
          <a:xfrm>
            <a:off x="1534133" y="820445"/>
            <a:ext cx="10657871" cy="186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a:stCxn id="6" idx="4"/>
          </p:cNvCxnSpPr>
          <p:nvPr/>
        </p:nvCxnSpPr>
        <p:spPr>
          <a:xfrm>
            <a:off x="830571" y="1524005"/>
            <a:ext cx="0" cy="53339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Yay 8"/>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0" name="Yuvarlatılmış Dikdörtgen 9"/>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Metin kutusu 10"/>
          <p:cNvSpPr txBox="1"/>
          <p:nvPr/>
        </p:nvSpPr>
        <p:spPr>
          <a:xfrm>
            <a:off x="5475749" y="211327"/>
            <a:ext cx="6716255" cy="584775"/>
          </a:xfrm>
          <a:prstGeom prst="rect">
            <a:avLst/>
          </a:prstGeom>
          <a:noFill/>
        </p:spPr>
        <p:txBody>
          <a:bodyPr wrap="square" rtlCol="0">
            <a:spAutoFit/>
          </a:bodyPr>
          <a:lstStyle/>
          <a:p>
            <a:pPr algn="ctr"/>
            <a:r>
              <a:rPr lang="tr-TR" sz="3200" b="1" dirty="0" smtClean="0">
                <a:effectLst>
                  <a:outerShdw blurRad="38100" dist="38100" dir="2700000" algn="tl">
                    <a:srgbClr val="000000">
                      <a:alpha val="43137"/>
                    </a:srgbClr>
                  </a:outerShdw>
                </a:effectLst>
                <a:latin typeface="Trebuchet MS" panose="020B0603020202020204" pitchFamily="34" charset="0"/>
              </a:rPr>
              <a:t>2023 EĞİTİM VİZYONU</a:t>
            </a:r>
            <a:endParaRPr lang="tr-TR" sz="3200" b="1" dirty="0">
              <a:effectLst>
                <a:outerShdw blurRad="38100" dist="38100" dir="2700000" algn="tl">
                  <a:srgbClr val="000000">
                    <a:alpha val="43137"/>
                  </a:srgbClr>
                </a:outerShdw>
              </a:effectLst>
              <a:latin typeface="Trebuchet MS" panose="020B0603020202020204" pitchFamily="34" charset="0"/>
            </a:endParaRPr>
          </a:p>
        </p:txBody>
      </p:sp>
      <p:sp>
        <p:nvSpPr>
          <p:cNvPr id="12" name="11 Slayt Numarası Yer Tutucusu"/>
          <p:cNvSpPr>
            <a:spLocks noGrp="1"/>
          </p:cNvSpPr>
          <p:nvPr>
            <p:ph type="sldNum" sz="quarter" idx="12"/>
          </p:nvPr>
        </p:nvSpPr>
        <p:spPr/>
        <p:txBody>
          <a:bodyPr/>
          <a:lstStyle/>
          <a:p>
            <a:fld id="{92906C5C-297D-40D7-908D-F30303E58C5D}" type="slidenum">
              <a:rPr lang="tr-TR" smtClean="0"/>
              <a:pPr/>
              <a:t>102</a:t>
            </a:fld>
            <a:endParaRPr lang="tr-TR"/>
          </a:p>
        </p:txBody>
      </p:sp>
      <p:sp>
        <p:nvSpPr>
          <p:cNvPr id="2" name="Dikdörtgen 1"/>
          <p:cNvSpPr/>
          <p:nvPr/>
        </p:nvSpPr>
        <p:spPr>
          <a:xfrm>
            <a:off x="830572" y="1557642"/>
            <a:ext cx="11361429" cy="652166"/>
          </a:xfrm>
          <a:prstGeom prst="rect">
            <a:avLst/>
          </a:prstGeom>
        </p:spPr>
        <p:txBody>
          <a:bodyPr wrap="square">
            <a:spAutoFit/>
          </a:bodyPr>
          <a:lstStyle/>
          <a:p>
            <a:pPr algn="ctr">
              <a:lnSpc>
                <a:spcPct val="107000"/>
              </a:lnSpc>
              <a:spcAft>
                <a:spcPts val="800"/>
              </a:spcAft>
            </a:pPr>
            <a:r>
              <a:rPr lang="tr-TR" sz="3400" b="1"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TEMEL EĞİTİM</a:t>
            </a:r>
            <a:endParaRPr lang="tr-TR" sz="3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Yuvarlatılmış Dikdörtgen 13"/>
          <p:cNvSpPr/>
          <p:nvPr/>
        </p:nvSpPr>
        <p:spPr>
          <a:xfrm>
            <a:off x="830571" y="2283792"/>
            <a:ext cx="11361431" cy="101438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830572" y="2283791"/>
            <a:ext cx="11361429" cy="1014380"/>
          </a:xfrm>
          <a:prstGeom prst="rect">
            <a:avLst/>
          </a:prstGeom>
        </p:spPr>
        <p:txBody>
          <a:bodyPr wrap="square">
            <a:spAutoFit/>
          </a:bodyPr>
          <a:lstStyle/>
          <a:p>
            <a:pPr algn="ctr">
              <a:lnSpc>
                <a:spcPct val="107000"/>
              </a:lnSpc>
              <a:spcAft>
                <a:spcPts val="800"/>
              </a:spcAft>
            </a:pPr>
            <a:r>
              <a:rPr lang="tr-TR"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OKULLAR ARASI BAŞARI FARKI AZALTILARAK OKULLARIN </a:t>
            </a:r>
            <a:r>
              <a:rPr lang="tr-TR" sz="28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NİTELİĞİ </a:t>
            </a:r>
            <a:r>
              <a:rPr lang="tr-TR"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ARTIRILCAK</a:t>
            </a:r>
          </a:p>
        </p:txBody>
      </p:sp>
      <p:sp>
        <p:nvSpPr>
          <p:cNvPr id="17" name="Dikdörtgen 16"/>
          <p:cNvSpPr/>
          <p:nvPr/>
        </p:nvSpPr>
        <p:spPr>
          <a:xfrm rot="16200000">
            <a:off x="-647635" y="5276212"/>
            <a:ext cx="2121093" cy="769441"/>
          </a:xfrm>
          <a:prstGeom prst="rect">
            <a:avLst/>
          </a:prstGeom>
        </p:spPr>
        <p:txBody>
          <a:bodyPr wrap="none">
            <a:spAutoFit/>
          </a:bodyPr>
          <a:lstStyle/>
          <a:p>
            <a:r>
              <a:rPr lang="tr-TR" sz="44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HEDEF 3</a:t>
            </a:r>
            <a:endParaRPr lang="tr-TR" sz="4400" dirty="0"/>
          </a:p>
        </p:txBody>
      </p:sp>
      <p:sp>
        <p:nvSpPr>
          <p:cNvPr id="18" name="Dikdörtgen 17"/>
          <p:cNvSpPr/>
          <p:nvPr/>
        </p:nvSpPr>
        <p:spPr>
          <a:xfrm>
            <a:off x="830572" y="3381702"/>
            <a:ext cx="11026149" cy="1376724"/>
          </a:xfrm>
          <a:prstGeom prst="rect">
            <a:avLst/>
          </a:prstGeom>
        </p:spPr>
        <p:txBody>
          <a:bodyPr wrap="square">
            <a:spAutoFit/>
          </a:bodyPr>
          <a:lstStyle/>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1- </a:t>
            </a:r>
            <a:r>
              <a:rPr lang="tr-TR" sz="2600" dirty="0" smtClean="0">
                <a:solidFill>
                  <a:schemeClr val="accent1"/>
                </a:solidFill>
                <a:latin typeface="Calibri" panose="020F0502020204030204" pitchFamily="34" charset="0"/>
                <a:ea typeface="Calibri" panose="020F0502020204030204" pitchFamily="34" charset="0"/>
                <a:cs typeface="Times New Roman" panose="02020603050405020304" pitchFamily="18" charset="0"/>
              </a:rPr>
              <a:t>Birleştirilmiş </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sınıf uygulaması yapan okulların ihtiyaçları doğrultusunda öğretmen eğitimi yapılacak </a:t>
            </a:r>
            <a:r>
              <a:rPr lang="tr-TR" sz="2600" dirty="0">
                <a:latin typeface="Calibri" panose="020F0502020204030204" pitchFamily="34" charset="0"/>
                <a:ea typeface="Calibri" panose="020F0502020204030204" pitchFamily="34" charset="0"/>
                <a:cs typeface="Times New Roman" panose="02020603050405020304" pitchFamily="18" charset="0"/>
              </a:rPr>
              <a:t>ve öğrenciler için ek eğitim materyali desteği sağlanacaktır. </a:t>
            </a:r>
          </a:p>
        </p:txBody>
      </p:sp>
      <p:pic>
        <p:nvPicPr>
          <p:cNvPr id="16" name="3 Resim" descr="merkezefendi mem logo2.jpg"/>
          <p:cNvPicPr>
            <a:picLocks noChangeAspect="1"/>
          </p:cNvPicPr>
          <p:nvPr/>
        </p:nvPicPr>
        <p:blipFill>
          <a:blip r:embed="rId3" cstate="print"/>
          <a:srcRect/>
          <a:stretch>
            <a:fillRect/>
          </a:stretch>
        </p:blipFill>
        <p:spPr bwMode="auto">
          <a:xfrm>
            <a:off x="56446" y="101599"/>
            <a:ext cx="1557865" cy="1461054"/>
          </a:xfrm>
          <a:prstGeom prst="rect">
            <a:avLst/>
          </a:prstGeom>
          <a:noFill/>
          <a:ln w="9525">
            <a:noFill/>
            <a:miter lim="800000"/>
            <a:headEnd/>
            <a:tailEnd/>
          </a:ln>
        </p:spPr>
      </p:pic>
    </p:spTree>
    <p:extLst>
      <p:ext uri="{BB962C8B-B14F-4D97-AF65-F5344CB8AC3E}">
        <p14:creationId xmlns="" xmlns:p14="http://schemas.microsoft.com/office/powerpoint/2010/main" val="1806709659"/>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830571" y="156526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Akış Çizelgesi: Ayıkla 3"/>
          <p:cNvSpPr/>
          <p:nvPr/>
        </p:nvSpPr>
        <p:spPr>
          <a:xfrm rot="5400000">
            <a:off x="5006406" y="36669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Oval 5"/>
          <p:cNvSpPr/>
          <p:nvPr/>
        </p:nvSpPr>
        <p:spPr>
          <a:xfrm>
            <a:off x="127011" y="116881"/>
            <a:ext cx="1407120" cy="140712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7" name="Düz Bağlayıcı 6"/>
          <p:cNvCxnSpPr>
            <a:stCxn id="6" idx="6"/>
          </p:cNvCxnSpPr>
          <p:nvPr/>
        </p:nvCxnSpPr>
        <p:spPr>
          <a:xfrm>
            <a:off x="1534133" y="820445"/>
            <a:ext cx="10657871" cy="186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a:stCxn id="6" idx="4"/>
          </p:cNvCxnSpPr>
          <p:nvPr/>
        </p:nvCxnSpPr>
        <p:spPr>
          <a:xfrm>
            <a:off x="830571" y="1524005"/>
            <a:ext cx="0" cy="53339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Yay 8"/>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0" name="Yuvarlatılmış Dikdörtgen 9"/>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Metin kutusu 10"/>
          <p:cNvSpPr txBox="1"/>
          <p:nvPr/>
        </p:nvSpPr>
        <p:spPr>
          <a:xfrm>
            <a:off x="5475749" y="211327"/>
            <a:ext cx="6716255" cy="584775"/>
          </a:xfrm>
          <a:prstGeom prst="rect">
            <a:avLst/>
          </a:prstGeom>
          <a:noFill/>
        </p:spPr>
        <p:txBody>
          <a:bodyPr wrap="square" rtlCol="0">
            <a:spAutoFit/>
          </a:bodyPr>
          <a:lstStyle/>
          <a:p>
            <a:pPr algn="ctr"/>
            <a:r>
              <a:rPr lang="tr-TR" sz="3200" b="1" dirty="0" smtClean="0">
                <a:effectLst>
                  <a:outerShdw blurRad="38100" dist="38100" dir="2700000" algn="tl">
                    <a:srgbClr val="000000">
                      <a:alpha val="43137"/>
                    </a:srgbClr>
                  </a:outerShdw>
                </a:effectLst>
                <a:latin typeface="Trebuchet MS" panose="020B0603020202020204" pitchFamily="34" charset="0"/>
              </a:rPr>
              <a:t>2023 EĞİTİM VİZYONU</a:t>
            </a:r>
            <a:endParaRPr lang="tr-TR" sz="3200" b="1" dirty="0">
              <a:effectLst>
                <a:outerShdw blurRad="38100" dist="38100" dir="2700000" algn="tl">
                  <a:srgbClr val="000000">
                    <a:alpha val="43137"/>
                  </a:srgbClr>
                </a:outerShdw>
              </a:effectLst>
              <a:latin typeface="Trebuchet MS" panose="020B0603020202020204" pitchFamily="34" charset="0"/>
            </a:endParaRPr>
          </a:p>
        </p:txBody>
      </p:sp>
      <p:sp>
        <p:nvSpPr>
          <p:cNvPr id="12" name="11 Slayt Numarası Yer Tutucusu"/>
          <p:cNvSpPr>
            <a:spLocks noGrp="1"/>
          </p:cNvSpPr>
          <p:nvPr>
            <p:ph type="sldNum" sz="quarter" idx="12"/>
          </p:nvPr>
        </p:nvSpPr>
        <p:spPr/>
        <p:txBody>
          <a:bodyPr/>
          <a:lstStyle/>
          <a:p>
            <a:fld id="{92906C5C-297D-40D7-908D-F30303E58C5D}" type="slidenum">
              <a:rPr lang="tr-TR" smtClean="0"/>
              <a:pPr/>
              <a:t>103</a:t>
            </a:fld>
            <a:endParaRPr lang="tr-TR"/>
          </a:p>
        </p:txBody>
      </p:sp>
      <p:sp>
        <p:nvSpPr>
          <p:cNvPr id="2" name="Dikdörtgen 1"/>
          <p:cNvSpPr/>
          <p:nvPr/>
        </p:nvSpPr>
        <p:spPr>
          <a:xfrm>
            <a:off x="830572" y="1557642"/>
            <a:ext cx="11361429" cy="652166"/>
          </a:xfrm>
          <a:prstGeom prst="rect">
            <a:avLst/>
          </a:prstGeom>
        </p:spPr>
        <p:txBody>
          <a:bodyPr wrap="square">
            <a:spAutoFit/>
          </a:bodyPr>
          <a:lstStyle/>
          <a:p>
            <a:pPr algn="ctr">
              <a:lnSpc>
                <a:spcPct val="107000"/>
              </a:lnSpc>
              <a:spcAft>
                <a:spcPts val="800"/>
              </a:spcAft>
            </a:pPr>
            <a:r>
              <a:rPr lang="tr-TR" sz="3400" b="1"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ORTAÖĞRETİM</a:t>
            </a:r>
            <a:endParaRPr lang="tr-TR" sz="3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Yuvarlatılmış Dikdörtgen 13"/>
          <p:cNvSpPr/>
          <p:nvPr/>
        </p:nvSpPr>
        <p:spPr>
          <a:xfrm>
            <a:off x="830571" y="2283792"/>
            <a:ext cx="11361431" cy="101438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830572" y="2283791"/>
            <a:ext cx="11361429" cy="1014380"/>
          </a:xfrm>
          <a:prstGeom prst="rect">
            <a:avLst/>
          </a:prstGeom>
        </p:spPr>
        <p:txBody>
          <a:bodyPr wrap="square">
            <a:spAutoFit/>
          </a:bodyPr>
          <a:lstStyle/>
          <a:p>
            <a:pPr algn="ctr">
              <a:lnSpc>
                <a:spcPct val="107000"/>
              </a:lnSpc>
              <a:spcAft>
                <a:spcPts val="800"/>
              </a:spcAft>
            </a:pPr>
            <a:r>
              <a:rPr lang="tr-TR"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ORTAÖĞRETİMDE ÖĞRENCİLERİN İLGİ, YETENEK VE MİZAÇLARINA UYGUN ESNEK MODÜLER BİR PROGRAM ve DERS ÇİZELGESİ YAPISINA GEÇİLECEK</a:t>
            </a:r>
          </a:p>
        </p:txBody>
      </p:sp>
      <p:sp>
        <p:nvSpPr>
          <p:cNvPr id="17" name="Dikdörtgen 16"/>
          <p:cNvSpPr/>
          <p:nvPr/>
        </p:nvSpPr>
        <p:spPr>
          <a:xfrm rot="16200000">
            <a:off x="-647635" y="5276212"/>
            <a:ext cx="2121093" cy="769441"/>
          </a:xfrm>
          <a:prstGeom prst="rect">
            <a:avLst/>
          </a:prstGeom>
        </p:spPr>
        <p:txBody>
          <a:bodyPr wrap="none">
            <a:spAutoFit/>
          </a:bodyPr>
          <a:lstStyle/>
          <a:p>
            <a:r>
              <a:rPr lang="tr-TR" sz="44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HEDEF 1</a:t>
            </a:r>
            <a:endParaRPr lang="tr-TR" sz="4400" dirty="0"/>
          </a:p>
        </p:txBody>
      </p:sp>
      <p:sp>
        <p:nvSpPr>
          <p:cNvPr id="18" name="Dikdörtgen 17"/>
          <p:cNvSpPr/>
          <p:nvPr/>
        </p:nvSpPr>
        <p:spPr>
          <a:xfrm>
            <a:off x="830572" y="3381704"/>
            <a:ext cx="11026149" cy="3199274"/>
          </a:xfrm>
          <a:prstGeom prst="rect">
            <a:avLst/>
          </a:prstGeom>
        </p:spPr>
        <p:txBody>
          <a:bodyPr wrap="square">
            <a:spAutoFit/>
          </a:bodyPr>
          <a:lstStyle/>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1- Ortaöğretimde </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zorunlu ders saatleri azaltılacaktır</a:t>
            </a:r>
            <a:r>
              <a:rPr lang="tr-TR" sz="2600" dirty="0" smtClean="0">
                <a:solidFill>
                  <a:schemeClr val="accent1"/>
                </a:solidFill>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spcAft>
                <a:spcPts val="800"/>
              </a:spcAft>
            </a:pPr>
            <a:endParaRPr lang="tr-TR" sz="2600" dirty="0" smtClean="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sz="2300" dirty="0" smtClean="0">
                <a:latin typeface="Calibri" panose="020F0502020204030204" pitchFamily="34" charset="0"/>
                <a:ea typeface="Calibri" panose="020F0502020204030204" pitchFamily="34" charset="0"/>
                <a:cs typeface="Times New Roman" panose="02020603050405020304" pitchFamily="18" charset="0"/>
              </a:rPr>
              <a:t>2- Haftalık </a:t>
            </a:r>
            <a:r>
              <a:rPr lang="tr-TR" sz="23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ders çizelgesinde yer alan ders çeşitliliği azaltılacak ve dersler yükseköğretimle uyumlu hâle getirilecektir. </a:t>
            </a:r>
            <a:r>
              <a:rPr lang="tr-TR" sz="2300" dirty="0">
                <a:latin typeface="Calibri" panose="020F0502020204030204" pitchFamily="34" charset="0"/>
                <a:ea typeface="Calibri" panose="020F0502020204030204" pitchFamily="34" charset="0"/>
                <a:cs typeface="Times New Roman" panose="02020603050405020304" pitchFamily="18" charset="0"/>
              </a:rPr>
              <a:t>Ortaöğretimdeki alan derslerinin haftalık ders çizelgesindeki yeri ve ağırlıkları yeniden tasarlanacaktır. İlgili değişikliklerin oluşturacağı derslik, norm kadro ve benzeri konulardaki riskler proje dahilinde yapılandırılacaktır.</a:t>
            </a:r>
          </a:p>
        </p:txBody>
      </p:sp>
      <p:sp>
        <p:nvSpPr>
          <p:cNvPr id="46" name="Dikdörtgen 20">
            <a:extLst>
              <a:ext uri="{FF2B5EF4-FFF2-40B4-BE49-F238E27FC236}">
                <a16:creationId xmlns:a16="http://schemas.microsoft.com/office/drawing/2014/main" xmlns="" id="{3D532803-586C-4B5C-8414-E114310FAC58}"/>
              </a:ext>
            </a:extLst>
          </p:cNvPr>
          <p:cNvSpPr/>
          <p:nvPr/>
        </p:nvSpPr>
        <p:spPr>
          <a:xfrm>
            <a:off x="3068482" y="4338840"/>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600" b="1" dirty="0">
                <a:ln w="0"/>
                <a:solidFill>
                  <a:schemeClr val="tx1"/>
                </a:solidFill>
                <a:effectLst>
                  <a:outerShdw blurRad="38100" dist="19050" dir="2700000" algn="tl" rotWithShape="0">
                    <a:schemeClr val="dk1">
                      <a:alpha val="40000"/>
                    </a:schemeClr>
                  </a:outerShdw>
                </a:effectLst>
              </a:rPr>
              <a:t>G</a:t>
            </a:r>
          </a:p>
        </p:txBody>
      </p:sp>
      <p:sp>
        <p:nvSpPr>
          <p:cNvPr id="47" name="Dikdörtgen 26">
            <a:extLst>
              <a:ext uri="{FF2B5EF4-FFF2-40B4-BE49-F238E27FC236}">
                <a16:creationId xmlns:a16="http://schemas.microsoft.com/office/drawing/2014/main" xmlns="" id="{DFAB2C39-4301-4111-9B37-D554AE6AFB0B}"/>
              </a:ext>
            </a:extLst>
          </p:cNvPr>
          <p:cNvSpPr/>
          <p:nvPr/>
        </p:nvSpPr>
        <p:spPr>
          <a:xfrm>
            <a:off x="2120952" y="4338840"/>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600" b="1" dirty="0">
                <a:ln w="0"/>
                <a:solidFill>
                  <a:schemeClr val="tx1"/>
                </a:solidFill>
                <a:effectLst>
                  <a:outerShdw blurRad="38100" dist="19050" dir="2700000" algn="tl" rotWithShape="0">
                    <a:schemeClr val="dk1">
                      <a:alpha val="40000"/>
                    </a:schemeClr>
                  </a:outerShdw>
                </a:effectLst>
              </a:rPr>
              <a:t>HT</a:t>
            </a:r>
          </a:p>
        </p:txBody>
      </p:sp>
      <p:sp>
        <p:nvSpPr>
          <p:cNvPr id="48" name="Dikdörtgen 29">
            <a:extLst>
              <a:ext uri="{FF2B5EF4-FFF2-40B4-BE49-F238E27FC236}">
                <a16:creationId xmlns:a16="http://schemas.microsoft.com/office/drawing/2014/main" xmlns="" id="{40096CD4-1AD2-4D05-9336-BDBC9A8EDA4F}"/>
              </a:ext>
            </a:extLst>
          </p:cNvPr>
          <p:cNvSpPr/>
          <p:nvPr/>
        </p:nvSpPr>
        <p:spPr>
          <a:xfrm>
            <a:off x="5096066" y="4338840"/>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600" b="1" dirty="0">
                <a:ln w="0"/>
                <a:solidFill>
                  <a:schemeClr val="tx1"/>
                </a:solidFill>
                <a:effectLst>
                  <a:outerShdw blurRad="38100" dist="19050" dir="2700000" algn="tl" rotWithShape="0">
                    <a:schemeClr val="dk1">
                      <a:alpha val="40000"/>
                    </a:schemeClr>
                  </a:outerShdw>
                </a:effectLst>
              </a:rPr>
              <a:t>P2, İ2</a:t>
            </a:r>
          </a:p>
        </p:txBody>
      </p:sp>
      <p:sp>
        <p:nvSpPr>
          <p:cNvPr id="49" name="Dikdörtgen 32">
            <a:extLst>
              <a:ext uri="{FF2B5EF4-FFF2-40B4-BE49-F238E27FC236}">
                <a16:creationId xmlns:a16="http://schemas.microsoft.com/office/drawing/2014/main" xmlns="" id="{5CA22863-855A-4C9A-83EB-0FCDB9D09F34}"/>
              </a:ext>
            </a:extLst>
          </p:cNvPr>
          <p:cNvSpPr/>
          <p:nvPr/>
        </p:nvSpPr>
        <p:spPr>
          <a:xfrm>
            <a:off x="4148534" y="4338840"/>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600" b="1" dirty="0">
                <a:ln w="0"/>
                <a:solidFill>
                  <a:schemeClr val="tx1"/>
                </a:solidFill>
                <a:effectLst>
                  <a:outerShdw blurRad="38100" dist="19050" dir="2700000" algn="tl" rotWithShape="0">
                    <a:schemeClr val="dk1">
                      <a:alpha val="40000"/>
                    </a:schemeClr>
                  </a:outerShdw>
                </a:effectLst>
              </a:rPr>
              <a:t>P1, İ1</a:t>
            </a:r>
          </a:p>
        </p:txBody>
      </p:sp>
      <p:sp>
        <p:nvSpPr>
          <p:cNvPr id="50" name="Dikdörtgen 41">
            <a:extLst>
              <a:ext uri="{FF2B5EF4-FFF2-40B4-BE49-F238E27FC236}">
                <a16:creationId xmlns:a16="http://schemas.microsoft.com/office/drawing/2014/main" xmlns="" id="{EF90D3CE-50DB-4EB5-BC54-79B20DAC533E}"/>
              </a:ext>
            </a:extLst>
          </p:cNvPr>
          <p:cNvSpPr/>
          <p:nvPr/>
        </p:nvSpPr>
        <p:spPr>
          <a:xfrm>
            <a:off x="7123646" y="4338840"/>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600" b="1" dirty="0">
                <a:ln w="0"/>
                <a:solidFill>
                  <a:schemeClr val="tx1"/>
                </a:solidFill>
                <a:effectLst>
                  <a:outerShdw blurRad="38100" dist="19050" dir="2700000" algn="tl" rotWithShape="0">
                    <a:schemeClr val="dk1">
                      <a:alpha val="40000"/>
                    </a:schemeClr>
                  </a:outerShdw>
                </a:effectLst>
              </a:rPr>
              <a:t>UİDİ</a:t>
            </a:r>
          </a:p>
        </p:txBody>
      </p:sp>
      <p:sp>
        <p:nvSpPr>
          <p:cNvPr id="51" name="Dikdörtgen 44">
            <a:extLst>
              <a:ext uri="{FF2B5EF4-FFF2-40B4-BE49-F238E27FC236}">
                <a16:creationId xmlns:a16="http://schemas.microsoft.com/office/drawing/2014/main" xmlns="" id="{371BA538-3D81-4C53-A637-9B5E39AF75D4}"/>
              </a:ext>
            </a:extLst>
          </p:cNvPr>
          <p:cNvSpPr/>
          <p:nvPr/>
        </p:nvSpPr>
        <p:spPr>
          <a:xfrm>
            <a:off x="6176115" y="4338840"/>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600" b="1" dirty="0">
                <a:ln w="0"/>
                <a:solidFill>
                  <a:schemeClr val="tx1"/>
                </a:solidFill>
                <a:effectLst>
                  <a:outerShdw blurRad="38100" dist="19050" dir="2700000" algn="tl" rotWithShape="0">
                    <a:schemeClr val="dk1">
                      <a:alpha val="40000"/>
                    </a:schemeClr>
                  </a:outerShdw>
                </a:effectLst>
              </a:rPr>
              <a:t>ÜU</a:t>
            </a:r>
          </a:p>
        </p:txBody>
      </p:sp>
      <p:sp>
        <p:nvSpPr>
          <p:cNvPr id="52" name="Dikdörtgen 47">
            <a:extLst>
              <a:ext uri="{FF2B5EF4-FFF2-40B4-BE49-F238E27FC236}">
                <a16:creationId xmlns:a16="http://schemas.microsoft.com/office/drawing/2014/main" xmlns="" id="{404C4D8E-CC51-4D95-8F23-BD19123CD29B}"/>
              </a:ext>
            </a:extLst>
          </p:cNvPr>
          <p:cNvSpPr/>
          <p:nvPr/>
        </p:nvSpPr>
        <p:spPr>
          <a:xfrm>
            <a:off x="9151226" y="4338840"/>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600" b="1" dirty="0">
                <a:ln w="0"/>
                <a:solidFill>
                  <a:schemeClr val="tx1"/>
                </a:solidFill>
                <a:effectLst>
                  <a:outerShdw blurRad="38100" dist="19050" dir="2700000" algn="tl" rotWithShape="0">
                    <a:schemeClr val="dk1">
                      <a:alpha val="40000"/>
                    </a:schemeClr>
                  </a:outerShdw>
                </a:effectLst>
              </a:rPr>
              <a:t>UİDİ</a:t>
            </a:r>
          </a:p>
        </p:txBody>
      </p:sp>
      <p:sp>
        <p:nvSpPr>
          <p:cNvPr id="53" name="Dikdörtgen 50">
            <a:extLst>
              <a:ext uri="{FF2B5EF4-FFF2-40B4-BE49-F238E27FC236}">
                <a16:creationId xmlns:a16="http://schemas.microsoft.com/office/drawing/2014/main" xmlns="" id="{68D44DCD-ABEF-405C-9F99-6B057BD5E1BB}"/>
              </a:ext>
            </a:extLst>
          </p:cNvPr>
          <p:cNvSpPr/>
          <p:nvPr/>
        </p:nvSpPr>
        <p:spPr>
          <a:xfrm>
            <a:off x="8203696" y="4338840"/>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600" b="1" dirty="0">
                <a:ln w="0"/>
                <a:solidFill>
                  <a:schemeClr val="tx1"/>
                </a:solidFill>
                <a:effectLst>
                  <a:outerShdw blurRad="38100" dist="19050" dir="2700000" algn="tl" rotWithShape="0">
                    <a:schemeClr val="dk1">
                      <a:alpha val="40000"/>
                    </a:schemeClr>
                  </a:outerShdw>
                </a:effectLst>
              </a:rPr>
              <a:t>UİDİ</a:t>
            </a:r>
          </a:p>
        </p:txBody>
      </p:sp>
      <p:grpSp>
        <p:nvGrpSpPr>
          <p:cNvPr id="54" name="Grup 1">
            <a:extLst>
              <a:ext uri="{FF2B5EF4-FFF2-40B4-BE49-F238E27FC236}">
                <a16:creationId xmlns:a16="http://schemas.microsoft.com/office/drawing/2014/main" xmlns="" id="{1239C929-691D-4F88-AF12-E9085647A6D1}"/>
              </a:ext>
            </a:extLst>
          </p:cNvPr>
          <p:cNvGrpSpPr/>
          <p:nvPr/>
        </p:nvGrpSpPr>
        <p:grpSpPr>
          <a:xfrm>
            <a:off x="2120948" y="3926085"/>
            <a:ext cx="7873661" cy="829394"/>
            <a:chOff x="4135505" y="1993593"/>
            <a:chExt cx="7873661" cy="829394"/>
          </a:xfrm>
        </p:grpSpPr>
        <p:grpSp>
          <p:nvGrpSpPr>
            <p:cNvPr id="55" name="Grup 62">
              <a:extLst>
                <a:ext uri="{FF2B5EF4-FFF2-40B4-BE49-F238E27FC236}">
                  <a16:creationId xmlns:a16="http://schemas.microsoft.com/office/drawing/2014/main" xmlns="" id="{6CC26AD3-E6AD-484F-A7A2-59A689196B42}"/>
                </a:ext>
              </a:extLst>
            </p:cNvPr>
            <p:cNvGrpSpPr/>
            <p:nvPr/>
          </p:nvGrpSpPr>
          <p:grpSpPr>
            <a:xfrm>
              <a:off x="4135505" y="2678206"/>
              <a:ext cx="7873661" cy="144781"/>
              <a:chOff x="4135505" y="2678206"/>
              <a:chExt cx="7873661" cy="144781"/>
            </a:xfrm>
          </p:grpSpPr>
          <p:sp>
            <p:nvSpPr>
              <p:cNvPr id="65" name="Dikdörtgen: Yuvarlatılmış Üst Köşeler 19">
                <a:extLst>
                  <a:ext uri="{FF2B5EF4-FFF2-40B4-BE49-F238E27FC236}">
                    <a16:creationId xmlns:a16="http://schemas.microsoft.com/office/drawing/2014/main" xmlns="" id="{4F9B7088-1613-4186-9ACA-4127815A647B}"/>
                  </a:ext>
                </a:extLst>
              </p:cNvPr>
              <p:cNvSpPr/>
              <p:nvPr/>
            </p:nvSpPr>
            <p:spPr>
              <a:xfrm rot="10800000">
                <a:off x="5083036" y="2678206"/>
                <a:ext cx="843386" cy="144781"/>
              </a:xfrm>
              <a:prstGeom prst="round2Same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600"/>
              </a:p>
            </p:txBody>
          </p:sp>
          <p:sp>
            <p:nvSpPr>
              <p:cNvPr id="66" name="Dikdörtgen: Yuvarlatılmış Üst Köşeler 25">
                <a:extLst>
                  <a:ext uri="{FF2B5EF4-FFF2-40B4-BE49-F238E27FC236}">
                    <a16:creationId xmlns:a16="http://schemas.microsoft.com/office/drawing/2014/main" xmlns="" id="{F7FE5BB0-0897-4EE1-8C83-35394BA07BC9}"/>
                  </a:ext>
                </a:extLst>
              </p:cNvPr>
              <p:cNvSpPr/>
              <p:nvPr/>
            </p:nvSpPr>
            <p:spPr>
              <a:xfrm rot="10800000">
                <a:off x="4135505" y="2678206"/>
                <a:ext cx="843386" cy="144781"/>
              </a:xfrm>
              <a:prstGeom prst="round2Same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600"/>
              </a:p>
            </p:txBody>
          </p:sp>
          <p:sp>
            <p:nvSpPr>
              <p:cNvPr id="67" name="Dikdörtgen: Yuvarlatılmış Üst Köşeler 28">
                <a:extLst>
                  <a:ext uri="{FF2B5EF4-FFF2-40B4-BE49-F238E27FC236}">
                    <a16:creationId xmlns:a16="http://schemas.microsoft.com/office/drawing/2014/main" xmlns="" id="{9368EDA0-BE61-4D60-A9B6-64F9508CA9C9}"/>
                  </a:ext>
                </a:extLst>
              </p:cNvPr>
              <p:cNvSpPr/>
              <p:nvPr/>
            </p:nvSpPr>
            <p:spPr>
              <a:xfrm rot="10800000">
                <a:off x="7110619" y="2678206"/>
                <a:ext cx="843386" cy="144781"/>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sz="1600"/>
              </a:p>
            </p:txBody>
          </p:sp>
          <p:sp>
            <p:nvSpPr>
              <p:cNvPr id="68" name="Dikdörtgen: Yuvarlatılmış Üst Köşeler 31">
                <a:extLst>
                  <a:ext uri="{FF2B5EF4-FFF2-40B4-BE49-F238E27FC236}">
                    <a16:creationId xmlns:a16="http://schemas.microsoft.com/office/drawing/2014/main" xmlns="" id="{6BCBDB55-78A5-440A-856B-30EA0B2B4E88}"/>
                  </a:ext>
                </a:extLst>
              </p:cNvPr>
              <p:cNvSpPr/>
              <p:nvPr/>
            </p:nvSpPr>
            <p:spPr>
              <a:xfrm rot="10800000">
                <a:off x="6163088" y="2678206"/>
                <a:ext cx="843386" cy="144781"/>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sz="1600"/>
              </a:p>
            </p:txBody>
          </p:sp>
          <p:sp>
            <p:nvSpPr>
              <p:cNvPr id="69" name="Dikdörtgen: Yuvarlatılmış Üst Köşeler 40">
                <a:extLst>
                  <a:ext uri="{FF2B5EF4-FFF2-40B4-BE49-F238E27FC236}">
                    <a16:creationId xmlns:a16="http://schemas.microsoft.com/office/drawing/2014/main" xmlns="" id="{D13A3FA6-3060-4BD5-A265-14C47B7E2A2C}"/>
                  </a:ext>
                </a:extLst>
              </p:cNvPr>
              <p:cNvSpPr/>
              <p:nvPr/>
            </p:nvSpPr>
            <p:spPr>
              <a:xfrm rot="10800000">
                <a:off x="9138200" y="2678206"/>
                <a:ext cx="843386" cy="144781"/>
              </a:xfrm>
              <a:prstGeom prst="round2Same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tr-TR" sz="1600"/>
              </a:p>
            </p:txBody>
          </p:sp>
          <p:sp>
            <p:nvSpPr>
              <p:cNvPr id="70" name="Dikdörtgen: Yuvarlatılmış Üst Köşeler 43">
                <a:extLst>
                  <a:ext uri="{FF2B5EF4-FFF2-40B4-BE49-F238E27FC236}">
                    <a16:creationId xmlns:a16="http://schemas.microsoft.com/office/drawing/2014/main" xmlns="" id="{838AF3F1-9845-4382-ACE6-68D2A4F39A80}"/>
                  </a:ext>
                </a:extLst>
              </p:cNvPr>
              <p:cNvSpPr/>
              <p:nvPr/>
            </p:nvSpPr>
            <p:spPr>
              <a:xfrm rot="10800000">
                <a:off x="8190669" y="2678206"/>
                <a:ext cx="843386" cy="144781"/>
              </a:xfrm>
              <a:prstGeom prst="round2Same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tr-TR" sz="1600"/>
              </a:p>
            </p:txBody>
          </p:sp>
          <p:sp>
            <p:nvSpPr>
              <p:cNvPr id="71" name="Dikdörtgen: Yuvarlatılmış Üst Köşeler 46">
                <a:extLst>
                  <a:ext uri="{FF2B5EF4-FFF2-40B4-BE49-F238E27FC236}">
                    <a16:creationId xmlns:a16="http://schemas.microsoft.com/office/drawing/2014/main" xmlns="" id="{86A9899E-9392-4E6D-901E-78B1CE46B68C}"/>
                  </a:ext>
                </a:extLst>
              </p:cNvPr>
              <p:cNvSpPr/>
              <p:nvPr/>
            </p:nvSpPr>
            <p:spPr>
              <a:xfrm rot="10800000">
                <a:off x="11165780" y="2678206"/>
                <a:ext cx="843386" cy="144781"/>
              </a:xfrm>
              <a:prstGeom prst="round2Same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600"/>
              </a:p>
            </p:txBody>
          </p:sp>
          <p:sp>
            <p:nvSpPr>
              <p:cNvPr id="72" name="Dikdörtgen: Yuvarlatılmış Üst Köşeler 49">
                <a:extLst>
                  <a:ext uri="{FF2B5EF4-FFF2-40B4-BE49-F238E27FC236}">
                    <a16:creationId xmlns:a16="http://schemas.microsoft.com/office/drawing/2014/main" xmlns="" id="{EC6CCA76-DF14-4FE1-8CFE-4CD1410658E1}"/>
                  </a:ext>
                </a:extLst>
              </p:cNvPr>
              <p:cNvSpPr/>
              <p:nvPr/>
            </p:nvSpPr>
            <p:spPr>
              <a:xfrm rot="10800000">
                <a:off x="10218249" y="2678206"/>
                <a:ext cx="843386" cy="144781"/>
              </a:xfrm>
              <a:prstGeom prst="round2Same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600"/>
              </a:p>
            </p:txBody>
          </p:sp>
        </p:grpSp>
        <p:grpSp>
          <p:nvGrpSpPr>
            <p:cNvPr id="56" name="Grup 61">
              <a:extLst>
                <a:ext uri="{FF2B5EF4-FFF2-40B4-BE49-F238E27FC236}">
                  <a16:creationId xmlns:a16="http://schemas.microsoft.com/office/drawing/2014/main" xmlns="" id="{B1BF4C8F-3541-42BC-BB30-9A281EA71FD9}"/>
                </a:ext>
              </a:extLst>
            </p:cNvPr>
            <p:cNvGrpSpPr/>
            <p:nvPr/>
          </p:nvGrpSpPr>
          <p:grpSpPr>
            <a:xfrm>
              <a:off x="4135505" y="1993593"/>
              <a:ext cx="7873661" cy="412751"/>
              <a:chOff x="4135505" y="1993593"/>
              <a:chExt cx="7873661" cy="412751"/>
            </a:xfrm>
          </p:grpSpPr>
          <p:sp>
            <p:nvSpPr>
              <p:cNvPr id="57" name="Dikdörtgen: Yuvarlatılmış Üst Köşeler 21">
                <a:extLst>
                  <a:ext uri="{FF2B5EF4-FFF2-40B4-BE49-F238E27FC236}">
                    <a16:creationId xmlns:a16="http://schemas.microsoft.com/office/drawing/2014/main" xmlns="" id="{612B8F5B-D5A2-4E5D-B324-E34944EABE19}"/>
                  </a:ext>
                </a:extLst>
              </p:cNvPr>
              <p:cNvSpPr/>
              <p:nvPr/>
            </p:nvSpPr>
            <p:spPr>
              <a:xfrm>
                <a:off x="5083036" y="1993593"/>
                <a:ext cx="843386" cy="412751"/>
              </a:xfrm>
              <a:prstGeom prst="round2Same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600" b="1" dirty="0">
                    <a:solidFill>
                      <a:schemeClr val="bg1"/>
                    </a:solidFill>
                    <a:effectLst>
                      <a:outerShdw blurRad="38100" dist="38100" dir="2700000" algn="tl">
                        <a:srgbClr val="000000">
                          <a:alpha val="43137"/>
                        </a:srgbClr>
                      </a:outerShdw>
                    </a:effectLst>
                  </a:rPr>
                  <a:t>2019</a:t>
                </a:r>
              </a:p>
            </p:txBody>
          </p:sp>
          <p:sp>
            <p:nvSpPr>
              <p:cNvPr id="58" name="Dikdörtgen: Yuvarlatılmış Üst Köşeler 27">
                <a:extLst>
                  <a:ext uri="{FF2B5EF4-FFF2-40B4-BE49-F238E27FC236}">
                    <a16:creationId xmlns:a16="http://schemas.microsoft.com/office/drawing/2014/main" xmlns="" id="{9D0CCE47-61D8-460F-AA83-8A0373B51D8B}"/>
                  </a:ext>
                </a:extLst>
              </p:cNvPr>
              <p:cNvSpPr/>
              <p:nvPr/>
            </p:nvSpPr>
            <p:spPr>
              <a:xfrm>
                <a:off x="4135505" y="1993593"/>
                <a:ext cx="843386" cy="412751"/>
              </a:xfrm>
              <a:prstGeom prst="round2Same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600" b="1" dirty="0">
                    <a:solidFill>
                      <a:schemeClr val="bg1"/>
                    </a:solidFill>
                    <a:effectLst>
                      <a:outerShdw blurRad="38100" dist="38100" dir="2700000" algn="tl">
                        <a:srgbClr val="000000">
                          <a:alpha val="43137"/>
                        </a:srgbClr>
                      </a:outerShdw>
                    </a:effectLst>
                  </a:rPr>
                  <a:t>2018</a:t>
                </a:r>
              </a:p>
            </p:txBody>
          </p:sp>
          <p:sp>
            <p:nvSpPr>
              <p:cNvPr id="59" name="Dikdörtgen: Yuvarlatılmış Üst Köşeler 30">
                <a:extLst>
                  <a:ext uri="{FF2B5EF4-FFF2-40B4-BE49-F238E27FC236}">
                    <a16:creationId xmlns:a16="http://schemas.microsoft.com/office/drawing/2014/main" xmlns="" id="{06763E78-0EF9-4EB8-AEB3-89BFC485A244}"/>
                  </a:ext>
                </a:extLst>
              </p:cNvPr>
              <p:cNvSpPr/>
              <p:nvPr/>
            </p:nvSpPr>
            <p:spPr>
              <a:xfrm>
                <a:off x="7110619" y="1993593"/>
                <a:ext cx="843386" cy="412751"/>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600" b="1" dirty="0">
                    <a:solidFill>
                      <a:schemeClr val="bg1"/>
                    </a:solidFill>
                    <a:effectLst>
                      <a:outerShdw blurRad="38100" dist="38100" dir="2700000" algn="tl">
                        <a:srgbClr val="000000">
                          <a:alpha val="43137"/>
                        </a:srgbClr>
                      </a:outerShdw>
                    </a:effectLst>
                  </a:rPr>
                  <a:t>2020</a:t>
                </a:r>
              </a:p>
            </p:txBody>
          </p:sp>
          <p:sp>
            <p:nvSpPr>
              <p:cNvPr id="60" name="Dikdörtgen: Yuvarlatılmış Üst Köşeler 33">
                <a:extLst>
                  <a:ext uri="{FF2B5EF4-FFF2-40B4-BE49-F238E27FC236}">
                    <a16:creationId xmlns:a16="http://schemas.microsoft.com/office/drawing/2014/main" xmlns="" id="{DEA662AA-89C6-4CF4-8934-E52DC80667D8}"/>
                  </a:ext>
                </a:extLst>
              </p:cNvPr>
              <p:cNvSpPr/>
              <p:nvPr/>
            </p:nvSpPr>
            <p:spPr>
              <a:xfrm>
                <a:off x="6163088" y="1993593"/>
                <a:ext cx="843386" cy="412751"/>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600" b="1" dirty="0">
                    <a:solidFill>
                      <a:schemeClr val="bg1"/>
                    </a:solidFill>
                    <a:effectLst>
                      <a:outerShdw blurRad="38100" dist="38100" dir="2700000" algn="tl">
                        <a:srgbClr val="000000">
                          <a:alpha val="43137"/>
                        </a:srgbClr>
                      </a:outerShdw>
                    </a:effectLst>
                  </a:rPr>
                  <a:t>2019</a:t>
                </a:r>
              </a:p>
            </p:txBody>
          </p:sp>
          <p:sp>
            <p:nvSpPr>
              <p:cNvPr id="61" name="Dikdörtgen: Yuvarlatılmış Üst Köşeler 42">
                <a:extLst>
                  <a:ext uri="{FF2B5EF4-FFF2-40B4-BE49-F238E27FC236}">
                    <a16:creationId xmlns:a16="http://schemas.microsoft.com/office/drawing/2014/main" xmlns="" id="{EC533748-EEE2-4BA9-A524-9450A7BF7DB3}"/>
                  </a:ext>
                </a:extLst>
              </p:cNvPr>
              <p:cNvSpPr/>
              <p:nvPr/>
            </p:nvSpPr>
            <p:spPr>
              <a:xfrm>
                <a:off x="9138200" y="1993593"/>
                <a:ext cx="843386" cy="412751"/>
              </a:xfrm>
              <a:prstGeom prst="round2SameRect">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600" b="1" dirty="0">
                    <a:solidFill>
                      <a:schemeClr val="bg1"/>
                    </a:solidFill>
                    <a:effectLst>
                      <a:outerShdw blurRad="38100" dist="38100" dir="2700000" algn="tl">
                        <a:srgbClr val="000000">
                          <a:alpha val="43137"/>
                        </a:srgbClr>
                      </a:outerShdw>
                    </a:effectLst>
                  </a:rPr>
                  <a:t>2021</a:t>
                </a:r>
              </a:p>
            </p:txBody>
          </p:sp>
          <p:sp>
            <p:nvSpPr>
              <p:cNvPr id="62" name="Dikdörtgen: Yuvarlatılmış Üst Köşeler 45">
                <a:extLst>
                  <a:ext uri="{FF2B5EF4-FFF2-40B4-BE49-F238E27FC236}">
                    <a16:creationId xmlns:a16="http://schemas.microsoft.com/office/drawing/2014/main" xmlns="" id="{72D302F9-4C01-4185-AF58-B5EEE5362D30}"/>
                  </a:ext>
                </a:extLst>
              </p:cNvPr>
              <p:cNvSpPr/>
              <p:nvPr/>
            </p:nvSpPr>
            <p:spPr>
              <a:xfrm>
                <a:off x="8190669" y="1993593"/>
                <a:ext cx="843386" cy="412751"/>
              </a:xfrm>
              <a:prstGeom prst="round2SameRect">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600" b="1" dirty="0">
                    <a:solidFill>
                      <a:schemeClr val="bg1"/>
                    </a:solidFill>
                    <a:effectLst>
                      <a:outerShdw blurRad="38100" dist="38100" dir="2700000" algn="tl">
                        <a:srgbClr val="000000">
                          <a:alpha val="43137"/>
                        </a:srgbClr>
                      </a:outerShdw>
                    </a:effectLst>
                  </a:rPr>
                  <a:t>2020</a:t>
                </a:r>
              </a:p>
            </p:txBody>
          </p:sp>
          <p:sp>
            <p:nvSpPr>
              <p:cNvPr id="63" name="Dikdörtgen: Yuvarlatılmış Üst Köşeler 48">
                <a:extLst>
                  <a:ext uri="{FF2B5EF4-FFF2-40B4-BE49-F238E27FC236}">
                    <a16:creationId xmlns:a16="http://schemas.microsoft.com/office/drawing/2014/main" xmlns="" id="{C7AE3EF1-4858-4058-BB0C-469D3EB36171}"/>
                  </a:ext>
                </a:extLst>
              </p:cNvPr>
              <p:cNvSpPr/>
              <p:nvPr/>
            </p:nvSpPr>
            <p:spPr>
              <a:xfrm>
                <a:off x="11165780" y="1993593"/>
                <a:ext cx="843386" cy="412751"/>
              </a:xfrm>
              <a:prstGeom prst="round2Same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600" b="1" dirty="0">
                    <a:solidFill>
                      <a:schemeClr val="bg1"/>
                    </a:solidFill>
                    <a:effectLst>
                      <a:outerShdw blurRad="38100" dist="38100" dir="2700000" algn="tl">
                        <a:srgbClr val="000000">
                          <a:alpha val="43137"/>
                        </a:srgbClr>
                      </a:outerShdw>
                    </a:effectLst>
                  </a:rPr>
                  <a:t>2022</a:t>
                </a:r>
              </a:p>
            </p:txBody>
          </p:sp>
          <p:sp>
            <p:nvSpPr>
              <p:cNvPr id="64" name="Dikdörtgen: Yuvarlatılmış Üst Köşeler 51">
                <a:extLst>
                  <a:ext uri="{FF2B5EF4-FFF2-40B4-BE49-F238E27FC236}">
                    <a16:creationId xmlns:a16="http://schemas.microsoft.com/office/drawing/2014/main" xmlns="" id="{2F925679-9961-4CB0-91A7-858BFCB474C2}"/>
                  </a:ext>
                </a:extLst>
              </p:cNvPr>
              <p:cNvSpPr/>
              <p:nvPr/>
            </p:nvSpPr>
            <p:spPr>
              <a:xfrm>
                <a:off x="10218249" y="1993593"/>
                <a:ext cx="843386" cy="412751"/>
              </a:xfrm>
              <a:prstGeom prst="round2Same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600" b="1" dirty="0">
                    <a:solidFill>
                      <a:schemeClr val="bg1"/>
                    </a:solidFill>
                    <a:effectLst>
                      <a:outerShdw blurRad="38100" dist="38100" dir="2700000" algn="tl">
                        <a:srgbClr val="000000">
                          <a:alpha val="43137"/>
                        </a:srgbClr>
                      </a:outerShdw>
                    </a:effectLst>
                  </a:rPr>
                  <a:t>2021</a:t>
                </a:r>
              </a:p>
            </p:txBody>
          </p:sp>
        </p:grpSp>
      </p:grpSp>
    </p:spTree>
    <p:extLst>
      <p:ext uri="{BB962C8B-B14F-4D97-AF65-F5344CB8AC3E}">
        <p14:creationId xmlns="" xmlns:p14="http://schemas.microsoft.com/office/powerpoint/2010/main" val="806363904"/>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830571" y="156526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Akış Çizelgesi: Ayıkla 3"/>
          <p:cNvSpPr/>
          <p:nvPr/>
        </p:nvSpPr>
        <p:spPr>
          <a:xfrm rot="5400000">
            <a:off x="5006406" y="36669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Oval 5"/>
          <p:cNvSpPr/>
          <p:nvPr/>
        </p:nvSpPr>
        <p:spPr>
          <a:xfrm>
            <a:off x="127011" y="116881"/>
            <a:ext cx="1407120" cy="140712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7" name="Düz Bağlayıcı 6"/>
          <p:cNvCxnSpPr>
            <a:stCxn id="6" idx="6"/>
          </p:cNvCxnSpPr>
          <p:nvPr/>
        </p:nvCxnSpPr>
        <p:spPr>
          <a:xfrm>
            <a:off x="1534133" y="820445"/>
            <a:ext cx="10657871" cy="186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a:stCxn id="6" idx="4"/>
          </p:cNvCxnSpPr>
          <p:nvPr/>
        </p:nvCxnSpPr>
        <p:spPr>
          <a:xfrm>
            <a:off x="830571" y="1524005"/>
            <a:ext cx="0" cy="53339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Yay 8"/>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0" name="Yuvarlatılmış Dikdörtgen 9"/>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Metin kutusu 10"/>
          <p:cNvSpPr txBox="1"/>
          <p:nvPr/>
        </p:nvSpPr>
        <p:spPr>
          <a:xfrm>
            <a:off x="5475749" y="211327"/>
            <a:ext cx="6716255" cy="584775"/>
          </a:xfrm>
          <a:prstGeom prst="rect">
            <a:avLst/>
          </a:prstGeom>
          <a:noFill/>
        </p:spPr>
        <p:txBody>
          <a:bodyPr wrap="square" rtlCol="0">
            <a:spAutoFit/>
          </a:bodyPr>
          <a:lstStyle/>
          <a:p>
            <a:pPr algn="ctr"/>
            <a:r>
              <a:rPr lang="tr-TR" sz="3200" b="1" dirty="0" smtClean="0">
                <a:effectLst>
                  <a:outerShdw blurRad="38100" dist="38100" dir="2700000" algn="tl">
                    <a:srgbClr val="000000">
                      <a:alpha val="43137"/>
                    </a:srgbClr>
                  </a:outerShdw>
                </a:effectLst>
                <a:latin typeface="Trebuchet MS" panose="020B0603020202020204" pitchFamily="34" charset="0"/>
              </a:rPr>
              <a:t>2023 EĞİTİM VİZYONU</a:t>
            </a:r>
            <a:endParaRPr lang="tr-TR" sz="3200" b="1" dirty="0">
              <a:effectLst>
                <a:outerShdw blurRad="38100" dist="38100" dir="2700000" algn="tl">
                  <a:srgbClr val="000000">
                    <a:alpha val="43137"/>
                  </a:srgbClr>
                </a:outerShdw>
              </a:effectLst>
              <a:latin typeface="Trebuchet MS" panose="020B0603020202020204" pitchFamily="34" charset="0"/>
            </a:endParaRPr>
          </a:p>
        </p:txBody>
      </p:sp>
      <p:sp>
        <p:nvSpPr>
          <p:cNvPr id="12" name="11 Slayt Numarası Yer Tutucusu"/>
          <p:cNvSpPr>
            <a:spLocks noGrp="1"/>
          </p:cNvSpPr>
          <p:nvPr>
            <p:ph type="sldNum" sz="quarter" idx="12"/>
          </p:nvPr>
        </p:nvSpPr>
        <p:spPr/>
        <p:txBody>
          <a:bodyPr/>
          <a:lstStyle/>
          <a:p>
            <a:fld id="{92906C5C-297D-40D7-908D-F30303E58C5D}" type="slidenum">
              <a:rPr lang="tr-TR" smtClean="0"/>
              <a:pPr/>
              <a:t>104</a:t>
            </a:fld>
            <a:endParaRPr lang="tr-TR"/>
          </a:p>
        </p:txBody>
      </p:sp>
      <p:sp>
        <p:nvSpPr>
          <p:cNvPr id="2" name="Dikdörtgen 1"/>
          <p:cNvSpPr/>
          <p:nvPr/>
        </p:nvSpPr>
        <p:spPr>
          <a:xfrm>
            <a:off x="830572" y="1557642"/>
            <a:ext cx="11361429" cy="652166"/>
          </a:xfrm>
          <a:prstGeom prst="rect">
            <a:avLst/>
          </a:prstGeom>
        </p:spPr>
        <p:txBody>
          <a:bodyPr wrap="square">
            <a:spAutoFit/>
          </a:bodyPr>
          <a:lstStyle/>
          <a:p>
            <a:pPr algn="ctr">
              <a:lnSpc>
                <a:spcPct val="107000"/>
              </a:lnSpc>
              <a:spcAft>
                <a:spcPts val="800"/>
              </a:spcAft>
            </a:pPr>
            <a:r>
              <a:rPr lang="tr-TR" sz="3400" b="1"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ORTAÖĞRETİM</a:t>
            </a:r>
            <a:endParaRPr lang="tr-TR" sz="3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Yuvarlatılmış Dikdörtgen 13"/>
          <p:cNvSpPr/>
          <p:nvPr/>
        </p:nvSpPr>
        <p:spPr>
          <a:xfrm>
            <a:off x="830571" y="2283792"/>
            <a:ext cx="11361431" cy="101438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830572" y="2283791"/>
            <a:ext cx="11361429" cy="1014380"/>
          </a:xfrm>
          <a:prstGeom prst="rect">
            <a:avLst/>
          </a:prstGeom>
        </p:spPr>
        <p:txBody>
          <a:bodyPr wrap="square">
            <a:spAutoFit/>
          </a:bodyPr>
          <a:lstStyle/>
          <a:p>
            <a:pPr algn="ctr">
              <a:lnSpc>
                <a:spcPct val="107000"/>
              </a:lnSpc>
              <a:spcAft>
                <a:spcPts val="800"/>
              </a:spcAft>
            </a:pPr>
            <a:r>
              <a:rPr lang="tr-TR"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ORTAÖĞRETİMDE ÖĞRENCİLERİN İLGİ, YETENEK VE MİZAÇLARINA UYGUN ESNEK MODÜLER BİR PROGRAM ve DERS ÇİZELGESİ YAPISINA GEÇİLECEK</a:t>
            </a:r>
          </a:p>
        </p:txBody>
      </p:sp>
      <p:sp>
        <p:nvSpPr>
          <p:cNvPr id="17" name="Dikdörtgen 16"/>
          <p:cNvSpPr/>
          <p:nvPr/>
        </p:nvSpPr>
        <p:spPr>
          <a:xfrm rot="16200000">
            <a:off x="-647635" y="5276212"/>
            <a:ext cx="2121093" cy="769441"/>
          </a:xfrm>
          <a:prstGeom prst="rect">
            <a:avLst/>
          </a:prstGeom>
        </p:spPr>
        <p:txBody>
          <a:bodyPr wrap="none">
            <a:spAutoFit/>
          </a:bodyPr>
          <a:lstStyle/>
          <a:p>
            <a:r>
              <a:rPr lang="tr-TR" sz="44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HEDEF 1</a:t>
            </a:r>
            <a:endParaRPr lang="tr-TR" sz="4400" dirty="0"/>
          </a:p>
        </p:txBody>
      </p:sp>
      <p:sp>
        <p:nvSpPr>
          <p:cNvPr id="18" name="Dikdörtgen 17"/>
          <p:cNvSpPr/>
          <p:nvPr/>
        </p:nvSpPr>
        <p:spPr>
          <a:xfrm>
            <a:off x="830572" y="3381702"/>
            <a:ext cx="11026149" cy="2438168"/>
          </a:xfrm>
          <a:prstGeom prst="rect">
            <a:avLst/>
          </a:prstGeom>
        </p:spPr>
        <p:txBody>
          <a:bodyPr wrap="square">
            <a:spAutoFit/>
          </a:bodyPr>
          <a:lstStyle/>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3- </a:t>
            </a:r>
            <a:r>
              <a:rPr lang="tr-TR" sz="2600" dirty="0" smtClean="0">
                <a:solidFill>
                  <a:schemeClr val="accent1"/>
                </a:solidFill>
                <a:latin typeface="Calibri" panose="020F0502020204030204" pitchFamily="34" charset="0"/>
                <a:ea typeface="Calibri" panose="020F0502020204030204" pitchFamily="34" charset="0"/>
                <a:cs typeface="Times New Roman" panose="02020603050405020304" pitchFamily="18" charset="0"/>
              </a:rPr>
              <a:t>Alan </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seçimi 9. sınıfta yapılacaktır.</a:t>
            </a:r>
          </a:p>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4- </a:t>
            </a:r>
            <a:r>
              <a:rPr lang="tr-TR" sz="2600" dirty="0" smtClean="0">
                <a:solidFill>
                  <a:schemeClr val="accent1"/>
                </a:solidFill>
                <a:latin typeface="Calibri" panose="020F0502020204030204" pitchFamily="34" charset="0"/>
                <a:ea typeface="Calibri" panose="020F0502020204030204" pitchFamily="34" charset="0"/>
                <a:cs typeface="Times New Roman" panose="02020603050405020304" pitchFamily="18" charset="0"/>
              </a:rPr>
              <a:t>12</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 Sınıf pilot bölgelerden başlamak üzere yükseköğretime hazırlık ve oryantasyon programı </a:t>
            </a:r>
            <a:r>
              <a:rPr lang="tr-TR" sz="2600" dirty="0">
                <a:latin typeface="Calibri" panose="020F0502020204030204" pitchFamily="34" charset="0"/>
                <a:ea typeface="Calibri" panose="020F0502020204030204" pitchFamily="34" charset="0"/>
                <a:cs typeface="Times New Roman" panose="02020603050405020304" pitchFamily="18" charset="0"/>
              </a:rPr>
              <a:t>olarak düzenlenecektir.</a:t>
            </a:r>
          </a:p>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5- Ortaöğretimde</a:t>
            </a:r>
            <a:r>
              <a:rPr lang="tr-TR" sz="2600" dirty="0">
                <a:latin typeface="Calibri" panose="020F0502020204030204" pitchFamily="34" charset="0"/>
                <a:ea typeface="Calibri" panose="020F0502020204030204" pitchFamily="34" charset="0"/>
                <a:cs typeface="Times New Roman" panose="02020603050405020304" pitchFamily="18" charset="0"/>
              </a:rPr>
              <a:t>, çocukların ortaokulda netleştirilen yönelim ve tercihlerine göre öğrencilere </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alanlar arası yatay geçiş imkânı sağlanacaktır.</a:t>
            </a:r>
          </a:p>
        </p:txBody>
      </p:sp>
      <p:pic>
        <p:nvPicPr>
          <p:cNvPr id="16" name="3 Resim" descr="merkezefendi mem logo2.jpg"/>
          <p:cNvPicPr>
            <a:picLocks noChangeAspect="1"/>
          </p:cNvPicPr>
          <p:nvPr/>
        </p:nvPicPr>
        <p:blipFill>
          <a:blip r:embed="rId3" cstate="print"/>
          <a:srcRect/>
          <a:stretch>
            <a:fillRect/>
          </a:stretch>
        </p:blipFill>
        <p:spPr bwMode="auto">
          <a:xfrm>
            <a:off x="56446" y="101599"/>
            <a:ext cx="1557865" cy="1461054"/>
          </a:xfrm>
          <a:prstGeom prst="rect">
            <a:avLst/>
          </a:prstGeom>
          <a:noFill/>
          <a:ln w="9525">
            <a:noFill/>
            <a:miter lim="800000"/>
            <a:headEnd/>
            <a:tailEnd/>
          </a:ln>
        </p:spPr>
      </p:pic>
    </p:spTree>
    <p:extLst>
      <p:ext uri="{BB962C8B-B14F-4D97-AF65-F5344CB8AC3E}">
        <p14:creationId xmlns="" xmlns:p14="http://schemas.microsoft.com/office/powerpoint/2010/main" val="2879475299"/>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830571" y="156526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Akış Çizelgesi: Ayıkla 3"/>
          <p:cNvSpPr/>
          <p:nvPr/>
        </p:nvSpPr>
        <p:spPr>
          <a:xfrm rot="5400000">
            <a:off x="5006406" y="36669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Oval 5"/>
          <p:cNvSpPr/>
          <p:nvPr/>
        </p:nvSpPr>
        <p:spPr>
          <a:xfrm>
            <a:off x="127011" y="116881"/>
            <a:ext cx="1407120" cy="140712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7" name="Düz Bağlayıcı 6"/>
          <p:cNvCxnSpPr>
            <a:stCxn id="6" idx="6"/>
          </p:cNvCxnSpPr>
          <p:nvPr/>
        </p:nvCxnSpPr>
        <p:spPr>
          <a:xfrm>
            <a:off x="1534133" y="820445"/>
            <a:ext cx="10657871" cy="186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a:stCxn id="6" idx="4"/>
          </p:cNvCxnSpPr>
          <p:nvPr/>
        </p:nvCxnSpPr>
        <p:spPr>
          <a:xfrm>
            <a:off x="830571" y="1524005"/>
            <a:ext cx="0" cy="53339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Yay 8"/>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0" name="Yuvarlatılmış Dikdörtgen 9"/>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Metin kutusu 10"/>
          <p:cNvSpPr txBox="1"/>
          <p:nvPr/>
        </p:nvSpPr>
        <p:spPr>
          <a:xfrm>
            <a:off x="5475749" y="211327"/>
            <a:ext cx="6716255" cy="584775"/>
          </a:xfrm>
          <a:prstGeom prst="rect">
            <a:avLst/>
          </a:prstGeom>
          <a:noFill/>
        </p:spPr>
        <p:txBody>
          <a:bodyPr wrap="square" rtlCol="0">
            <a:spAutoFit/>
          </a:bodyPr>
          <a:lstStyle/>
          <a:p>
            <a:pPr algn="ctr"/>
            <a:r>
              <a:rPr lang="tr-TR" sz="3200" b="1" dirty="0" smtClean="0">
                <a:effectLst>
                  <a:outerShdw blurRad="38100" dist="38100" dir="2700000" algn="tl">
                    <a:srgbClr val="000000">
                      <a:alpha val="43137"/>
                    </a:srgbClr>
                  </a:outerShdw>
                </a:effectLst>
                <a:latin typeface="Trebuchet MS" panose="020B0603020202020204" pitchFamily="34" charset="0"/>
              </a:rPr>
              <a:t>2023 EĞİTİM VİZYONU</a:t>
            </a:r>
            <a:endParaRPr lang="tr-TR" sz="3200" b="1" dirty="0">
              <a:effectLst>
                <a:outerShdw blurRad="38100" dist="38100" dir="2700000" algn="tl">
                  <a:srgbClr val="000000">
                    <a:alpha val="43137"/>
                  </a:srgbClr>
                </a:outerShdw>
              </a:effectLst>
              <a:latin typeface="Trebuchet MS" panose="020B0603020202020204" pitchFamily="34" charset="0"/>
            </a:endParaRPr>
          </a:p>
        </p:txBody>
      </p:sp>
      <p:sp>
        <p:nvSpPr>
          <p:cNvPr id="12" name="11 Slayt Numarası Yer Tutucusu"/>
          <p:cNvSpPr>
            <a:spLocks noGrp="1"/>
          </p:cNvSpPr>
          <p:nvPr>
            <p:ph type="sldNum" sz="quarter" idx="12"/>
          </p:nvPr>
        </p:nvSpPr>
        <p:spPr/>
        <p:txBody>
          <a:bodyPr/>
          <a:lstStyle/>
          <a:p>
            <a:fld id="{92906C5C-297D-40D7-908D-F30303E58C5D}" type="slidenum">
              <a:rPr lang="tr-TR" smtClean="0"/>
              <a:pPr/>
              <a:t>105</a:t>
            </a:fld>
            <a:endParaRPr lang="tr-TR"/>
          </a:p>
        </p:txBody>
      </p:sp>
      <p:sp>
        <p:nvSpPr>
          <p:cNvPr id="2" name="Dikdörtgen 1"/>
          <p:cNvSpPr/>
          <p:nvPr/>
        </p:nvSpPr>
        <p:spPr>
          <a:xfrm>
            <a:off x="830572" y="1557642"/>
            <a:ext cx="11361429" cy="652166"/>
          </a:xfrm>
          <a:prstGeom prst="rect">
            <a:avLst/>
          </a:prstGeom>
        </p:spPr>
        <p:txBody>
          <a:bodyPr wrap="square">
            <a:spAutoFit/>
          </a:bodyPr>
          <a:lstStyle/>
          <a:p>
            <a:pPr algn="ctr">
              <a:lnSpc>
                <a:spcPct val="107000"/>
              </a:lnSpc>
              <a:spcAft>
                <a:spcPts val="800"/>
              </a:spcAft>
            </a:pPr>
            <a:r>
              <a:rPr lang="tr-TR" sz="3400" b="1"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ORTAÖĞRETİM</a:t>
            </a:r>
            <a:endParaRPr lang="tr-TR" sz="3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Yuvarlatılmış Dikdörtgen 13"/>
          <p:cNvSpPr/>
          <p:nvPr/>
        </p:nvSpPr>
        <p:spPr>
          <a:xfrm>
            <a:off x="830571" y="2283792"/>
            <a:ext cx="11361431" cy="101438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830572" y="2283791"/>
            <a:ext cx="11361429" cy="1014380"/>
          </a:xfrm>
          <a:prstGeom prst="rect">
            <a:avLst/>
          </a:prstGeom>
        </p:spPr>
        <p:txBody>
          <a:bodyPr wrap="square">
            <a:spAutoFit/>
          </a:bodyPr>
          <a:lstStyle/>
          <a:p>
            <a:pPr algn="ctr">
              <a:lnSpc>
                <a:spcPct val="107000"/>
              </a:lnSpc>
              <a:spcAft>
                <a:spcPts val="800"/>
              </a:spcAft>
            </a:pPr>
            <a:r>
              <a:rPr lang="tr-TR"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ORTAÖĞRETİMDE ÖĞRENCİLERİN İLGİ, YETENEK VE MİZAÇLARINA UYGUN ESNEK MODÜLER BİR PROGRAM ve DERS ÇİZELGESİ YAPISINA GEÇİLECEK</a:t>
            </a:r>
          </a:p>
        </p:txBody>
      </p:sp>
      <p:sp>
        <p:nvSpPr>
          <p:cNvPr id="17" name="Dikdörtgen 16"/>
          <p:cNvSpPr/>
          <p:nvPr/>
        </p:nvSpPr>
        <p:spPr>
          <a:xfrm rot="16200000">
            <a:off x="-647635" y="5276212"/>
            <a:ext cx="2121093" cy="769441"/>
          </a:xfrm>
          <a:prstGeom prst="rect">
            <a:avLst/>
          </a:prstGeom>
        </p:spPr>
        <p:txBody>
          <a:bodyPr wrap="none">
            <a:spAutoFit/>
          </a:bodyPr>
          <a:lstStyle/>
          <a:p>
            <a:r>
              <a:rPr lang="tr-TR" sz="44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HEDEF 1</a:t>
            </a:r>
            <a:endParaRPr lang="tr-TR" sz="4400" dirty="0"/>
          </a:p>
        </p:txBody>
      </p:sp>
      <p:sp>
        <p:nvSpPr>
          <p:cNvPr id="18" name="Dikdörtgen 17"/>
          <p:cNvSpPr/>
          <p:nvPr/>
        </p:nvSpPr>
        <p:spPr>
          <a:xfrm>
            <a:off x="830572" y="3381706"/>
            <a:ext cx="11026149" cy="1907445"/>
          </a:xfrm>
          <a:prstGeom prst="rect">
            <a:avLst/>
          </a:prstGeom>
        </p:spPr>
        <p:txBody>
          <a:bodyPr wrap="square">
            <a:spAutoFit/>
          </a:bodyPr>
          <a:lstStyle/>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6- Ortaöğretimde </a:t>
            </a:r>
            <a:r>
              <a:rPr lang="tr-TR" sz="2600" dirty="0">
                <a:latin typeface="Calibri" panose="020F0502020204030204" pitchFamily="34" charset="0"/>
                <a:ea typeface="Calibri" panose="020F0502020204030204" pitchFamily="34" charset="0"/>
                <a:cs typeface="Times New Roman" panose="02020603050405020304" pitchFamily="18" charset="0"/>
              </a:rPr>
              <a:t>çocukların </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ilgi, yetenek ve mizaçlarına göre seçmeli ders yapısı </a:t>
            </a:r>
            <a:r>
              <a:rPr lang="tr-TR" sz="2600" dirty="0" smtClean="0">
                <a:solidFill>
                  <a:schemeClr val="accent1"/>
                </a:solidFill>
                <a:latin typeface="Calibri" panose="020F0502020204030204" pitchFamily="34" charset="0"/>
                <a:ea typeface="Calibri" panose="020F0502020204030204" pitchFamily="34" charset="0"/>
                <a:cs typeface="Times New Roman" panose="02020603050405020304" pitchFamily="18" charset="0"/>
              </a:rPr>
              <a:t>oluşturulacaktır.</a:t>
            </a:r>
            <a:endPar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7- İş </a:t>
            </a:r>
            <a:r>
              <a:rPr lang="tr-TR" sz="2600" dirty="0">
                <a:latin typeface="Calibri" panose="020F0502020204030204" pitchFamily="34" charset="0"/>
                <a:ea typeface="Calibri" panose="020F0502020204030204" pitchFamily="34" charset="0"/>
                <a:cs typeface="Times New Roman" panose="02020603050405020304" pitchFamily="18" charset="0"/>
              </a:rPr>
              <a:t>ve bilişim dünyasına ilişkin, isteyen çocuklara </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ulusal ve uluslararası sertifika beceri eğitim paketleri </a:t>
            </a:r>
            <a:r>
              <a:rPr lang="tr-TR" sz="2600" dirty="0" smtClean="0">
                <a:solidFill>
                  <a:schemeClr val="accent1"/>
                </a:solidFill>
                <a:latin typeface="Calibri" panose="020F0502020204030204" pitchFamily="34" charset="0"/>
                <a:ea typeface="Calibri" panose="020F0502020204030204" pitchFamily="34" charset="0"/>
                <a:cs typeface="Times New Roman" panose="02020603050405020304" pitchFamily="18" charset="0"/>
              </a:rPr>
              <a:t>sunulacaktır.</a:t>
            </a:r>
            <a:endPar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6" name="3 Resim" descr="merkezefendi mem logo2.jpg"/>
          <p:cNvPicPr>
            <a:picLocks noChangeAspect="1"/>
          </p:cNvPicPr>
          <p:nvPr/>
        </p:nvPicPr>
        <p:blipFill>
          <a:blip r:embed="rId3" cstate="print"/>
          <a:srcRect/>
          <a:stretch>
            <a:fillRect/>
          </a:stretch>
        </p:blipFill>
        <p:spPr bwMode="auto">
          <a:xfrm>
            <a:off x="56446" y="101599"/>
            <a:ext cx="1557865" cy="1461054"/>
          </a:xfrm>
          <a:prstGeom prst="rect">
            <a:avLst/>
          </a:prstGeom>
          <a:noFill/>
          <a:ln w="9525">
            <a:noFill/>
            <a:miter lim="800000"/>
            <a:headEnd/>
            <a:tailEnd/>
          </a:ln>
        </p:spPr>
      </p:pic>
    </p:spTree>
    <p:extLst>
      <p:ext uri="{BB962C8B-B14F-4D97-AF65-F5344CB8AC3E}">
        <p14:creationId xmlns="" xmlns:p14="http://schemas.microsoft.com/office/powerpoint/2010/main" val="1041471957"/>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830571" y="156526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Akış Çizelgesi: Ayıkla 3"/>
          <p:cNvSpPr/>
          <p:nvPr/>
        </p:nvSpPr>
        <p:spPr>
          <a:xfrm rot="5400000">
            <a:off x="5006406" y="36669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Oval 5"/>
          <p:cNvSpPr/>
          <p:nvPr/>
        </p:nvSpPr>
        <p:spPr>
          <a:xfrm>
            <a:off x="127011" y="116881"/>
            <a:ext cx="1407120" cy="140712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7" name="Düz Bağlayıcı 6"/>
          <p:cNvCxnSpPr>
            <a:stCxn id="6" idx="6"/>
          </p:cNvCxnSpPr>
          <p:nvPr/>
        </p:nvCxnSpPr>
        <p:spPr>
          <a:xfrm>
            <a:off x="1534133" y="820445"/>
            <a:ext cx="10657871" cy="186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a:stCxn id="6" idx="4"/>
          </p:cNvCxnSpPr>
          <p:nvPr/>
        </p:nvCxnSpPr>
        <p:spPr>
          <a:xfrm>
            <a:off x="830571" y="1524005"/>
            <a:ext cx="0" cy="53339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Yay 8"/>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0" name="Yuvarlatılmış Dikdörtgen 9"/>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Metin kutusu 10"/>
          <p:cNvSpPr txBox="1"/>
          <p:nvPr/>
        </p:nvSpPr>
        <p:spPr>
          <a:xfrm>
            <a:off x="5475749" y="211327"/>
            <a:ext cx="6716255" cy="584775"/>
          </a:xfrm>
          <a:prstGeom prst="rect">
            <a:avLst/>
          </a:prstGeom>
          <a:noFill/>
        </p:spPr>
        <p:txBody>
          <a:bodyPr wrap="square" rtlCol="0">
            <a:spAutoFit/>
          </a:bodyPr>
          <a:lstStyle/>
          <a:p>
            <a:pPr algn="ctr"/>
            <a:r>
              <a:rPr lang="tr-TR" sz="3200" b="1" dirty="0" smtClean="0">
                <a:effectLst>
                  <a:outerShdw blurRad="38100" dist="38100" dir="2700000" algn="tl">
                    <a:srgbClr val="000000">
                      <a:alpha val="43137"/>
                    </a:srgbClr>
                  </a:outerShdw>
                </a:effectLst>
                <a:latin typeface="Trebuchet MS" panose="020B0603020202020204" pitchFamily="34" charset="0"/>
              </a:rPr>
              <a:t>2023 EĞİTİM VİZYONU</a:t>
            </a:r>
            <a:endParaRPr lang="tr-TR" sz="3200" b="1" dirty="0">
              <a:effectLst>
                <a:outerShdw blurRad="38100" dist="38100" dir="2700000" algn="tl">
                  <a:srgbClr val="000000">
                    <a:alpha val="43137"/>
                  </a:srgbClr>
                </a:outerShdw>
              </a:effectLst>
              <a:latin typeface="Trebuchet MS" panose="020B0603020202020204" pitchFamily="34" charset="0"/>
            </a:endParaRPr>
          </a:p>
        </p:txBody>
      </p:sp>
      <p:sp>
        <p:nvSpPr>
          <p:cNvPr id="12" name="11 Slayt Numarası Yer Tutucusu"/>
          <p:cNvSpPr>
            <a:spLocks noGrp="1"/>
          </p:cNvSpPr>
          <p:nvPr>
            <p:ph type="sldNum" sz="quarter" idx="12"/>
          </p:nvPr>
        </p:nvSpPr>
        <p:spPr/>
        <p:txBody>
          <a:bodyPr/>
          <a:lstStyle/>
          <a:p>
            <a:fld id="{92906C5C-297D-40D7-908D-F30303E58C5D}" type="slidenum">
              <a:rPr lang="tr-TR" smtClean="0"/>
              <a:pPr/>
              <a:t>106</a:t>
            </a:fld>
            <a:endParaRPr lang="tr-TR"/>
          </a:p>
        </p:txBody>
      </p:sp>
      <p:sp>
        <p:nvSpPr>
          <p:cNvPr id="2" name="Dikdörtgen 1"/>
          <p:cNvSpPr/>
          <p:nvPr/>
        </p:nvSpPr>
        <p:spPr>
          <a:xfrm>
            <a:off x="830572" y="1557642"/>
            <a:ext cx="11361429" cy="652166"/>
          </a:xfrm>
          <a:prstGeom prst="rect">
            <a:avLst/>
          </a:prstGeom>
        </p:spPr>
        <p:txBody>
          <a:bodyPr wrap="square">
            <a:spAutoFit/>
          </a:bodyPr>
          <a:lstStyle/>
          <a:p>
            <a:pPr algn="ctr">
              <a:lnSpc>
                <a:spcPct val="107000"/>
              </a:lnSpc>
              <a:spcAft>
                <a:spcPts val="800"/>
              </a:spcAft>
            </a:pPr>
            <a:r>
              <a:rPr lang="tr-TR" sz="3400" b="1"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ORTAÖĞRETİM</a:t>
            </a:r>
            <a:endParaRPr lang="tr-TR" sz="3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Yuvarlatılmış Dikdörtgen 13"/>
          <p:cNvSpPr/>
          <p:nvPr/>
        </p:nvSpPr>
        <p:spPr>
          <a:xfrm>
            <a:off x="830571" y="228379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830572" y="2334842"/>
            <a:ext cx="11361429" cy="553357"/>
          </a:xfrm>
          <a:prstGeom prst="rect">
            <a:avLst/>
          </a:prstGeom>
        </p:spPr>
        <p:txBody>
          <a:bodyPr wrap="square">
            <a:spAutoFit/>
          </a:bodyPr>
          <a:lstStyle/>
          <a:p>
            <a:pPr algn="ctr">
              <a:lnSpc>
                <a:spcPct val="107000"/>
              </a:lnSpc>
              <a:spcAft>
                <a:spcPts val="800"/>
              </a:spcAft>
            </a:pPr>
            <a:r>
              <a:rPr lang="tr-TR"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AKADEMİK BİLGİNİN BECERİYE DÖNÜŞMESİ SAĞLANACAK</a:t>
            </a:r>
          </a:p>
        </p:txBody>
      </p:sp>
      <p:sp>
        <p:nvSpPr>
          <p:cNvPr id="16" name="Dikdörtgen 15"/>
          <p:cNvSpPr/>
          <p:nvPr/>
        </p:nvSpPr>
        <p:spPr>
          <a:xfrm>
            <a:off x="830572" y="3002321"/>
            <a:ext cx="11026149" cy="3294428"/>
          </a:xfrm>
          <a:prstGeom prst="rect">
            <a:avLst/>
          </a:prstGeom>
        </p:spPr>
        <p:txBody>
          <a:bodyPr wrap="square">
            <a:spAutoFit/>
          </a:bodyPr>
          <a:lstStyle/>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1- Azalan </a:t>
            </a:r>
            <a:r>
              <a:rPr lang="tr-TR" sz="2600" dirty="0">
                <a:latin typeface="Calibri" panose="020F0502020204030204" pitchFamily="34" charset="0"/>
                <a:ea typeface="Calibri" panose="020F0502020204030204" pitchFamily="34" charset="0"/>
                <a:cs typeface="Times New Roman" panose="02020603050405020304" pitchFamily="18" charset="0"/>
              </a:rPr>
              <a:t>ders çeşitliliğine bağlı olarak </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alan derslerinde proje ve uygulama çalışmalarıyla derinleşme fırsatı sağlanacaktır.</a:t>
            </a:r>
          </a:p>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2- Öğrencilerin </a:t>
            </a:r>
            <a:r>
              <a:rPr lang="tr-TR" sz="2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ulusal ve uluslararası projelere katılımı öğrenci e-</a:t>
            </a:r>
            <a:r>
              <a:rPr lang="tr-TR" sz="26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portfolyosunda</a:t>
            </a:r>
            <a:r>
              <a:rPr lang="tr-TR" sz="2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yer alacaktır.</a:t>
            </a:r>
          </a:p>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3- </a:t>
            </a:r>
            <a:r>
              <a:rPr lang="tr-TR" sz="2600" dirty="0" smtClean="0">
                <a:solidFill>
                  <a:schemeClr val="accent1"/>
                </a:solidFill>
                <a:latin typeface="Calibri" panose="020F0502020204030204" pitchFamily="34" charset="0"/>
                <a:ea typeface="Calibri" panose="020F0502020204030204" pitchFamily="34" charset="0"/>
                <a:cs typeface="Times New Roman" panose="02020603050405020304" pitchFamily="18" charset="0"/>
              </a:rPr>
              <a:t>Doğal</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 tarihî ve kültürel mekânlar ile bilim-sanat merkezleri ve müzeler gibi okul dışı öğrenme ortamlarının, </a:t>
            </a:r>
            <a:r>
              <a:rPr lang="tr-TR" sz="2600" dirty="0" err="1">
                <a:solidFill>
                  <a:schemeClr val="accent1"/>
                </a:solidFill>
                <a:latin typeface="Calibri" panose="020F0502020204030204" pitchFamily="34" charset="0"/>
                <a:ea typeface="Calibri" panose="020F0502020204030204" pitchFamily="34" charset="0"/>
                <a:cs typeface="Times New Roman" panose="02020603050405020304" pitchFamily="18" charset="0"/>
              </a:rPr>
              <a:t>müfredatlarda</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 yer alan kazanımlar doğrultusunda daha etkili kullanılması </a:t>
            </a:r>
            <a:r>
              <a:rPr lang="tr-TR" sz="2600" dirty="0" smtClean="0">
                <a:latin typeface="Calibri" panose="020F0502020204030204" pitchFamily="34" charset="0"/>
                <a:ea typeface="Calibri" panose="020F0502020204030204" pitchFamily="34" charset="0"/>
                <a:cs typeface="Times New Roman" panose="02020603050405020304" pitchFamily="18" charset="0"/>
              </a:rPr>
              <a:t>sağlanacaktır. </a:t>
            </a:r>
            <a:endParaRPr lang="tr-TR" sz="2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7" name="Dikdörtgen 16"/>
          <p:cNvSpPr/>
          <p:nvPr/>
        </p:nvSpPr>
        <p:spPr>
          <a:xfrm rot="16200000">
            <a:off x="-647635" y="5276212"/>
            <a:ext cx="2121093" cy="769441"/>
          </a:xfrm>
          <a:prstGeom prst="rect">
            <a:avLst/>
          </a:prstGeom>
        </p:spPr>
        <p:txBody>
          <a:bodyPr wrap="none">
            <a:spAutoFit/>
          </a:bodyPr>
          <a:lstStyle/>
          <a:p>
            <a:r>
              <a:rPr lang="tr-TR" sz="44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HEDEF 2</a:t>
            </a:r>
            <a:endParaRPr lang="tr-TR" sz="4400" dirty="0"/>
          </a:p>
        </p:txBody>
      </p:sp>
      <p:pic>
        <p:nvPicPr>
          <p:cNvPr id="18" name="3 Resim" descr="merkezefendi mem logo2.jpg"/>
          <p:cNvPicPr>
            <a:picLocks noChangeAspect="1"/>
          </p:cNvPicPr>
          <p:nvPr/>
        </p:nvPicPr>
        <p:blipFill>
          <a:blip r:embed="rId3" cstate="print"/>
          <a:srcRect/>
          <a:stretch>
            <a:fillRect/>
          </a:stretch>
        </p:blipFill>
        <p:spPr bwMode="auto">
          <a:xfrm>
            <a:off x="56446" y="101599"/>
            <a:ext cx="1557865" cy="1461054"/>
          </a:xfrm>
          <a:prstGeom prst="rect">
            <a:avLst/>
          </a:prstGeom>
          <a:noFill/>
          <a:ln w="9525">
            <a:noFill/>
            <a:miter lim="800000"/>
            <a:headEnd/>
            <a:tailEnd/>
          </a:ln>
        </p:spPr>
      </p:pic>
    </p:spTree>
    <p:extLst>
      <p:ext uri="{BB962C8B-B14F-4D97-AF65-F5344CB8AC3E}">
        <p14:creationId xmlns="" xmlns:p14="http://schemas.microsoft.com/office/powerpoint/2010/main" val="1286141763"/>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830571" y="156526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Akış Çizelgesi: Ayıkla 3"/>
          <p:cNvSpPr/>
          <p:nvPr/>
        </p:nvSpPr>
        <p:spPr>
          <a:xfrm rot="5400000">
            <a:off x="5006406" y="36669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Oval 5"/>
          <p:cNvSpPr/>
          <p:nvPr/>
        </p:nvSpPr>
        <p:spPr>
          <a:xfrm>
            <a:off x="127011" y="116881"/>
            <a:ext cx="1407120" cy="140712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7" name="Düz Bağlayıcı 6"/>
          <p:cNvCxnSpPr>
            <a:stCxn id="6" idx="6"/>
          </p:cNvCxnSpPr>
          <p:nvPr/>
        </p:nvCxnSpPr>
        <p:spPr>
          <a:xfrm>
            <a:off x="1534133" y="820445"/>
            <a:ext cx="10657871" cy="186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a:stCxn id="6" idx="4"/>
          </p:cNvCxnSpPr>
          <p:nvPr/>
        </p:nvCxnSpPr>
        <p:spPr>
          <a:xfrm>
            <a:off x="830571" y="1524005"/>
            <a:ext cx="0" cy="53339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Yay 8"/>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0" name="Yuvarlatılmış Dikdörtgen 9"/>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Metin kutusu 10"/>
          <p:cNvSpPr txBox="1"/>
          <p:nvPr/>
        </p:nvSpPr>
        <p:spPr>
          <a:xfrm>
            <a:off x="5475749" y="211327"/>
            <a:ext cx="6716255" cy="584775"/>
          </a:xfrm>
          <a:prstGeom prst="rect">
            <a:avLst/>
          </a:prstGeom>
          <a:noFill/>
        </p:spPr>
        <p:txBody>
          <a:bodyPr wrap="square" rtlCol="0">
            <a:spAutoFit/>
          </a:bodyPr>
          <a:lstStyle/>
          <a:p>
            <a:pPr algn="ctr"/>
            <a:r>
              <a:rPr lang="tr-TR" sz="3200" b="1" dirty="0" smtClean="0">
                <a:effectLst>
                  <a:outerShdw blurRad="38100" dist="38100" dir="2700000" algn="tl">
                    <a:srgbClr val="000000">
                      <a:alpha val="43137"/>
                    </a:srgbClr>
                  </a:outerShdw>
                </a:effectLst>
                <a:latin typeface="Trebuchet MS" panose="020B0603020202020204" pitchFamily="34" charset="0"/>
              </a:rPr>
              <a:t>2023 EĞİTİM VİZYONU</a:t>
            </a:r>
            <a:endParaRPr lang="tr-TR" sz="3200" b="1" dirty="0">
              <a:effectLst>
                <a:outerShdw blurRad="38100" dist="38100" dir="2700000" algn="tl">
                  <a:srgbClr val="000000">
                    <a:alpha val="43137"/>
                  </a:srgbClr>
                </a:outerShdw>
              </a:effectLst>
              <a:latin typeface="Trebuchet MS" panose="020B0603020202020204" pitchFamily="34" charset="0"/>
            </a:endParaRPr>
          </a:p>
        </p:txBody>
      </p:sp>
      <p:sp>
        <p:nvSpPr>
          <p:cNvPr id="12" name="11 Slayt Numarası Yer Tutucusu"/>
          <p:cNvSpPr>
            <a:spLocks noGrp="1"/>
          </p:cNvSpPr>
          <p:nvPr>
            <p:ph type="sldNum" sz="quarter" idx="12"/>
          </p:nvPr>
        </p:nvSpPr>
        <p:spPr/>
        <p:txBody>
          <a:bodyPr/>
          <a:lstStyle/>
          <a:p>
            <a:fld id="{92906C5C-297D-40D7-908D-F30303E58C5D}" type="slidenum">
              <a:rPr lang="tr-TR" smtClean="0"/>
              <a:pPr/>
              <a:t>107</a:t>
            </a:fld>
            <a:endParaRPr lang="tr-TR"/>
          </a:p>
        </p:txBody>
      </p:sp>
      <p:sp>
        <p:nvSpPr>
          <p:cNvPr id="2" name="Dikdörtgen 1"/>
          <p:cNvSpPr/>
          <p:nvPr/>
        </p:nvSpPr>
        <p:spPr>
          <a:xfrm>
            <a:off x="830572" y="1557642"/>
            <a:ext cx="11361429" cy="652166"/>
          </a:xfrm>
          <a:prstGeom prst="rect">
            <a:avLst/>
          </a:prstGeom>
        </p:spPr>
        <p:txBody>
          <a:bodyPr wrap="square">
            <a:spAutoFit/>
          </a:bodyPr>
          <a:lstStyle/>
          <a:p>
            <a:pPr algn="ctr">
              <a:lnSpc>
                <a:spcPct val="107000"/>
              </a:lnSpc>
              <a:spcAft>
                <a:spcPts val="800"/>
              </a:spcAft>
            </a:pPr>
            <a:r>
              <a:rPr lang="tr-TR" sz="3400" b="1"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ORTAÖĞRETİM</a:t>
            </a:r>
            <a:endParaRPr lang="tr-TR" sz="3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Yuvarlatılmış Dikdörtgen 13"/>
          <p:cNvSpPr/>
          <p:nvPr/>
        </p:nvSpPr>
        <p:spPr>
          <a:xfrm>
            <a:off x="830571" y="228379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830572" y="2334842"/>
            <a:ext cx="11361429" cy="553357"/>
          </a:xfrm>
          <a:prstGeom prst="rect">
            <a:avLst/>
          </a:prstGeom>
        </p:spPr>
        <p:txBody>
          <a:bodyPr wrap="square">
            <a:spAutoFit/>
          </a:bodyPr>
          <a:lstStyle/>
          <a:p>
            <a:pPr algn="ctr">
              <a:lnSpc>
                <a:spcPct val="107000"/>
              </a:lnSpc>
              <a:spcAft>
                <a:spcPts val="800"/>
              </a:spcAft>
            </a:pPr>
            <a:r>
              <a:rPr lang="tr-TR"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AKADEMİK BİLGİNİN BECERİYE DÖNÜŞMESİ SAĞLANACAK</a:t>
            </a:r>
          </a:p>
        </p:txBody>
      </p:sp>
      <p:sp>
        <p:nvSpPr>
          <p:cNvPr id="16" name="Dikdörtgen 15"/>
          <p:cNvSpPr/>
          <p:nvPr/>
        </p:nvSpPr>
        <p:spPr>
          <a:xfrm>
            <a:off x="830572" y="3002321"/>
            <a:ext cx="11026149" cy="2968890"/>
          </a:xfrm>
          <a:prstGeom prst="rect">
            <a:avLst/>
          </a:prstGeom>
        </p:spPr>
        <p:txBody>
          <a:bodyPr wrap="square">
            <a:spAutoFit/>
          </a:bodyPr>
          <a:lstStyle/>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4- Kurumsal </a:t>
            </a:r>
            <a:r>
              <a:rPr lang="tr-TR" sz="2600" dirty="0">
                <a:latin typeface="Calibri" panose="020F0502020204030204" pitchFamily="34" charset="0"/>
                <a:ea typeface="Calibri" panose="020F0502020204030204" pitchFamily="34" charset="0"/>
                <a:cs typeface="Times New Roman" panose="02020603050405020304" pitchFamily="18" charset="0"/>
              </a:rPr>
              <a:t>projeler aracılığıyla, </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çocukların iş ve üniversite çevreleriyle birlikte çalışmasına imkân sağlanacaktır</a:t>
            </a:r>
            <a:r>
              <a:rPr lang="tr-TR" sz="2600" dirty="0" smtClean="0">
                <a:solidFill>
                  <a:schemeClr val="accent1"/>
                </a:solidFill>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spcAft>
                <a:spcPts val="800"/>
              </a:spcAft>
            </a:pPr>
            <a:endPar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5- </a:t>
            </a:r>
            <a:r>
              <a:rPr lang="tr-TR" sz="26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Okullarda </a:t>
            </a:r>
            <a:r>
              <a:rPr lang="tr-TR" sz="2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Tasarım-Beceri Atölyeleri kurularak </a:t>
            </a:r>
            <a:r>
              <a:rPr lang="tr-TR" sz="2600" dirty="0">
                <a:latin typeface="Calibri" panose="020F0502020204030204" pitchFamily="34" charset="0"/>
                <a:ea typeface="Calibri" panose="020F0502020204030204" pitchFamily="34" charset="0"/>
                <a:cs typeface="Times New Roman" panose="02020603050405020304" pitchFamily="18" charset="0"/>
              </a:rPr>
              <a:t>öğrenilen bilgilerin yaşam becerisine dönüşmesi sağlanacaktır</a:t>
            </a:r>
          </a:p>
          <a:p>
            <a:pPr algn="just">
              <a:lnSpc>
                <a:spcPct val="107000"/>
              </a:lnSpc>
              <a:spcAft>
                <a:spcPts val="800"/>
              </a:spcAft>
            </a:pPr>
            <a:endParaRPr lang="tr-TR" sz="2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7" name="Dikdörtgen 16"/>
          <p:cNvSpPr/>
          <p:nvPr/>
        </p:nvSpPr>
        <p:spPr>
          <a:xfrm rot="16200000">
            <a:off x="-647635" y="5276212"/>
            <a:ext cx="2121093" cy="769441"/>
          </a:xfrm>
          <a:prstGeom prst="rect">
            <a:avLst/>
          </a:prstGeom>
        </p:spPr>
        <p:txBody>
          <a:bodyPr wrap="none">
            <a:spAutoFit/>
          </a:bodyPr>
          <a:lstStyle/>
          <a:p>
            <a:r>
              <a:rPr lang="tr-TR" sz="44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HEDEF 2</a:t>
            </a:r>
            <a:endParaRPr lang="tr-TR" sz="4400" dirty="0"/>
          </a:p>
        </p:txBody>
      </p:sp>
      <p:pic>
        <p:nvPicPr>
          <p:cNvPr id="18" name="3 Resim" descr="merkezefendi mem logo2.jpg"/>
          <p:cNvPicPr>
            <a:picLocks noChangeAspect="1"/>
          </p:cNvPicPr>
          <p:nvPr/>
        </p:nvPicPr>
        <p:blipFill>
          <a:blip r:embed="rId3" cstate="print"/>
          <a:srcRect/>
          <a:stretch>
            <a:fillRect/>
          </a:stretch>
        </p:blipFill>
        <p:spPr bwMode="auto">
          <a:xfrm>
            <a:off x="56446" y="101599"/>
            <a:ext cx="1557865" cy="1461054"/>
          </a:xfrm>
          <a:prstGeom prst="rect">
            <a:avLst/>
          </a:prstGeom>
          <a:noFill/>
          <a:ln w="9525">
            <a:noFill/>
            <a:miter lim="800000"/>
            <a:headEnd/>
            <a:tailEnd/>
          </a:ln>
        </p:spPr>
      </p:pic>
    </p:spTree>
    <p:extLst>
      <p:ext uri="{BB962C8B-B14F-4D97-AF65-F5344CB8AC3E}">
        <p14:creationId xmlns="" xmlns:p14="http://schemas.microsoft.com/office/powerpoint/2010/main" val="2572811614"/>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830571" y="156526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Akış Çizelgesi: Ayıkla 3"/>
          <p:cNvSpPr/>
          <p:nvPr/>
        </p:nvSpPr>
        <p:spPr>
          <a:xfrm rot="5400000">
            <a:off x="5006406" y="36669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Oval 5"/>
          <p:cNvSpPr/>
          <p:nvPr/>
        </p:nvSpPr>
        <p:spPr>
          <a:xfrm>
            <a:off x="127011" y="116881"/>
            <a:ext cx="1407120" cy="140712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7" name="Düz Bağlayıcı 6"/>
          <p:cNvCxnSpPr>
            <a:stCxn id="6" idx="6"/>
          </p:cNvCxnSpPr>
          <p:nvPr/>
        </p:nvCxnSpPr>
        <p:spPr>
          <a:xfrm>
            <a:off x="1534133" y="820445"/>
            <a:ext cx="10657871" cy="186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a:stCxn id="6" idx="4"/>
          </p:cNvCxnSpPr>
          <p:nvPr/>
        </p:nvCxnSpPr>
        <p:spPr>
          <a:xfrm>
            <a:off x="830571" y="1524005"/>
            <a:ext cx="0" cy="53339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Yay 8"/>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0" name="Yuvarlatılmış Dikdörtgen 9"/>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Metin kutusu 10"/>
          <p:cNvSpPr txBox="1"/>
          <p:nvPr/>
        </p:nvSpPr>
        <p:spPr>
          <a:xfrm>
            <a:off x="5475749" y="211327"/>
            <a:ext cx="6716255" cy="584775"/>
          </a:xfrm>
          <a:prstGeom prst="rect">
            <a:avLst/>
          </a:prstGeom>
          <a:noFill/>
        </p:spPr>
        <p:txBody>
          <a:bodyPr wrap="square" rtlCol="0">
            <a:spAutoFit/>
          </a:bodyPr>
          <a:lstStyle/>
          <a:p>
            <a:pPr algn="ctr"/>
            <a:r>
              <a:rPr lang="tr-TR" sz="3200" b="1" dirty="0" smtClean="0">
                <a:effectLst>
                  <a:outerShdw blurRad="38100" dist="38100" dir="2700000" algn="tl">
                    <a:srgbClr val="000000">
                      <a:alpha val="43137"/>
                    </a:srgbClr>
                  </a:outerShdw>
                </a:effectLst>
                <a:latin typeface="Trebuchet MS" panose="020B0603020202020204" pitchFamily="34" charset="0"/>
              </a:rPr>
              <a:t>2023 EĞİTİM VİZYONU</a:t>
            </a:r>
            <a:endParaRPr lang="tr-TR" sz="3200" b="1" dirty="0">
              <a:effectLst>
                <a:outerShdw blurRad="38100" dist="38100" dir="2700000" algn="tl">
                  <a:srgbClr val="000000">
                    <a:alpha val="43137"/>
                  </a:srgbClr>
                </a:outerShdw>
              </a:effectLst>
              <a:latin typeface="Trebuchet MS" panose="020B0603020202020204" pitchFamily="34" charset="0"/>
            </a:endParaRPr>
          </a:p>
        </p:txBody>
      </p:sp>
      <p:sp>
        <p:nvSpPr>
          <p:cNvPr id="12" name="11 Slayt Numarası Yer Tutucusu"/>
          <p:cNvSpPr>
            <a:spLocks noGrp="1"/>
          </p:cNvSpPr>
          <p:nvPr>
            <p:ph type="sldNum" sz="quarter" idx="12"/>
          </p:nvPr>
        </p:nvSpPr>
        <p:spPr/>
        <p:txBody>
          <a:bodyPr/>
          <a:lstStyle/>
          <a:p>
            <a:fld id="{92906C5C-297D-40D7-908D-F30303E58C5D}" type="slidenum">
              <a:rPr lang="tr-TR" smtClean="0"/>
              <a:pPr/>
              <a:t>108</a:t>
            </a:fld>
            <a:endParaRPr lang="tr-TR"/>
          </a:p>
        </p:txBody>
      </p:sp>
      <p:sp>
        <p:nvSpPr>
          <p:cNvPr id="2" name="Dikdörtgen 1"/>
          <p:cNvSpPr/>
          <p:nvPr/>
        </p:nvSpPr>
        <p:spPr>
          <a:xfrm>
            <a:off x="830572" y="1557642"/>
            <a:ext cx="11361429" cy="652166"/>
          </a:xfrm>
          <a:prstGeom prst="rect">
            <a:avLst/>
          </a:prstGeom>
        </p:spPr>
        <p:txBody>
          <a:bodyPr wrap="square">
            <a:spAutoFit/>
          </a:bodyPr>
          <a:lstStyle/>
          <a:p>
            <a:pPr algn="ctr">
              <a:lnSpc>
                <a:spcPct val="107000"/>
              </a:lnSpc>
              <a:spcAft>
                <a:spcPts val="800"/>
              </a:spcAft>
            </a:pPr>
            <a:r>
              <a:rPr lang="tr-TR" sz="3400" b="1"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ORTAÖĞRETİM</a:t>
            </a:r>
            <a:endParaRPr lang="tr-TR" sz="3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Yuvarlatılmış Dikdörtgen 13"/>
          <p:cNvSpPr/>
          <p:nvPr/>
        </p:nvSpPr>
        <p:spPr>
          <a:xfrm>
            <a:off x="830571" y="228379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830572" y="2334842"/>
            <a:ext cx="11361429" cy="553357"/>
          </a:xfrm>
          <a:prstGeom prst="rect">
            <a:avLst/>
          </a:prstGeom>
        </p:spPr>
        <p:txBody>
          <a:bodyPr wrap="square">
            <a:spAutoFit/>
          </a:bodyPr>
          <a:lstStyle/>
          <a:p>
            <a:pPr algn="ctr">
              <a:lnSpc>
                <a:spcPct val="107000"/>
              </a:lnSpc>
              <a:spcAft>
                <a:spcPts val="800"/>
              </a:spcAft>
            </a:pPr>
            <a:r>
              <a:rPr lang="tr-TR"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AKADEMİK BİLGİNİN BECERİYE DÖNÜŞMESİ SAĞLANACAK</a:t>
            </a:r>
          </a:p>
        </p:txBody>
      </p:sp>
      <p:sp>
        <p:nvSpPr>
          <p:cNvPr id="16" name="Dikdörtgen 15"/>
          <p:cNvSpPr/>
          <p:nvPr/>
        </p:nvSpPr>
        <p:spPr>
          <a:xfrm>
            <a:off x="830572" y="3002323"/>
            <a:ext cx="11026149" cy="2438168"/>
          </a:xfrm>
          <a:prstGeom prst="rect">
            <a:avLst/>
          </a:prstGeom>
        </p:spPr>
        <p:txBody>
          <a:bodyPr wrap="square">
            <a:spAutoFit/>
          </a:bodyPr>
          <a:lstStyle/>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6- </a:t>
            </a:r>
            <a:r>
              <a:rPr lang="tr-TR" sz="2600" dirty="0" smtClean="0">
                <a:solidFill>
                  <a:schemeClr val="accent1"/>
                </a:solidFill>
                <a:latin typeface="Calibri" panose="020F0502020204030204" pitchFamily="34" charset="0"/>
                <a:ea typeface="Calibri" panose="020F0502020204030204" pitchFamily="34" charset="0"/>
                <a:cs typeface="Times New Roman" panose="02020603050405020304" pitchFamily="18" charset="0"/>
              </a:rPr>
              <a:t>Öğrencilere </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proje, performans ve ödev verme uygulamaları </a:t>
            </a:r>
            <a:r>
              <a:rPr lang="tr-TR" sz="2600" dirty="0">
                <a:latin typeface="Calibri" panose="020F0502020204030204" pitchFamily="34" charset="0"/>
                <a:ea typeface="Calibri" panose="020F0502020204030204" pitchFamily="34" charset="0"/>
                <a:cs typeface="Times New Roman" panose="02020603050405020304" pitchFamily="18" charset="0"/>
              </a:rPr>
              <a:t>öğrenmeye katkısı bakımından yeniden tasarlanacaktır</a:t>
            </a:r>
            <a:r>
              <a:rPr lang="tr-TR" sz="2600" dirty="0" smtClean="0">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spcAft>
                <a:spcPts val="800"/>
              </a:spcAft>
            </a:pPr>
            <a:endParaRPr lang="tr-TR" sz="2600"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7- </a:t>
            </a:r>
            <a:r>
              <a:rPr lang="tr-TR" sz="2600" dirty="0" smtClean="0">
                <a:solidFill>
                  <a:schemeClr val="accent1"/>
                </a:solidFill>
                <a:latin typeface="Calibri" panose="020F0502020204030204" pitchFamily="34" charset="0"/>
                <a:ea typeface="Calibri" panose="020F0502020204030204" pitchFamily="34" charset="0"/>
                <a:cs typeface="Times New Roman" panose="02020603050405020304" pitchFamily="18" charset="0"/>
              </a:rPr>
              <a:t>Yardımcı </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kaynak ihtiyacını büyük ölçüde ortadan kaldıracak düzenlemeler yapılacaktır</a:t>
            </a:r>
            <a:r>
              <a:rPr lang="tr-TR" sz="2600" dirty="0" smtClean="0">
                <a:solidFill>
                  <a:schemeClr val="accent1"/>
                </a:solidFill>
                <a:latin typeface="Calibri" panose="020F0502020204030204" pitchFamily="34" charset="0"/>
                <a:ea typeface="Calibri" panose="020F0502020204030204" pitchFamily="34" charset="0"/>
                <a:cs typeface="Times New Roman" panose="02020603050405020304" pitchFamily="18" charset="0"/>
              </a:rPr>
              <a:t>.</a:t>
            </a:r>
            <a:endPar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7" name="Dikdörtgen 16"/>
          <p:cNvSpPr/>
          <p:nvPr/>
        </p:nvSpPr>
        <p:spPr>
          <a:xfrm rot="16200000">
            <a:off x="-647635" y="5276212"/>
            <a:ext cx="2121093" cy="769441"/>
          </a:xfrm>
          <a:prstGeom prst="rect">
            <a:avLst/>
          </a:prstGeom>
        </p:spPr>
        <p:txBody>
          <a:bodyPr wrap="none">
            <a:spAutoFit/>
          </a:bodyPr>
          <a:lstStyle/>
          <a:p>
            <a:r>
              <a:rPr lang="tr-TR" sz="44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HEDEF 2</a:t>
            </a:r>
            <a:endParaRPr lang="tr-TR" sz="4400" dirty="0"/>
          </a:p>
        </p:txBody>
      </p:sp>
      <p:pic>
        <p:nvPicPr>
          <p:cNvPr id="18" name="3 Resim" descr="merkezefendi mem logo2.jpg"/>
          <p:cNvPicPr>
            <a:picLocks noChangeAspect="1"/>
          </p:cNvPicPr>
          <p:nvPr/>
        </p:nvPicPr>
        <p:blipFill>
          <a:blip r:embed="rId3" cstate="print"/>
          <a:srcRect/>
          <a:stretch>
            <a:fillRect/>
          </a:stretch>
        </p:blipFill>
        <p:spPr bwMode="auto">
          <a:xfrm>
            <a:off x="56446" y="101599"/>
            <a:ext cx="1557865" cy="1461054"/>
          </a:xfrm>
          <a:prstGeom prst="rect">
            <a:avLst/>
          </a:prstGeom>
          <a:noFill/>
          <a:ln w="9525">
            <a:noFill/>
            <a:miter lim="800000"/>
            <a:headEnd/>
            <a:tailEnd/>
          </a:ln>
        </p:spPr>
      </p:pic>
    </p:spTree>
    <p:extLst>
      <p:ext uri="{BB962C8B-B14F-4D97-AF65-F5344CB8AC3E}">
        <p14:creationId xmlns="" xmlns:p14="http://schemas.microsoft.com/office/powerpoint/2010/main" val="4051242247"/>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830571" y="156526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Akış Çizelgesi: Ayıkla 3"/>
          <p:cNvSpPr/>
          <p:nvPr/>
        </p:nvSpPr>
        <p:spPr>
          <a:xfrm rot="5400000">
            <a:off x="5006406" y="36669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Oval 5"/>
          <p:cNvSpPr/>
          <p:nvPr/>
        </p:nvSpPr>
        <p:spPr>
          <a:xfrm>
            <a:off x="127011" y="116881"/>
            <a:ext cx="1407120" cy="140712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7" name="Düz Bağlayıcı 6"/>
          <p:cNvCxnSpPr>
            <a:stCxn id="6" idx="6"/>
          </p:cNvCxnSpPr>
          <p:nvPr/>
        </p:nvCxnSpPr>
        <p:spPr>
          <a:xfrm>
            <a:off x="1534133" y="820445"/>
            <a:ext cx="10657871" cy="186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a:stCxn id="6" idx="4"/>
          </p:cNvCxnSpPr>
          <p:nvPr/>
        </p:nvCxnSpPr>
        <p:spPr>
          <a:xfrm>
            <a:off x="830571" y="1524005"/>
            <a:ext cx="0" cy="53339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Yay 8"/>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0" name="Yuvarlatılmış Dikdörtgen 9"/>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Metin kutusu 10"/>
          <p:cNvSpPr txBox="1"/>
          <p:nvPr/>
        </p:nvSpPr>
        <p:spPr>
          <a:xfrm>
            <a:off x="5475749" y="211327"/>
            <a:ext cx="6716255" cy="584775"/>
          </a:xfrm>
          <a:prstGeom prst="rect">
            <a:avLst/>
          </a:prstGeom>
          <a:noFill/>
        </p:spPr>
        <p:txBody>
          <a:bodyPr wrap="square" rtlCol="0">
            <a:spAutoFit/>
          </a:bodyPr>
          <a:lstStyle/>
          <a:p>
            <a:pPr algn="ctr"/>
            <a:r>
              <a:rPr lang="tr-TR" sz="3200" b="1" dirty="0" smtClean="0">
                <a:effectLst>
                  <a:outerShdw blurRad="38100" dist="38100" dir="2700000" algn="tl">
                    <a:srgbClr val="000000">
                      <a:alpha val="43137"/>
                    </a:srgbClr>
                  </a:outerShdw>
                </a:effectLst>
                <a:latin typeface="Trebuchet MS" panose="020B0603020202020204" pitchFamily="34" charset="0"/>
              </a:rPr>
              <a:t>2023 EĞİTİM VİZYONU</a:t>
            </a:r>
            <a:endParaRPr lang="tr-TR" sz="3200" b="1" dirty="0">
              <a:effectLst>
                <a:outerShdw blurRad="38100" dist="38100" dir="2700000" algn="tl">
                  <a:srgbClr val="000000">
                    <a:alpha val="43137"/>
                  </a:srgbClr>
                </a:outerShdw>
              </a:effectLst>
              <a:latin typeface="Trebuchet MS" panose="020B0603020202020204" pitchFamily="34" charset="0"/>
            </a:endParaRPr>
          </a:p>
        </p:txBody>
      </p:sp>
      <p:sp>
        <p:nvSpPr>
          <p:cNvPr id="12" name="11 Slayt Numarası Yer Tutucusu"/>
          <p:cNvSpPr>
            <a:spLocks noGrp="1"/>
          </p:cNvSpPr>
          <p:nvPr>
            <p:ph type="sldNum" sz="quarter" idx="12"/>
          </p:nvPr>
        </p:nvSpPr>
        <p:spPr/>
        <p:txBody>
          <a:bodyPr/>
          <a:lstStyle/>
          <a:p>
            <a:fld id="{92906C5C-297D-40D7-908D-F30303E58C5D}" type="slidenum">
              <a:rPr lang="tr-TR" smtClean="0"/>
              <a:pPr/>
              <a:t>109</a:t>
            </a:fld>
            <a:endParaRPr lang="tr-TR"/>
          </a:p>
        </p:txBody>
      </p:sp>
      <p:sp>
        <p:nvSpPr>
          <p:cNvPr id="2" name="Dikdörtgen 1"/>
          <p:cNvSpPr/>
          <p:nvPr/>
        </p:nvSpPr>
        <p:spPr>
          <a:xfrm>
            <a:off x="830572" y="1557642"/>
            <a:ext cx="11361429" cy="652166"/>
          </a:xfrm>
          <a:prstGeom prst="rect">
            <a:avLst/>
          </a:prstGeom>
        </p:spPr>
        <p:txBody>
          <a:bodyPr wrap="square">
            <a:spAutoFit/>
          </a:bodyPr>
          <a:lstStyle/>
          <a:p>
            <a:pPr algn="ctr">
              <a:lnSpc>
                <a:spcPct val="107000"/>
              </a:lnSpc>
              <a:spcAft>
                <a:spcPts val="800"/>
              </a:spcAft>
            </a:pPr>
            <a:r>
              <a:rPr lang="tr-TR" sz="3400" b="1"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ORTAÖĞRETİM</a:t>
            </a:r>
            <a:endParaRPr lang="tr-TR" sz="3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Yuvarlatılmış Dikdörtgen 13"/>
          <p:cNvSpPr/>
          <p:nvPr/>
        </p:nvSpPr>
        <p:spPr>
          <a:xfrm>
            <a:off x="830571" y="228379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830572" y="2334842"/>
            <a:ext cx="11361429" cy="553357"/>
          </a:xfrm>
          <a:prstGeom prst="rect">
            <a:avLst/>
          </a:prstGeom>
        </p:spPr>
        <p:txBody>
          <a:bodyPr wrap="square">
            <a:spAutoFit/>
          </a:bodyPr>
          <a:lstStyle/>
          <a:p>
            <a:pPr algn="ctr">
              <a:lnSpc>
                <a:spcPct val="107000"/>
              </a:lnSpc>
              <a:spcAft>
                <a:spcPts val="800"/>
              </a:spcAft>
            </a:pPr>
            <a:r>
              <a:rPr lang="tr-TR"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AKADEMİK BİLGİNİN BECERİYE DÖNÜŞMESİ SAĞLANACAK</a:t>
            </a:r>
          </a:p>
        </p:txBody>
      </p:sp>
      <p:sp>
        <p:nvSpPr>
          <p:cNvPr id="16" name="Dikdörtgen 15"/>
          <p:cNvSpPr/>
          <p:nvPr/>
        </p:nvSpPr>
        <p:spPr>
          <a:xfrm>
            <a:off x="830572" y="3002321"/>
            <a:ext cx="11026149" cy="2438168"/>
          </a:xfrm>
          <a:prstGeom prst="rect">
            <a:avLst/>
          </a:prstGeom>
        </p:spPr>
        <p:txBody>
          <a:bodyPr wrap="square">
            <a:spAutoFit/>
          </a:bodyPr>
          <a:lstStyle/>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8- </a:t>
            </a:r>
            <a:r>
              <a:rPr lang="tr-TR" sz="2600" dirty="0" smtClean="0">
                <a:solidFill>
                  <a:schemeClr val="accent1"/>
                </a:solidFill>
                <a:latin typeface="Calibri" panose="020F0502020204030204" pitchFamily="34" charset="0"/>
                <a:ea typeface="Calibri" panose="020F0502020204030204" pitchFamily="34" charset="0"/>
                <a:cs typeface="Times New Roman" panose="02020603050405020304" pitchFamily="18" charset="0"/>
              </a:rPr>
              <a:t>Açık </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Öğretim Lisesindeki öğrenci sayısının azalması için tedbirler alınacaktır</a:t>
            </a:r>
            <a:r>
              <a:rPr lang="tr-TR" sz="2600" dirty="0" smtClean="0">
                <a:solidFill>
                  <a:schemeClr val="accent1"/>
                </a:solidFill>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spcAft>
                <a:spcPts val="800"/>
              </a:spcAft>
            </a:pPr>
            <a:endParaRPr lang="tr-TR" sz="2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9- </a:t>
            </a:r>
            <a:r>
              <a:rPr lang="tr-TR" sz="2600" dirty="0" smtClean="0">
                <a:solidFill>
                  <a:schemeClr val="accent1"/>
                </a:solidFill>
                <a:latin typeface="Calibri" panose="020F0502020204030204" pitchFamily="34" charset="0"/>
                <a:ea typeface="Calibri" panose="020F0502020204030204" pitchFamily="34" charset="0"/>
                <a:cs typeface="Times New Roman" panose="02020603050405020304" pitchFamily="18" charset="0"/>
              </a:rPr>
              <a:t>Okul/Mahalle </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spor kulüpleriyle iş birliği içinde ilgili spor dalında yetenekli olan öğrencilerin öğleden sonra antrenmanlara katılımı </a:t>
            </a:r>
            <a:r>
              <a:rPr lang="tr-TR" sz="2600" dirty="0">
                <a:latin typeface="Calibri" panose="020F0502020204030204" pitchFamily="34" charset="0"/>
                <a:ea typeface="Calibri" panose="020F0502020204030204" pitchFamily="34" charset="0"/>
                <a:cs typeface="Times New Roman" panose="02020603050405020304" pitchFamily="18" charset="0"/>
              </a:rPr>
              <a:t>ve eğitimler için gereken düzenlemeler yapılacaktır.</a:t>
            </a:r>
          </a:p>
        </p:txBody>
      </p:sp>
      <p:sp>
        <p:nvSpPr>
          <p:cNvPr id="17" name="Dikdörtgen 16"/>
          <p:cNvSpPr/>
          <p:nvPr/>
        </p:nvSpPr>
        <p:spPr>
          <a:xfrm rot="16200000">
            <a:off x="-647635" y="5276212"/>
            <a:ext cx="2121093" cy="769441"/>
          </a:xfrm>
          <a:prstGeom prst="rect">
            <a:avLst/>
          </a:prstGeom>
        </p:spPr>
        <p:txBody>
          <a:bodyPr wrap="none">
            <a:spAutoFit/>
          </a:bodyPr>
          <a:lstStyle/>
          <a:p>
            <a:r>
              <a:rPr lang="tr-TR" sz="44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HEDEF 2</a:t>
            </a:r>
            <a:endParaRPr lang="tr-TR" sz="4400" dirty="0"/>
          </a:p>
        </p:txBody>
      </p:sp>
      <p:pic>
        <p:nvPicPr>
          <p:cNvPr id="18" name="3 Resim" descr="merkezefendi mem logo2.jpg"/>
          <p:cNvPicPr>
            <a:picLocks noChangeAspect="1"/>
          </p:cNvPicPr>
          <p:nvPr/>
        </p:nvPicPr>
        <p:blipFill>
          <a:blip r:embed="rId3" cstate="print"/>
          <a:srcRect/>
          <a:stretch>
            <a:fillRect/>
          </a:stretch>
        </p:blipFill>
        <p:spPr bwMode="auto">
          <a:xfrm>
            <a:off x="56446" y="101599"/>
            <a:ext cx="1557865" cy="1461054"/>
          </a:xfrm>
          <a:prstGeom prst="rect">
            <a:avLst/>
          </a:prstGeom>
          <a:noFill/>
          <a:ln w="9525">
            <a:noFill/>
            <a:miter lim="800000"/>
            <a:headEnd/>
            <a:tailEnd/>
          </a:ln>
        </p:spPr>
      </p:pic>
    </p:spTree>
    <p:extLst>
      <p:ext uri="{BB962C8B-B14F-4D97-AF65-F5344CB8AC3E}">
        <p14:creationId xmlns="" xmlns:p14="http://schemas.microsoft.com/office/powerpoint/2010/main" val="13342379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Yuvarlatılmış Dikdörtgen 19"/>
          <p:cNvSpPr/>
          <p:nvPr/>
        </p:nvSpPr>
        <p:spPr>
          <a:xfrm>
            <a:off x="830571" y="156526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sp>
        <p:nvSpPr>
          <p:cNvPr id="4" name="Akış Çizelgesi: Ayıkla 3"/>
          <p:cNvSpPr/>
          <p:nvPr/>
        </p:nvSpPr>
        <p:spPr>
          <a:xfrm rot="5400000">
            <a:off x="5006406" y="36669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sp>
        <p:nvSpPr>
          <p:cNvPr id="6" name="Oval 5"/>
          <p:cNvSpPr/>
          <p:nvPr/>
        </p:nvSpPr>
        <p:spPr>
          <a:xfrm>
            <a:off x="127011" y="116881"/>
            <a:ext cx="1407120" cy="140712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cxnSp>
        <p:nvCxnSpPr>
          <p:cNvPr id="7" name="Düz Bağlayıcı 6"/>
          <p:cNvCxnSpPr>
            <a:stCxn id="6" idx="6"/>
          </p:cNvCxnSpPr>
          <p:nvPr/>
        </p:nvCxnSpPr>
        <p:spPr>
          <a:xfrm>
            <a:off x="1534133" y="820445"/>
            <a:ext cx="10657871" cy="186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a:stCxn id="6" idx="4"/>
          </p:cNvCxnSpPr>
          <p:nvPr/>
        </p:nvCxnSpPr>
        <p:spPr>
          <a:xfrm>
            <a:off x="830571" y="1524005"/>
            <a:ext cx="0" cy="53339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Yay 8"/>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dirty="0">
              <a:solidFill>
                <a:prstClr val="black"/>
              </a:solidFill>
            </a:endParaRPr>
          </a:p>
        </p:txBody>
      </p:sp>
      <p:sp>
        <p:nvSpPr>
          <p:cNvPr id="10" name="Yuvarlatılmış Dikdörtgen 9"/>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sp>
        <p:nvSpPr>
          <p:cNvPr id="11" name="Metin kutusu 10"/>
          <p:cNvSpPr txBox="1"/>
          <p:nvPr/>
        </p:nvSpPr>
        <p:spPr>
          <a:xfrm>
            <a:off x="5475749" y="211327"/>
            <a:ext cx="6716255" cy="584775"/>
          </a:xfrm>
          <a:prstGeom prst="rect">
            <a:avLst/>
          </a:prstGeom>
          <a:noFill/>
        </p:spPr>
        <p:txBody>
          <a:bodyPr wrap="square" rtlCol="0">
            <a:spAutoFit/>
          </a:bodyPr>
          <a:lstStyle/>
          <a:p>
            <a:pPr algn="ctr"/>
            <a:r>
              <a:rPr lang="tr-TR" sz="3200" b="1" dirty="0" smtClean="0">
                <a:solidFill>
                  <a:prstClr val="black"/>
                </a:solidFill>
                <a:effectLst>
                  <a:outerShdw blurRad="38100" dist="38100" dir="2700000" algn="tl">
                    <a:srgbClr val="000000">
                      <a:alpha val="43137"/>
                    </a:srgbClr>
                  </a:outerShdw>
                </a:effectLst>
                <a:latin typeface="Trebuchet MS" panose="020B0603020202020204" pitchFamily="34" charset="0"/>
              </a:rPr>
              <a:t>2023 EĞİTİM VİZYONU</a:t>
            </a:r>
            <a:endParaRPr lang="tr-TR" sz="3200" b="1" dirty="0">
              <a:solidFill>
                <a:prstClr val="black"/>
              </a:solidFill>
              <a:effectLst>
                <a:outerShdw blurRad="38100" dist="38100" dir="2700000" algn="tl">
                  <a:srgbClr val="000000">
                    <a:alpha val="43137"/>
                  </a:srgbClr>
                </a:outerShdw>
              </a:effectLst>
              <a:latin typeface="Trebuchet MS" panose="020B0603020202020204" pitchFamily="34" charset="0"/>
            </a:endParaRPr>
          </a:p>
        </p:txBody>
      </p:sp>
      <p:sp>
        <p:nvSpPr>
          <p:cNvPr id="12" name="11 Slayt Numarası Yer Tutucusu"/>
          <p:cNvSpPr>
            <a:spLocks noGrp="1"/>
          </p:cNvSpPr>
          <p:nvPr>
            <p:ph type="sldNum" sz="quarter" idx="12"/>
          </p:nvPr>
        </p:nvSpPr>
        <p:spPr/>
        <p:txBody>
          <a:bodyPr/>
          <a:lstStyle/>
          <a:p>
            <a:fld id="{92906C5C-297D-40D7-908D-F30303E58C5D}" type="slidenum">
              <a:rPr lang="tr-TR" smtClean="0">
                <a:solidFill>
                  <a:prstClr val="black">
                    <a:tint val="75000"/>
                  </a:prstClr>
                </a:solidFill>
              </a:rPr>
              <a:pPr/>
              <a:t>11</a:t>
            </a:fld>
            <a:endParaRPr lang="tr-TR" dirty="0">
              <a:solidFill>
                <a:prstClr val="black">
                  <a:tint val="75000"/>
                </a:prstClr>
              </a:solidFill>
            </a:endParaRPr>
          </a:p>
        </p:txBody>
      </p:sp>
      <p:sp>
        <p:nvSpPr>
          <p:cNvPr id="2" name="Dikdörtgen 1"/>
          <p:cNvSpPr/>
          <p:nvPr/>
        </p:nvSpPr>
        <p:spPr>
          <a:xfrm>
            <a:off x="830572" y="1557642"/>
            <a:ext cx="11361429" cy="652166"/>
          </a:xfrm>
          <a:prstGeom prst="rect">
            <a:avLst/>
          </a:prstGeom>
        </p:spPr>
        <p:txBody>
          <a:bodyPr wrap="square">
            <a:spAutoFit/>
          </a:bodyPr>
          <a:lstStyle/>
          <a:p>
            <a:pPr algn="ctr">
              <a:lnSpc>
                <a:spcPct val="107000"/>
              </a:lnSpc>
              <a:spcAft>
                <a:spcPts val="800"/>
              </a:spcAft>
            </a:pPr>
            <a:r>
              <a:rPr lang="tr-TR" sz="3400" b="1" dirty="0" smtClean="0">
                <a:solidFill>
                  <a:prstClr val="black"/>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2023 EĞİTİM VİZYONUNUN FELSEFESİ</a:t>
            </a:r>
            <a:endParaRPr lang="tr-TR" sz="3400" dirty="0">
              <a:solidFill>
                <a:prstClr val="black"/>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p:txBody>
      </p:sp>
      <p:sp>
        <p:nvSpPr>
          <p:cNvPr id="3" name="Dikdörtgen 2"/>
          <p:cNvSpPr/>
          <p:nvPr/>
        </p:nvSpPr>
        <p:spPr>
          <a:xfrm>
            <a:off x="982135" y="2442452"/>
            <a:ext cx="10859911" cy="2500043"/>
          </a:xfrm>
          <a:prstGeom prst="rect">
            <a:avLst/>
          </a:prstGeom>
        </p:spPr>
        <p:txBody>
          <a:bodyPr wrap="square">
            <a:spAutoFit/>
          </a:bodyPr>
          <a:lstStyle/>
          <a:p>
            <a:pPr marL="285750" indent="-285750" algn="just">
              <a:lnSpc>
                <a:spcPct val="107000"/>
              </a:lnSpc>
              <a:spcAft>
                <a:spcPts val="800"/>
              </a:spcAft>
              <a:buFont typeface="Wingdings" pitchFamily="2" charset="2"/>
              <a:buChar char="ü"/>
            </a:pPr>
            <a:r>
              <a:rPr lang="tr-TR" sz="2800" dirty="0">
                <a:solidFill>
                  <a:srgbClr val="FF0000"/>
                </a:solidFill>
                <a:ea typeface="Times New Roman"/>
                <a:cs typeface="Times New Roman"/>
              </a:rPr>
              <a:t>Bilgi transferi yerine hissetme düşünme ve yapmayı tetikleyen yöntemler ile rehberlik edilmelidir. </a:t>
            </a:r>
          </a:p>
          <a:p>
            <a:pPr marL="285750" indent="-285750" algn="just">
              <a:lnSpc>
                <a:spcPct val="107000"/>
              </a:lnSpc>
              <a:spcAft>
                <a:spcPts val="800"/>
              </a:spcAft>
              <a:buFont typeface="Wingdings" pitchFamily="2" charset="2"/>
              <a:buChar char="ü"/>
            </a:pPr>
            <a:r>
              <a:rPr lang="tr-TR" sz="2800" dirty="0">
                <a:ea typeface="Times New Roman"/>
                <a:cs typeface="Times New Roman"/>
              </a:rPr>
              <a:t>Temel bir hak olarak eğitim; öğrenen bireyin doğal motivasyonuna uygun olduğunda yarar sağlar. Öğrenmenin bireysel farklılıklarını gözeten bir amaç, yapı, davranış ilişkisi hedeflenmelidir. </a:t>
            </a:r>
          </a:p>
        </p:txBody>
      </p:sp>
      <p:pic>
        <p:nvPicPr>
          <p:cNvPr id="13" name="3 Resim" descr="merkezefendi mem logo2.jpg"/>
          <p:cNvPicPr>
            <a:picLocks noChangeAspect="1"/>
          </p:cNvPicPr>
          <p:nvPr/>
        </p:nvPicPr>
        <p:blipFill>
          <a:blip r:embed="rId3" cstate="print"/>
          <a:srcRect/>
          <a:stretch>
            <a:fillRect/>
          </a:stretch>
        </p:blipFill>
        <p:spPr bwMode="auto">
          <a:xfrm>
            <a:off x="56446" y="101599"/>
            <a:ext cx="1557865" cy="1461054"/>
          </a:xfrm>
          <a:prstGeom prst="rect">
            <a:avLst/>
          </a:prstGeom>
          <a:noFill/>
          <a:ln w="9525">
            <a:noFill/>
            <a:miter lim="800000"/>
            <a:headEnd/>
            <a:tailEnd/>
          </a:ln>
        </p:spPr>
      </p:pic>
    </p:spTree>
    <p:extLst>
      <p:ext uri="{BB962C8B-B14F-4D97-AF65-F5344CB8AC3E}">
        <p14:creationId xmlns="" xmlns:p14="http://schemas.microsoft.com/office/powerpoint/2010/main" val="133064595"/>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830571" y="156526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Akış Çizelgesi: Ayıkla 3"/>
          <p:cNvSpPr/>
          <p:nvPr/>
        </p:nvSpPr>
        <p:spPr>
          <a:xfrm rot="5400000">
            <a:off x="5006406" y="36669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Oval 5"/>
          <p:cNvSpPr/>
          <p:nvPr/>
        </p:nvSpPr>
        <p:spPr>
          <a:xfrm>
            <a:off x="127011" y="116881"/>
            <a:ext cx="1407120" cy="140712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7" name="Düz Bağlayıcı 6"/>
          <p:cNvCxnSpPr>
            <a:stCxn id="6" idx="6"/>
          </p:cNvCxnSpPr>
          <p:nvPr/>
        </p:nvCxnSpPr>
        <p:spPr>
          <a:xfrm>
            <a:off x="1534133" y="820445"/>
            <a:ext cx="10657871" cy="186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a:stCxn id="6" idx="4"/>
          </p:cNvCxnSpPr>
          <p:nvPr/>
        </p:nvCxnSpPr>
        <p:spPr>
          <a:xfrm>
            <a:off x="830571" y="1524005"/>
            <a:ext cx="0" cy="53339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Yay 8"/>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0" name="Yuvarlatılmış Dikdörtgen 9"/>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Metin kutusu 10"/>
          <p:cNvSpPr txBox="1"/>
          <p:nvPr/>
        </p:nvSpPr>
        <p:spPr>
          <a:xfrm>
            <a:off x="5475749" y="211327"/>
            <a:ext cx="6716255" cy="584775"/>
          </a:xfrm>
          <a:prstGeom prst="rect">
            <a:avLst/>
          </a:prstGeom>
          <a:noFill/>
        </p:spPr>
        <p:txBody>
          <a:bodyPr wrap="square" rtlCol="0">
            <a:spAutoFit/>
          </a:bodyPr>
          <a:lstStyle/>
          <a:p>
            <a:pPr algn="ctr"/>
            <a:r>
              <a:rPr lang="tr-TR" sz="3200" b="1" dirty="0" smtClean="0">
                <a:effectLst>
                  <a:outerShdw blurRad="38100" dist="38100" dir="2700000" algn="tl">
                    <a:srgbClr val="000000">
                      <a:alpha val="43137"/>
                    </a:srgbClr>
                  </a:outerShdw>
                </a:effectLst>
                <a:latin typeface="Trebuchet MS" panose="020B0603020202020204" pitchFamily="34" charset="0"/>
              </a:rPr>
              <a:t>2023 EĞİTİM VİZYONU</a:t>
            </a:r>
            <a:endParaRPr lang="tr-TR" sz="3200" b="1" dirty="0">
              <a:effectLst>
                <a:outerShdw blurRad="38100" dist="38100" dir="2700000" algn="tl">
                  <a:srgbClr val="000000">
                    <a:alpha val="43137"/>
                  </a:srgbClr>
                </a:outerShdw>
              </a:effectLst>
              <a:latin typeface="Trebuchet MS" panose="020B0603020202020204" pitchFamily="34" charset="0"/>
            </a:endParaRPr>
          </a:p>
        </p:txBody>
      </p:sp>
      <p:sp>
        <p:nvSpPr>
          <p:cNvPr id="12" name="11 Slayt Numarası Yer Tutucusu"/>
          <p:cNvSpPr>
            <a:spLocks noGrp="1"/>
          </p:cNvSpPr>
          <p:nvPr>
            <p:ph type="sldNum" sz="quarter" idx="12"/>
          </p:nvPr>
        </p:nvSpPr>
        <p:spPr/>
        <p:txBody>
          <a:bodyPr/>
          <a:lstStyle/>
          <a:p>
            <a:fld id="{92906C5C-297D-40D7-908D-F30303E58C5D}" type="slidenum">
              <a:rPr lang="tr-TR" smtClean="0"/>
              <a:pPr/>
              <a:t>110</a:t>
            </a:fld>
            <a:endParaRPr lang="tr-TR"/>
          </a:p>
        </p:txBody>
      </p:sp>
      <p:sp>
        <p:nvSpPr>
          <p:cNvPr id="2" name="Dikdörtgen 1"/>
          <p:cNvSpPr/>
          <p:nvPr/>
        </p:nvSpPr>
        <p:spPr>
          <a:xfrm>
            <a:off x="830572" y="1557642"/>
            <a:ext cx="11361429" cy="652166"/>
          </a:xfrm>
          <a:prstGeom prst="rect">
            <a:avLst/>
          </a:prstGeom>
        </p:spPr>
        <p:txBody>
          <a:bodyPr wrap="square">
            <a:spAutoFit/>
          </a:bodyPr>
          <a:lstStyle/>
          <a:p>
            <a:pPr algn="ctr">
              <a:lnSpc>
                <a:spcPct val="107000"/>
              </a:lnSpc>
              <a:spcAft>
                <a:spcPts val="800"/>
              </a:spcAft>
            </a:pPr>
            <a:r>
              <a:rPr lang="tr-TR" sz="3400" b="1"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ORTAÖĞRETİM</a:t>
            </a:r>
            <a:endParaRPr lang="tr-TR" sz="3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Yuvarlatılmış Dikdörtgen 13"/>
          <p:cNvSpPr/>
          <p:nvPr/>
        </p:nvSpPr>
        <p:spPr>
          <a:xfrm>
            <a:off x="830571" y="2283792"/>
            <a:ext cx="11361431" cy="101438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830572" y="2283791"/>
            <a:ext cx="11361429" cy="1014380"/>
          </a:xfrm>
          <a:prstGeom prst="rect">
            <a:avLst/>
          </a:prstGeom>
        </p:spPr>
        <p:txBody>
          <a:bodyPr wrap="square">
            <a:spAutoFit/>
          </a:bodyPr>
          <a:lstStyle/>
          <a:p>
            <a:pPr algn="ctr">
              <a:lnSpc>
                <a:spcPct val="107000"/>
              </a:lnSpc>
              <a:spcAft>
                <a:spcPts val="800"/>
              </a:spcAft>
            </a:pPr>
            <a:r>
              <a:rPr lang="tr-TR" sz="2800" b="1" dirty="0" smtClean="0">
                <a:solidFill>
                  <a:srgbClr val="FF0000"/>
                </a:solidFill>
              </a:rPr>
              <a:t>OKUL PANSİYONLARINDA HİZMET STANDARTLARI OLUŞTURULARAK HİZMET KALİTESİ ARTIRILACAK</a:t>
            </a:r>
            <a:endParaRPr lang="tr-TR"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Dikdörtgen 16"/>
          <p:cNvSpPr/>
          <p:nvPr/>
        </p:nvSpPr>
        <p:spPr>
          <a:xfrm rot="16200000">
            <a:off x="-647635" y="5276212"/>
            <a:ext cx="2121093" cy="769441"/>
          </a:xfrm>
          <a:prstGeom prst="rect">
            <a:avLst/>
          </a:prstGeom>
        </p:spPr>
        <p:txBody>
          <a:bodyPr wrap="none">
            <a:spAutoFit/>
          </a:bodyPr>
          <a:lstStyle/>
          <a:p>
            <a:r>
              <a:rPr lang="tr-TR" sz="44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HEDEF 3</a:t>
            </a:r>
            <a:endParaRPr lang="tr-TR" sz="4400" dirty="0"/>
          </a:p>
        </p:txBody>
      </p:sp>
      <p:sp>
        <p:nvSpPr>
          <p:cNvPr id="18" name="Dikdörtgen 17"/>
          <p:cNvSpPr/>
          <p:nvPr/>
        </p:nvSpPr>
        <p:spPr>
          <a:xfrm>
            <a:off x="830572" y="3381704"/>
            <a:ext cx="11026149" cy="2335576"/>
          </a:xfrm>
          <a:prstGeom prst="rect">
            <a:avLst/>
          </a:prstGeom>
        </p:spPr>
        <p:txBody>
          <a:bodyPr wrap="square">
            <a:spAutoFit/>
          </a:bodyPr>
          <a:lstStyle/>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1- </a:t>
            </a:r>
            <a:r>
              <a:rPr lang="tr-TR" sz="2600" dirty="0" smtClean="0">
                <a:solidFill>
                  <a:schemeClr val="accent1"/>
                </a:solidFill>
                <a:latin typeface="Calibri" panose="020F0502020204030204" pitchFamily="34" charset="0"/>
                <a:ea typeface="Calibri" panose="020F0502020204030204" pitchFamily="34" charset="0"/>
                <a:cs typeface="Times New Roman" panose="02020603050405020304" pitchFamily="18" charset="0"/>
              </a:rPr>
              <a:t>Pansiyon </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hizmetleri tüm çocuklarımıza ücretsiz </a:t>
            </a:r>
            <a:r>
              <a:rPr lang="tr-TR" sz="2600" dirty="0">
                <a:latin typeface="Calibri" panose="020F0502020204030204" pitchFamily="34" charset="0"/>
                <a:ea typeface="Calibri" panose="020F0502020204030204" pitchFamily="34" charset="0"/>
                <a:cs typeface="Times New Roman" panose="02020603050405020304" pitchFamily="18" charset="0"/>
              </a:rPr>
              <a:t>sunulacaktır</a:t>
            </a:r>
            <a:r>
              <a:rPr lang="tr-TR" sz="2600" dirty="0" smtClean="0">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2- </a:t>
            </a:r>
            <a:r>
              <a:rPr lang="tr-TR" sz="2600" dirty="0" smtClean="0">
                <a:solidFill>
                  <a:schemeClr val="accent1"/>
                </a:solidFill>
                <a:latin typeface="Calibri" panose="020F0502020204030204" pitchFamily="34" charset="0"/>
                <a:ea typeface="Calibri" panose="020F0502020204030204" pitchFamily="34" charset="0"/>
                <a:cs typeface="Times New Roman" panose="02020603050405020304" pitchFamily="18" charset="0"/>
              </a:rPr>
              <a:t>Ortaöğretim </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düzeyinde yeni pansiyonların yapımı sağlanarak pansiyonların kapasitesi arttırılacak </a:t>
            </a:r>
            <a:r>
              <a:rPr lang="tr-TR" sz="2600" dirty="0">
                <a:latin typeface="Calibri" panose="020F0502020204030204" pitchFamily="34" charset="0"/>
                <a:ea typeface="Calibri" panose="020F0502020204030204" pitchFamily="34" charset="0"/>
                <a:cs typeface="Times New Roman" panose="02020603050405020304" pitchFamily="18" charset="0"/>
              </a:rPr>
              <a:t>ve yatılılık imkânlarının ihtiyaç duyan tüm öğrencilere ülke geneline yayılımı sağlanacaktır. </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Bu suretle taşımalı eğitimin azalması </a:t>
            </a:r>
            <a:r>
              <a:rPr lang="tr-TR" sz="2600" dirty="0">
                <a:latin typeface="Calibri" panose="020F0502020204030204" pitchFamily="34" charset="0"/>
                <a:ea typeface="Calibri" panose="020F0502020204030204" pitchFamily="34" charset="0"/>
                <a:cs typeface="Times New Roman" panose="02020603050405020304" pitchFamily="18" charset="0"/>
              </a:rPr>
              <a:t>ve elverişsiz şartlardaki öğrencilerin okul terkinin kısmen azaltılması hedeflenecektir</a:t>
            </a:r>
            <a:r>
              <a:rPr lang="tr-TR" sz="2600" dirty="0" smtClean="0">
                <a:latin typeface="Calibri" panose="020F0502020204030204" pitchFamily="34" charset="0"/>
                <a:ea typeface="Calibri" panose="020F0502020204030204" pitchFamily="34" charset="0"/>
                <a:cs typeface="Times New Roman" panose="02020603050405020304" pitchFamily="18" charset="0"/>
              </a:rPr>
              <a:t>.                 </a:t>
            </a:r>
            <a:endParaRPr lang="tr-TR" sz="26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6" name="3 Resim" descr="merkezefendi mem logo2.jpg"/>
          <p:cNvPicPr>
            <a:picLocks noChangeAspect="1"/>
          </p:cNvPicPr>
          <p:nvPr/>
        </p:nvPicPr>
        <p:blipFill>
          <a:blip r:embed="rId3" cstate="print"/>
          <a:srcRect/>
          <a:stretch>
            <a:fillRect/>
          </a:stretch>
        </p:blipFill>
        <p:spPr bwMode="auto">
          <a:xfrm>
            <a:off x="56446" y="101599"/>
            <a:ext cx="1557865" cy="1461054"/>
          </a:xfrm>
          <a:prstGeom prst="rect">
            <a:avLst/>
          </a:prstGeom>
          <a:noFill/>
          <a:ln w="9525">
            <a:noFill/>
            <a:miter lim="800000"/>
            <a:headEnd/>
            <a:tailEnd/>
          </a:ln>
        </p:spPr>
      </p:pic>
    </p:spTree>
    <p:extLst>
      <p:ext uri="{BB962C8B-B14F-4D97-AF65-F5344CB8AC3E}">
        <p14:creationId xmlns="" xmlns:p14="http://schemas.microsoft.com/office/powerpoint/2010/main" val="2888340282"/>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830571" y="156526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Akış Çizelgesi: Ayıkla 3"/>
          <p:cNvSpPr/>
          <p:nvPr/>
        </p:nvSpPr>
        <p:spPr>
          <a:xfrm rot="5400000">
            <a:off x="5006406" y="36669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Oval 5"/>
          <p:cNvSpPr/>
          <p:nvPr/>
        </p:nvSpPr>
        <p:spPr>
          <a:xfrm>
            <a:off x="127011" y="116881"/>
            <a:ext cx="1407120" cy="140712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7" name="Düz Bağlayıcı 6"/>
          <p:cNvCxnSpPr>
            <a:stCxn id="6" idx="6"/>
          </p:cNvCxnSpPr>
          <p:nvPr/>
        </p:nvCxnSpPr>
        <p:spPr>
          <a:xfrm>
            <a:off x="1534133" y="820445"/>
            <a:ext cx="10657871" cy="186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a:stCxn id="6" idx="4"/>
          </p:cNvCxnSpPr>
          <p:nvPr/>
        </p:nvCxnSpPr>
        <p:spPr>
          <a:xfrm>
            <a:off x="830571" y="1524005"/>
            <a:ext cx="0" cy="53339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Yay 8"/>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0" name="Yuvarlatılmış Dikdörtgen 9"/>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Metin kutusu 10"/>
          <p:cNvSpPr txBox="1"/>
          <p:nvPr/>
        </p:nvSpPr>
        <p:spPr>
          <a:xfrm>
            <a:off x="5475749" y="211327"/>
            <a:ext cx="6716255" cy="584775"/>
          </a:xfrm>
          <a:prstGeom prst="rect">
            <a:avLst/>
          </a:prstGeom>
          <a:noFill/>
        </p:spPr>
        <p:txBody>
          <a:bodyPr wrap="square" rtlCol="0">
            <a:spAutoFit/>
          </a:bodyPr>
          <a:lstStyle/>
          <a:p>
            <a:pPr algn="ctr"/>
            <a:r>
              <a:rPr lang="tr-TR" sz="3200" b="1" dirty="0" smtClean="0">
                <a:effectLst>
                  <a:outerShdw blurRad="38100" dist="38100" dir="2700000" algn="tl">
                    <a:srgbClr val="000000">
                      <a:alpha val="43137"/>
                    </a:srgbClr>
                  </a:outerShdw>
                </a:effectLst>
                <a:latin typeface="Trebuchet MS" panose="020B0603020202020204" pitchFamily="34" charset="0"/>
              </a:rPr>
              <a:t>2023 EĞİTİM VİZYONU</a:t>
            </a:r>
            <a:endParaRPr lang="tr-TR" sz="3200" b="1" dirty="0">
              <a:effectLst>
                <a:outerShdw blurRad="38100" dist="38100" dir="2700000" algn="tl">
                  <a:srgbClr val="000000">
                    <a:alpha val="43137"/>
                  </a:srgbClr>
                </a:outerShdw>
              </a:effectLst>
              <a:latin typeface="Trebuchet MS" panose="020B0603020202020204" pitchFamily="34" charset="0"/>
            </a:endParaRPr>
          </a:p>
        </p:txBody>
      </p:sp>
      <p:sp>
        <p:nvSpPr>
          <p:cNvPr id="12" name="11 Slayt Numarası Yer Tutucusu"/>
          <p:cNvSpPr>
            <a:spLocks noGrp="1"/>
          </p:cNvSpPr>
          <p:nvPr>
            <p:ph type="sldNum" sz="quarter" idx="12"/>
          </p:nvPr>
        </p:nvSpPr>
        <p:spPr/>
        <p:txBody>
          <a:bodyPr/>
          <a:lstStyle/>
          <a:p>
            <a:fld id="{92906C5C-297D-40D7-908D-F30303E58C5D}" type="slidenum">
              <a:rPr lang="tr-TR" smtClean="0"/>
              <a:pPr/>
              <a:t>111</a:t>
            </a:fld>
            <a:endParaRPr lang="tr-TR"/>
          </a:p>
        </p:txBody>
      </p:sp>
      <p:sp>
        <p:nvSpPr>
          <p:cNvPr id="2" name="Dikdörtgen 1"/>
          <p:cNvSpPr/>
          <p:nvPr/>
        </p:nvSpPr>
        <p:spPr>
          <a:xfrm>
            <a:off x="830572" y="1557642"/>
            <a:ext cx="11361429" cy="652166"/>
          </a:xfrm>
          <a:prstGeom prst="rect">
            <a:avLst/>
          </a:prstGeom>
        </p:spPr>
        <p:txBody>
          <a:bodyPr wrap="square">
            <a:spAutoFit/>
          </a:bodyPr>
          <a:lstStyle/>
          <a:p>
            <a:pPr algn="ctr">
              <a:lnSpc>
                <a:spcPct val="107000"/>
              </a:lnSpc>
              <a:spcAft>
                <a:spcPts val="800"/>
              </a:spcAft>
            </a:pPr>
            <a:r>
              <a:rPr lang="tr-TR" sz="3400" b="1"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ORTAÖĞRETİM</a:t>
            </a:r>
            <a:endParaRPr lang="tr-TR" sz="3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Yuvarlatılmış Dikdörtgen 13"/>
          <p:cNvSpPr/>
          <p:nvPr/>
        </p:nvSpPr>
        <p:spPr>
          <a:xfrm>
            <a:off x="830571" y="2283792"/>
            <a:ext cx="11361431" cy="101438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830572" y="2283791"/>
            <a:ext cx="11361429" cy="1014380"/>
          </a:xfrm>
          <a:prstGeom prst="rect">
            <a:avLst/>
          </a:prstGeom>
        </p:spPr>
        <p:txBody>
          <a:bodyPr wrap="square">
            <a:spAutoFit/>
          </a:bodyPr>
          <a:lstStyle/>
          <a:p>
            <a:pPr algn="ctr">
              <a:lnSpc>
                <a:spcPct val="107000"/>
              </a:lnSpc>
              <a:spcAft>
                <a:spcPts val="800"/>
              </a:spcAft>
            </a:pPr>
            <a:r>
              <a:rPr lang="tr-TR" sz="2800" b="1" dirty="0" smtClean="0">
                <a:solidFill>
                  <a:srgbClr val="FF0000"/>
                </a:solidFill>
              </a:rPr>
              <a:t>OKUL PANSİYONLARINDA HİZMET STANDARTLARI OLUŞTURULARAK HİZMET KALİTESİ ARTIRILACAK</a:t>
            </a:r>
            <a:endParaRPr lang="tr-TR"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Dikdörtgen 16"/>
          <p:cNvSpPr/>
          <p:nvPr/>
        </p:nvSpPr>
        <p:spPr>
          <a:xfrm rot="16200000">
            <a:off x="-647635" y="5276212"/>
            <a:ext cx="2121093" cy="769441"/>
          </a:xfrm>
          <a:prstGeom prst="rect">
            <a:avLst/>
          </a:prstGeom>
        </p:spPr>
        <p:txBody>
          <a:bodyPr wrap="none">
            <a:spAutoFit/>
          </a:bodyPr>
          <a:lstStyle/>
          <a:p>
            <a:r>
              <a:rPr lang="tr-TR" sz="44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HEDEF 3</a:t>
            </a:r>
            <a:endParaRPr lang="tr-TR" sz="4400" dirty="0"/>
          </a:p>
        </p:txBody>
      </p:sp>
      <p:sp>
        <p:nvSpPr>
          <p:cNvPr id="18" name="Dikdörtgen 17"/>
          <p:cNvSpPr/>
          <p:nvPr/>
        </p:nvSpPr>
        <p:spPr>
          <a:xfrm>
            <a:off x="830572" y="3381706"/>
            <a:ext cx="11026149" cy="948593"/>
          </a:xfrm>
          <a:prstGeom prst="rect">
            <a:avLst/>
          </a:prstGeom>
        </p:spPr>
        <p:txBody>
          <a:bodyPr wrap="square">
            <a:spAutoFit/>
          </a:bodyPr>
          <a:lstStyle/>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3- </a:t>
            </a:r>
            <a:r>
              <a:rPr lang="tr-TR" sz="2600" dirty="0" smtClean="0">
                <a:solidFill>
                  <a:schemeClr val="accent1"/>
                </a:solidFill>
                <a:latin typeface="Calibri" panose="020F0502020204030204" pitchFamily="34" charset="0"/>
                <a:ea typeface="Calibri" panose="020F0502020204030204" pitchFamily="34" charset="0"/>
                <a:cs typeface="Times New Roman" panose="02020603050405020304" pitchFamily="18" charset="0"/>
              </a:rPr>
              <a:t>Pansiyonlardaki </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yatılı öğrencilerin yemek, yatak ve sosyal imkânları </a:t>
            </a:r>
            <a:r>
              <a:rPr lang="tr-TR" sz="2600" dirty="0">
                <a:latin typeface="Calibri" panose="020F0502020204030204" pitchFamily="34" charset="0"/>
                <a:ea typeface="Calibri" panose="020F0502020204030204" pitchFamily="34" charset="0"/>
                <a:cs typeface="Times New Roman" panose="02020603050405020304" pitchFamily="18" charset="0"/>
              </a:rPr>
              <a:t>iyileştirilecektir.</a:t>
            </a:r>
          </a:p>
        </p:txBody>
      </p:sp>
      <p:pic>
        <p:nvPicPr>
          <p:cNvPr id="16" name="3 Resim" descr="merkezefendi mem logo2.jpg"/>
          <p:cNvPicPr>
            <a:picLocks noChangeAspect="1"/>
          </p:cNvPicPr>
          <p:nvPr/>
        </p:nvPicPr>
        <p:blipFill>
          <a:blip r:embed="rId3" cstate="print"/>
          <a:srcRect/>
          <a:stretch>
            <a:fillRect/>
          </a:stretch>
        </p:blipFill>
        <p:spPr bwMode="auto">
          <a:xfrm>
            <a:off x="56446" y="101599"/>
            <a:ext cx="1557865" cy="1461054"/>
          </a:xfrm>
          <a:prstGeom prst="rect">
            <a:avLst/>
          </a:prstGeom>
          <a:noFill/>
          <a:ln w="9525">
            <a:noFill/>
            <a:miter lim="800000"/>
            <a:headEnd/>
            <a:tailEnd/>
          </a:ln>
        </p:spPr>
      </p:pic>
    </p:spTree>
    <p:extLst>
      <p:ext uri="{BB962C8B-B14F-4D97-AF65-F5344CB8AC3E}">
        <p14:creationId xmlns="" xmlns:p14="http://schemas.microsoft.com/office/powerpoint/2010/main" val="3142532028"/>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830571" y="156526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Akış Çizelgesi: Ayıkla 3"/>
          <p:cNvSpPr/>
          <p:nvPr/>
        </p:nvSpPr>
        <p:spPr>
          <a:xfrm rot="5400000">
            <a:off x="5006406" y="36669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Oval 5"/>
          <p:cNvSpPr/>
          <p:nvPr/>
        </p:nvSpPr>
        <p:spPr>
          <a:xfrm>
            <a:off x="127011" y="116881"/>
            <a:ext cx="1407120" cy="140712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7" name="Düz Bağlayıcı 6"/>
          <p:cNvCxnSpPr>
            <a:stCxn id="6" idx="6"/>
          </p:cNvCxnSpPr>
          <p:nvPr/>
        </p:nvCxnSpPr>
        <p:spPr>
          <a:xfrm>
            <a:off x="1534133" y="820445"/>
            <a:ext cx="10657871" cy="186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a:stCxn id="6" idx="4"/>
          </p:cNvCxnSpPr>
          <p:nvPr/>
        </p:nvCxnSpPr>
        <p:spPr>
          <a:xfrm>
            <a:off x="830571" y="1524005"/>
            <a:ext cx="0" cy="53339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Yay 8"/>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0" name="Yuvarlatılmış Dikdörtgen 9"/>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Metin kutusu 10"/>
          <p:cNvSpPr txBox="1"/>
          <p:nvPr/>
        </p:nvSpPr>
        <p:spPr>
          <a:xfrm>
            <a:off x="5475749" y="211327"/>
            <a:ext cx="6716255" cy="584775"/>
          </a:xfrm>
          <a:prstGeom prst="rect">
            <a:avLst/>
          </a:prstGeom>
          <a:noFill/>
        </p:spPr>
        <p:txBody>
          <a:bodyPr wrap="square" rtlCol="0">
            <a:spAutoFit/>
          </a:bodyPr>
          <a:lstStyle/>
          <a:p>
            <a:pPr algn="ctr"/>
            <a:r>
              <a:rPr lang="tr-TR" sz="3200" b="1" dirty="0" smtClean="0">
                <a:effectLst>
                  <a:outerShdw blurRad="38100" dist="38100" dir="2700000" algn="tl">
                    <a:srgbClr val="000000">
                      <a:alpha val="43137"/>
                    </a:srgbClr>
                  </a:outerShdw>
                </a:effectLst>
                <a:latin typeface="Trebuchet MS" panose="020B0603020202020204" pitchFamily="34" charset="0"/>
              </a:rPr>
              <a:t>2023 EĞİTİM VİZYONU</a:t>
            </a:r>
            <a:endParaRPr lang="tr-TR" sz="3200" b="1" dirty="0">
              <a:effectLst>
                <a:outerShdw blurRad="38100" dist="38100" dir="2700000" algn="tl">
                  <a:srgbClr val="000000">
                    <a:alpha val="43137"/>
                  </a:srgbClr>
                </a:outerShdw>
              </a:effectLst>
              <a:latin typeface="Trebuchet MS" panose="020B0603020202020204" pitchFamily="34" charset="0"/>
            </a:endParaRPr>
          </a:p>
        </p:txBody>
      </p:sp>
      <p:sp>
        <p:nvSpPr>
          <p:cNvPr id="12" name="11 Slayt Numarası Yer Tutucusu"/>
          <p:cNvSpPr>
            <a:spLocks noGrp="1"/>
          </p:cNvSpPr>
          <p:nvPr>
            <p:ph type="sldNum" sz="quarter" idx="12"/>
          </p:nvPr>
        </p:nvSpPr>
        <p:spPr/>
        <p:txBody>
          <a:bodyPr/>
          <a:lstStyle/>
          <a:p>
            <a:fld id="{92906C5C-297D-40D7-908D-F30303E58C5D}" type="slidenum">
              <a:rPr lang="tr-TR" smtClean="0"/>
              <a:pPr/>
              <a:t>112</a:t>
            </a:fld>
            <a:endParaRPr lang="tr-TR"/>
          </a:p>
        </p:txBody>
      </p:sp>
      <p:sp>
        <p:nvSpPr>
          <p:cNvPr id="2" name="Dikdörtgen 1"/>
          <p:cNvSpPr/>
          <p:nvPr/>
        </p:nvSpPr>
        <p:spPr>
          <a:xfrm>
            <a:off x="830572" y="1557642"/>
            <a:ext cx="11361429" cy="652166"/>
          </a:xfrm>
          <a:prstGeom prst="rect">
            <a:avLst/>
          </a:prstGeom>
        </p:spPr>
        <p:txBody>
          <a:bodyPr wrap="square">
            <a:spAutoFit/>
          </a:bodyPr>
          <a:lstStyle/>
          <a:p>
            <a:pPr algn="ctr">
              <a:lnSpc>
                <a:spcPct val="107000"/>
              </a:lnSpc>
              <a:spcAft>
                <a:spcPts val="800"/>
              </a:spcAft>
            </a:pPr>
            <a:r>
              <a:rPr lang="tr-TR" sz="3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FEN VE SOSYAL BİLİMLER LİSELELERİ</a:t>
            </a:r>
          </a:p>
        </p:txBody>
      </p:sp>
      <p:sp>
        <p:nvSpPr>
          <p:cNvPr id="14" name="Yuvarlatılmış Dikdörtgen 13"/>
          <p:cNvSpPr/>
          <p:nvPr/>
        </p:nvSpPr>
        <p:spPr>
          <a:xfrm>
            <a:off x="830571" y="2283792"/>
            <a:ext cx="11361431" cy="101438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830572" y="2283791"/>
            <a:ext cx="11361429" cy="1014380"/>
          </a:xfrm>
          <a:prstGeom prst="rect">
            <a:avLst/>
          </a:prstGeom>
        </p:spPr>
        <p:txBody>
          <a:bodyPr wrap="square">
            <a:spAutoFit/>
          </a:bodyPr>
          <a:lstStyle/>
          <a:p>
            <a:pPr algn="ctr">
              <a:lnSpc>
                <a:spcPct val="107000"/>
              </a:lnSpc>
              <a:spcAft>
                <a:spcPts val="800"/>
              </a:spcAft>
            </a:pPr>
            <a:r>
              <a:rPr lang="tr-TR"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FEN VE SOSYAL BİLİMLER LİSELERİNDEKİ ÖĞRETİMİN </a:t>
            </a:r>
            <a:r>
              <a:rPr lang="tr-TR" sz="28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NİTELİĞİ </a:t>
            </a:r>
            <a:r>
              <a:rPr lang="tr-TR"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İYİLEŞTİRİLECEK</a:t>
            </a:r>
          </a:p>
        </p:txBody>
      </p:sp>
      <p:sp>
        <p:nvSpPr>
          <p:cNvPr id="17" name="Dikdörtgen 16"/>
          <p:cNvSpPr/>
          <p:nvPr/>
        </p:nvSpPr>
        <p:spPr>
          <a:xfrm rot="16200000">
            <a:off x="-647635" y="5276212"/>
            <a:ext cx="2121093" cy="769441"/>
          </a:xfrm>
          <a:prstGeom prst="rect">
            <a:avLst/>
          </a:prstGeom>
        </p:spPr>
        <p:txBody>
          <a:bodyPr wrap="none">
            <a:spAutoFit/>
          </a:bodyPr>
          <a:lstStyle/>
          <a:p>
            <a:r>
              <a:rPr lang="tr-TR" sz="44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HEDEF 1</a:t>
            </a:r>
            <a:endParaRPr lang="tr-TR" sz="4400" dirty="0"/>
          </a:p>
        </p:txBody>
      </p:sp>
      <p:sp>
        <p:nvSpPr>
          <p:cNvPr id="18" name="Dikdörtgen 17"/>
          <p:cNvSpPr/>
          <p:nvPr/>
        </p:nvSpPr>
        <p:spPr>
          <a:xfrm>
            <a:off x="830572" y="3381704"/>
            <a:ext cx="11026149" cy="2335576"/>
          </a:xfrm>
          <a:prstGeom prst="rect">
            <a:avLst/>
          </a:prstGeom>
        </p:spPr>
        <p:txBody>
          <a:bodyPr wrap="square">
            <a:spAutoFit/>
          </a:bodyPr>
          <a:lstStyle/>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1- </a:t>
            </a:r>
            <a:r>
              <a:rPr lang="tr-TR" sz="2600" dirty="0" smtClean="0">
                <a:solidFill>
                  <a:schemeClr val="accent1"/>
                </a:solidFill>
                <a:latin typeface="Calibri" panose="020F0502020204030204" pitchFamily="34" charset="0"/>
                <a:ea typeface="Calibri" panose="020F0502020204030204" pitchFamily="34" charset="0"/>
                <a:cs typeface="Times New Roman" panose="02020603050405020304" pitchFamily="18" charset="0"/>
              </a:rPr>
              <a:t>Fen </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ve Sosyal Bilimler Liselerinde uygulanan müfredat yapısı, fen ve sosyal bilim alanlarındaki disiplinlere göre</a:t>
            </a:r>
            <a:r>
              <a:rPr lang="tr-TR" sz="2600" dirty="0">
                <a:latin typeface="Calibri" panose="020F0502020204030204" pitchFamily="34" charset="0"/>
                <a:ea typeface="Calibri" panose="020F0502020204030204" pitchFamily="34" charset="0"/>
                <a:cs typeface="Times New Roman" panose="02020603050405020304" pitchFamily="18" charset="0"/>
              </a:rPr>
              <a:t> öğrencilerin derinlik kazanması doğrultusunda iyileştirilecektir.</a:t>
            </a:r>
          </a:p>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2- </a:t>
            </a:r>
            <a:r>
              <a:rPr lang="tr-TR" sz="2600" dirty="0" smtClean="0">
                <a:solidFill>
                  <a:schemeClr val="accent1"/>
                </a:solidFill>
                <a:latin typeface="Calibri" panose="020F0502020204030204" pitchFamily="34" charset="0"/>
                <a:ea typeface="Calibri" panose="020F0502020204030204" pitchFamily="34" charset="0"/>
                <a:cs typeface="Times New Roman" panose="02020603050405020304" pitchFamily="18" charset="0"/>
              </a:rPr>
              <a:t>Ders </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çizelgeleri ve ders dağılımları bilimsel araştırma ve uygulamalara zaman tanıyacak </a:t>
            </a:r>
            <a:r>
              <a:rPr lang="tr-TR" sz="2600" dirty="0">
                <a:latin typeface="Calibri" panose="020F0502020204030204" pitchFamily="34" charset="0"/>
                <a:ea typeface="Calibri" panose="020F0502020204030204" pitchFamily="34" charset="0"/>
                <a:cs typeface="Times New Roman" panose="02020603050405020304" pitchFamily="18" charset="0"/>
              </a:rPr>
              <a:t>biçimde iyileştirilecektir.</a:t>
            </a:r>
          </a:p>
        </p:txBody>
      </p:sp>
      <p:pic>
        <p:nvPicPr>
          <p:cNvPr id="16" name="3 Resim" descr="merkezefendi mem logo2.jpg"/>
          <p:cNvPicPr>
            <a:picLocks noChangeAspect="1"/>
          </p:cNvPicPr>
          <p:nvPr/>
        </p:nvPicPr>
        <p:blipFill>
          <a:blip r:embed="rId3" cstate="print"/>
          <a:srcRect/>
          <a:stretch>
            <a:fillRect/>
          </a:stretch>
        </p:blipFill>
        <p:spPr bwMode="auto">
          <a:xfrm>
            <a:off x="56446" y="101599"/>
            <a:ext cx="1557865" cy="1461054"/>
          </a:xfrm>
          <a:prstGeom prst="rect">
            <a:avLst/>
          </a:prstGeom>
          <a:noFill/>
          <a:ln w="9525">
            <a:noFill/>
            <a:miter lim="800000"/>
            <a:headEnd/>
            <a:tailEnd/>
          </a:ln>
        </p:spPr>
      </p:pic>
    </p:spTree>
    <p:extLst>
      <p:ext uri="{BB962C8B-B14F-4D97-AF65-F5344CB8AC3E}">
        <p14:creationId xmlns="" xmlns:p14="http://schemas.microsoft.com/office/powerpoint/2010/main" val="1895587854"/>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830571" y="156526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Akış Çizelgesi: Ayıkla 3"/>
          <p:cNvSpPr/>
          <p:nvPr/>
        </p:nvSpPr>
        <p:spPr>
          <a:xfrm rot="5400000">
            <a:off x="5006406" y="36669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Oval 5"/>
          <p:cNvSpPr/>
          <p:nvPr/>
        </p:nvSpPr>
        <p:spPr>
          <a:xfrm>
            <a:off x="127011" y="116881"/>
            <a:ext cx="1407120" cy="140712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7" name="Düz Bağlayıcı 6"/>
          <p:cNvCxnSpPr>
            <a:stCxn id="6" idx="6"/>
          </p:cNvCxnSpPr>
          <p:nvPr/>
        </p:nvCxnSpPr>
        <p:spPr>
          <a:xfrm>
            <a:off x="1534133" y="820445"/>
            <a:ext cx="10657871" cy="186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a:stCxn id="6" idx="4"/>
          </p:cNvCxnSpPr>
          <p:nvPr/>
        </p:nvCxnSpPr>
        <p:spPr>
          <a:xfrm>
            <a:off x="830571" y="1524005"/>
            <a:ext cx="0" cy="53339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Yay 8"/>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0" name="Yuvarlatılmış Dikdörtgen 9"/>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Metin kutusu 10"/>
          <p:cNvSpPr txBox="1"/>
          <p:nvPr/>
        </p:nvSpPr>
        <p:spPr>
          <a:xfrm>
            <a:off x="5475749" y="211327"/>
            <a:ext cx="6716255" cy="584775"/>
          </a:xfrm>
          <a:prstGeom prst="rect">
            <a:avLst/>
          </a:prstGeom>
          <a:noFill/>
        </p:spPr>
        <p:txBody>
          <a:bodyPr wrap="square" rtlCol="0">
            <a:spAutoFit/>
          </a:bodyPr>
          <a:lstStyle/>
          <a:p>
            <a:pPr algn="ctr"/>
            <a:r>
              <a:rPr lang="tr-TR" sz="3200" b="1" dirty="0" smtClean="0">
                <a:effectLst>
                  <a:outerShdw blurRad="38100" dist="38100" dir="2700000" algn="tl">
                    <a:srgbClr val="000000">
                      <a:alpha val="43137"/>
                    </a:srgbClr>
                  </a:outerShdw>
                </a:effectLst>
                <a:latin typeface="Trebuchet MS" panose="020B0603020202020204" pitchFamily="34" charset="0"/>
              </a:rPr>
              <a:t>2023 EĞİTİM VİZYONU</a:t>
            </a:r>
            <a:endParaRPr lang="tr-TR" sz="3200" b="1" dirty="0">
              <a:effectLst>
                <a:outerShdw blurRad="38100" dist="38100" dir="2700000" algn="tl">
                  <a:srgbClr val="000000">
                    <a:alpha val="43137"/>
                  </a:srgbClr>
                </a:outerShdw>
              </a:effectLst>
              <a:latin typeface="Trebuchet MS" panose="020B0603020202020204" pitchFamily="34" charset="0"/>
            </a:endParaRPr>
          </a:p>
        </p:txBody>
      </p:sp>
      <p:sp>
        <p:nvSpPr>
          <p:cNvPr id="12" name="11 Slayt Numarası Yer Tutucusu"/>
          <p:cNvSpPr>
            <a:spLocks noGrp="1"/>
          </p:cNvSpPr>
          <p:nvPr>
            <p:ph type="sldNum" sz="quarter" idx="12"/>
          </p:nvPr>
        </p:nvSpPr>
        <p:spPr/>
        <p:txBody>
          <a:bodyPr/>
          <a:lstStyle/>
          <a:p>
            <a:fld id="{92906C5C-297D-40D7-908D-F30303E58C5D}" type="slidenum">
              <a:rPr lang="tr-TR" smtClean="0"/>
              <a:pPr/>
              <a:t>113</a:t>
            </a:fld>
            <a:endParaRPr lang="tr-TR"/>
          </a:p>
        </p:txBody>
      </p:sp>
      <p:sp>
        <p:nvSpPr>
          <p:cNvPr id="2" name="Dikdörtgen 1"/>
          <p:cNvSpPr/>
          <p:nvPr/>
        </p:nvSpPr>
        <p:spPr>
          <a:xfrm>
            <a:off x="830572" y="1557642"/>
            <a:ext cx="11361429" cy="652166"/>
          </a:xfrm>
          <a:prstGeom prst="rect">
            <a:avLst/>
          </a:prstGeom>
        </p:spPr>
        <p:txBody>
          <a:bodyPr wrap="square">
            <a:spAutoFit/>
          </a:bodyPr>
          <a:lstStyle/>
          <a:p>
            <a:pPr algn="ctr">
              <a:lnSpc>
                <a:spcPct val="107000"/>
              </a:lnSpc>
              <a:spcAft>
                <a:spcPts val="800"/>
              </a:spcAft>
            </a:pPr>
            <a:r>
              <a:rPr lang="tr-TR" sz="3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FEN VE SOSYAL BİLİMLER LİSELELERİ</a:t>
            </a:r>
          </a:p>
        </p:txBody>
      </p:sp>
      <p:sp>
        <p:nvSpPr>
          <p:cNvPr id="14" name="Yuvarlatılmış Dikdörtgen 13"/>
          <p:cNvSpPr/>
          <p:nvPr/>
        </p:nvSpPr>
        <p:spPr>
          <a:xfrm>
            <a:off x="830571" y="2283792"/>
            <a:ext cx="11361431" cy="101438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830572" y="2283791"/>
            <a:ext cx="11361429" cy="1014380"/>
          </a:xfrm>
          <a:prstGeom prst="rect">
            <a:avLst/>
          </a:prstGeom>
        </p:spPr>
        <p:txBody>
          <a:bodyPr wrap="square">
            <a:spAutoFit/>
          </a:bodyPr>
          <a:lstStyle/>
          <a:p>
            <a:pPr algn="ctr">
              <a:lnSpc>
                <a:spcPct val="107000"/>
              </a:lnSpc>
              <a:spcAft>
                <a:spcPts val="800"/>
              </a:spcAft>
            </a:pPr>
            <a:r>
              <a:rPr lang="tr-TR"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FEN VE SOSYAL BİLİMLER LİSELERİNDEKİ ÖĞRETİMİN </a:t>
            </a:r>
            <a:r>
              <a:rPr lang="tr-TR" sz="28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NİTELİĞİ </a:t>
            </a:r>
            <a:r>
              <a:rPr lang="tr-TR"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İYİLEŞTİRİLECEK</a:t>
            </a:r>
          </a:p>
        </p:txBody>
      </p:sp>
      <p:sp>
        <p:nvSpPr>
          <p:cNvPr id="17" name="Dikdörtgen 16"/>
          <p:cNvSpPr/>
          <p:nvPr/>
        </p:nvSpPr>
        <p:spPr>
          <a:xfrm rot="16200000">
            <a:off x="-647635" y="5276212"/>
            <a:ext cx="2121093" cy="769441"/>
          </a:xfrm>
          <a:prstGeom prst="rect">
            <a:avLst/>
          </a:prstGeom>
        </p:spPr>
        <p:txBody>
          <a:bodyPr wrap="none">
            <a:spAutoFit/>
          </a:bodyPr>
          <a:lstStyle/>
          <a:p>
            <a:r>
              <a:rPr lang="tr-TR" sz="44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HEDEF 1</a:t>
            </a:r>
            <a:endParaRPr lang="tr-TR" sz="4400" dirty="0"/>
          </a:p>
        </p:txBody>
      </p:sp>
      <p:sp>
        <p:nvSpPr>
          <p:cNvPr id="18" name="Dikdörtgen 17"/>
          <p:cNvSpPr/>
          <p:nvPr/>
        </p:nvSpPr>
        <p:spPr>
          <a:xfrm>
            <a:off x="830572" y="3381705"/>
            <a:ext cx="11026149" cy="2763705"/>
          </a:xfrm>
          <a:prstGeom prst="rect">
            <a:avLst/>
          </a:prstGeom>
        </p:spPr>
        <p:txBody>
          <a:bodyPr wrap="square">
            <a:spAutoFit/>
          </a:bodyPr>
          <a:lstStyle/>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3- </a:t>
            </a:r>
            <a:r>
              <a:rPr lang="tr-TR" sz="2600" dirty="0" smtClean="0">
                <a:solidFill>
                  <a:schemeClr val="accent1"/>
                </a:solidFill>
                <a:latin typeface="Calibri" panose="020F0502020204030204" pitchFamily="34" charset="0"/>
                <a:ea typeface="Calibri" panose="020F0502020204030204" pitchFamily="34" charset="0"/>
                <a:cs typeface="Times New Roman" panose="02020603050405020304" pitchFamily="18" charset="0"/>
              </a:rPr>
              <a:t>Fen </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ve Sosyal Bilimler Liselerinde görev yapacak öğretmenler, bilimsel disiplin alanlarında sahip oldukları diploma, yapmış oldukları bilimsel çalışmalar, yürüttükleri ulusal/ uluslararası projeler, mesleki başarıları, deneyimleri vb. ölçütler doğrultusunda </a:t>
            </a:r>
            <a:r>
              <a:rPr lang="tr-TR" sz="2600" dirty="0">
                <a:latin typeface="Calibri" panose="020F0502020204030204" pitchFamily="34" charset="0"/>
                <a:ea typeface="Calibri" panose="020F0502020204030204" pitchFamily="34" charset="0"/>
                <a:cs typeface="Times New Roman" panose="02020603050405020304" pitchFamily="18" charset="0"/>
              </a:rPr>
              <a:t>değerlendirileceklerdir.</a:t>
            </a:r>
          </a:p>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4- Fen </a:t>
            </a:r>
            <a:r>
              <a:rPr lang="tr-TR" sz="2600" dirty="0">
                <a:latin typeface="Calibri" panose="020F0502020204030204" pitchFamily="34" charset="0"/>
                <a:ea typeface="Calibri" panose="020F0502020204030204" pitchFamily="34" charset="0"/>
                <a:cs typeface="Times New Roman" panose="02020603050405020304" pitchFamily="18" charset="0"/>
              </a:rPr>
              <a:t>ve Sosyal Bilimler Liselerinde yürütülecek </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araştırma/uygulama projeleri pilot okullardan başlanarak </a:t>
            </a:r>
            <a:r>
              <a:rPr lang="tr-TR" sz="2600" dirty="0" smtClean="0">
                <a:solidFill>
                  <a:schemeClr val="accent1"/>
                </a:solidFill>
                <a:latin typeface="Calibri" panose="020F0502020204030204" pitchFamily="34" charset="0"/>
                <a:ea typeface="Calibri" panose="020F0502020204030204" pitchFamily="34" charset="0"/>
                <a:cs typeface="Times New Roman" panose="02020603050405020304" pitchFamily="18" charset="0"/>
              </a:rPr>
              <a:t>desteklenecektir.</a:t>
            </a:r>
            <a:endPar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6" name="3 Resim" descr="merkezefendi mem logo2.jpg"/>
          <p:cNvPicPr>
            <a:picLocks noChangeAspect="1"/>
          </p:cNvPicPr>
          <p:nvPr/>
        </p:nvPicPr>
        <p:blipFill>
          <a:blip r:embed="rId3" cstate="print"/>
          <a:srcRect/>
          <a:stretch>
            <a:fillRect/>
          </a:stretch>
        </p:blipFill>
        <p:spPr bwMode="auto">
          <a:xfrm>
            <a:off x="56446" y="101599"/>
            <a:ext cx="1557865" cy="1461054"/>
          </a:xfrm>
          <a:prstGeom prst="rect">
            <a:avLst/>
          </a:prstGeom>
          <a:noFill/>
          <a:ln w="9525">
            <a:noFill/>
            <a:miter lim="800000"/>
            <a:headEnd/>
            <a:tailEnd/>
          </a:ln>
        </p:spPr>
      </p:pic>
    </p:spTree>
    <p:extLst>
      <p:ext uri="{BB962C8B-B14F-4D97-AF65-F5344CB8AC3E}">
        <p14:creationId xmlns="" xmlns:p14="http://schemas.microsoft.com/office/powerpoint/2010/main" val="3146108920"/>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830571" y="156526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Akış Çizelgesi: Ayıkla 3"/>
          <p:cNvSpPr/>
          <p:nvPr/>
        </p:nvSpPr>
        <p:spPr>
          <a:xfrm rot="5400000">
            <a:off x="5006406" y="36669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Oval 5"/>
          <p:cNvSpPr/>
          <p:nvPr/>
        </p:nvSpPr>
        <p:spPr>
          <a:xfrm>
            <a:off x="127011" y="116881"/>
            <a:ext cx="1407120" cy="140712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7" name="Düz Bağlayıcı 6"/>
          <p:cNvCxnSpPr>
            <a:stCxn id="6" idx="6"/>
          </p:cNvCxnSpPr>
          <p:nvPr/>
        </p:nvCxnSpPr>
        <p:spPr>
          <a:xfrm>
            <a:off x="1534133" y="820445"/>
            <a:ext cx="10657871" cy="186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a:stCxn id="6" idx="4"/>
          </p:cNvCxnSpPr>
          <p:nvPr/>
        </p:nvCxnSpPr>
        <p:spPr>
          <a:xfrm>
            <a:off x="830571" y="1524005"/>
            <a:ext cx="0" cy="53339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Yay 8"/>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0" name="Yuvarlatılmış Dikdörtgen 9"/>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Metin kutusu 10"/>
          <p:cNvSpPr txBox="1"/>
          <p:nvPr/>
        </p:nvSpPr>
        <p:spPr>
          <a:xfrm>
            <a:off x="5475749" y="211327"/>
            <a:ext cx="6716255" cy="584775"/>
          </a:xfrm>
          <a:prstGeom prst="rect">
            <a:avLst/>
          </a:prstGeom>
          <a:noFill/>
        </p:spPr>
        <p:txBody>
          <a:bodyPr wrap="square" rtlCol="0">
            <a:spAutoFit/>
          </a:bodyPr>
          <a:lstStyle/>
          <a:p>
            <a:pPr algn="ctr"/>
            <a:r>
              <a:rPr lang="tr-TR" sz="3200" b="1" dirty="0" smtClean="0">
                <a:effectLst>
                  <a:outerShdw blurRad="38100" dist="38100" dir="2700000" algn="tl">
                    <a:srgbClr val="000000">
                      <a:alpha val="43137"/>
                    </a:srgbClr>
                  </a:outerShdw>
                </a:effectLst>
                <a:latin typeface="Trebuchet MS" panose="020B0603020202020204" pitchFamily="34" charset="0"/>
              </a:rPr>
              <a:t>2023 EĞİTİM VİZYONU</a:t>
            </a:r>
            <a:endParaRPr lang="tr-TR" sz="3200" b="1" dirty="0">
              <a:effectLst>
                <a:outerShdw blurRad="38100" dist="38100" dir="2700000" algn="tl">
                  <a:srgbClr val="000000">
                    <a:alpha val="43137"/>
                  </a:srgbClr>
                </a:outerShdw>
              </a:effectLst>
              <a:latin typeface="Trebuchet MS" panose="020B0603020202020204" pitchFamily="34" charset="0"/>
            </a:endParaRPr>
          </a:p>
        </p:txBody>
      </p:sp>
      <p:sp>
        <p:nvSpPr>
          <p:cNvPr id="12" name="11 Slayt Numarası Yer Tutucusu"/>
          <p:cNvSpPr>
            <a:spLocks noGrp="1"/>
          </p:cNvSpPr>
          <p:nvPr>
            <p:ph type="sldNum" sz="quarter" idx="12"/>
          </p:nvPr>
        </p:nvSpPr>
        <p:spPr/>
        <p:txBody>
          <a:bodyPr/>
          <a:lstStyle/>
          <a:p>
            <a:fld id="{92906C5C-297D-40D7-908D-F30303E58C5D}" type="slidenum">
              <a:rPr lang="tr-TR" smtClean="0"/>
              <a:pPr/>
              <a:t>114</a:t>
            </a:fld>
            <a:endParaRPr lang="tr-TR"/>
          </a:p>
        </p:txBody>
      </p:sp>
      <p:sp>
        <p:nvSpPr>
          <p:cNvPr id="2" name="Dikdörtgen 1"/>
          <p:cNvSpPr/>
          <p:nvPr/>
        </p:nvSpPr>
        <p:spPr>
          <a:xfrm>
            <a:off x="830572" y="1557642"/>
            <a:ext cx="11361429" cy="652166"/>
          </a:xfrm>
          <a:prstGeom prst="rect">
            <a:avLst/>
          </a:prstGeom>
        </p:spPr>
        <p:txBody>
          <a:bodyPr wrap="square">
            <a:spAutoFit/>
          </a:bodyPr>
          <a:lstStyle/>
          <a:p>
            <a:pPr algn="ctr">
              <a:lnSpc>
                <a:spcPct val="107000"/>
              </a:lnSpc>
              <a:spcAft>
                <a:spcPts val="800"/>
              </a:spcAft>
            </a:pPr>
            <a:r>
              <a:rPr lang="tr-TR" sz="3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FEN VE SOSYAL BİLİMLER LİSELELERİ</a:t>
            </a:r>
          </a:p>
        </p:txBody>
      </p:sp>
      <p:sp>
        <p:nvSpPr>
          <p:cNvPr id="14" name="Yuvarlatılmış Dikdörtgen 13"/>
          <p:cNvSpPr/>
          <p:nvPr/>
        </p:nvSpPr>
        <p:spPr>
          <a:xfrm>
            <a:off x="830571" y="2283792"/>
            <a:ext cx="11361431" cy="101438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830572" y="2283791"/>
            <a:ext cx="11361429" cy="1014380"/>
          </a:xfrm>
          <a:prstGeom prst="rect">
            <a:avLst/>
          </a:prstGeom>
        </p:spPr>
        <p:txBody>
          <a:bodyPr wrap="square">
            <a:spAutoFit/>
          </a:bodyPr>
          <a:lstStyle/>
          <a:p>
            <a:pPr algn="ctr">
              <a:lnSpc>
                <a:spcPct val="107000"/>
              </a:lnSpc>
              <a:spcAft>
                <a:spcPts val="800"/>
              </a:spcAft>
            </a:pPr>
            <a:r>
              <a:rPr lang="tr-TR"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FEN VE SOSYAL BİLİMLER LİSELERİNDEKİ ÖĞRETİMİN </a:t>
            </a:r>
            <a:r>
              <a:rPr lang="tr-TR" sz="28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NİTELİĞİ </a:t>
            </a:r>
            <a:r>
              <a:rPr lang="tr-TR"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İYİLEŞTİRİLECEK</a:t>
            </a:r>
          </a:p>
        </p:txBody>
      </p:sp>
      <p:sp>
        <p:nvSpPr>
          <p:cNvPr id="17" name="Dikdörtgen 16"/>
          <p:cNvSpPr/>
          <p:nvPr/>
        </p:nvSpPr>
        <p:spPr>
          <a:xfrm rot="16200000">
            <a:off x="-647635" y="5276212"/>
            <a:ext cx="2121093" cy="769441"/>
          </a:xfrm>
          <a:prstGeom prst="rect">
            <a:avLst/>
          </a:prstGeom>
        </p:spPr>
        <p:txBody>
          <a:bodyPr wrap="none">
            <a:spAutoFit/>
          </a:bodyPr>
          <a:lstStyle/>
          <a:p>
            <a:r>
              <a:rPr lang="tr-TR" sz="44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HEDEF 1</a:t>
            </a:r>
            <a:endParaRPr lang="tr-TR" sz="4400" dirty="0"/>
          </a:p>
        </p:txBody>
      </p:sp>
      <p:sp>
        <p:nvSpPr>
          <p:cNvPr id="18" name="Dikdörtgen 17"/>
          <p:cNvSpPr/>
          <p:nvPr/>
        </p:nvSpPr>
        <p:spPr>
          <a:xfrm>
            <a:off x="830572" y="3381702"/>
            <a:ext cx="11026149" cy="1990994"/>
          </a:xfrm>
          <a:prstGeom prst="rect">
            <a:avLst/>
          </a:prstGeom>
        </p:spPr>
        <p:txBody>
          <a:bodyPr wrap="square">
            <a:spAutoFit/>
          </a:bodyPr>
          <a:lstStyle/>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5- </a:t>
            </a:r>
            <a:r>
              <a:rPr lang="tr-TR" sz="2600" u="sng" dirty="0" err="1" smtClean="0">
                <a:solidFill>
                  <a:schemeClr val="accent1"/>
                </a:solidFill>
                <a:latin typeface="Calibri" panose="020F0502020204030204" pitchFamily="34" charset="0"/>
                <a:ea typeface="Calibri" panose="020F0502020204030204" pitchFamily="34" charset="0"/>
                <a:cs typeface="Times New Roman" panose="02020603050405020304" pitchFamily="18" charset="0"/>
              </a:rPr>
              <a:t>Teknokentlerde</a:t>
            </a:r>
            <a:r>
              <a:rPr lang="tr-TR" sz="2600" u="sng" dirty="0" smtClean="0">
                <a:solidFill>
                  <a:schemeClr val="accent1"/>
                </a:solidFill>
                <a:latin typeface="Calibri" panose="020F0502020204030204" pitchFamily="34" charset="0"/>
                <a:ea typeface="Calibri" panose="020F0502020204030204" pitchFamily="34" charset="0"/>
                <a:cs typeface="Times New Roman" panose="02020603050405020304" pitchFamily="18" charset="0"/>
              </a:rPr>
              <a:t> </a:t>
            </a:r>
            <a:r>
              <a:rPr lang="tr-TR" sz="2600" u="sng"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Fen Lisesi kurulması </a:t>
            </a:r>
            <a:r>
              <a:rPr lang="tr-TR" sz="2600" dirty="0">
                <a:latin typeface="Calibri" panose="020F0502020204030204" pitchFamily="34" charset="0"/>
                <a:ea typeface="Calibri" panose="020F0502020204030204" pitchFamily="34" charset="0"/>
                <a:cs typeface="Times New Roman" panose="02020603050405020304" pitchFamily="18" charset="0"/>
              </a:rPr>
              <a:t>desteklenecektir</a:t>
            </a:r>
            <a:r>
              <a:rPr lang="tr-TR" sz="2600" dirty="0" smtClean="0">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spcAft>
                <a:spcPts val="800"/>
              </a:spcAft>
            </a:pPr>
            <a:endParaRPr lang="tr-TR" sz="2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6- </a:t>
            </a:r>
            <a:r>
              <a:rPr lang="tr-TR" sz="2600" dirty="0" smtClean="0">
                <a:solidFill>
                  <a:schemeClr val="accent1"/>
                </a:solidFill>
                <a:latin typeface="Calibri" panose="020F0502020204030204" pitchFamily="34" charset="0"/>
                <a:ea typeface="Calibri" panose="020F0502020204030204" pitchFamily="34" charset="0"/>
                <a:cs typeface="Times New Roman" panose="02020603050405020304" pitchFamily="18" charset="0"/>
              </a:rPr>
              <a:t>Fen </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ve Sosyal Bilimler Liselerine öğrenci seçme ve sınav yaklaşımları </a:t>
            </a:r>
            <a:r>
              <a:rPr lang="tr-TR" sz="2600" dirty="0">
                <a:latin typeface="Calibri" panose="020F0502020204030204" pitchFamily="34" charset="0"/>
                <a:ea typeface="Calibri" panose="020F0502020204030204" pitchFamily="34" charset="0"/>
                <a:cs typeface="Times New Roman" panose="02020603050405020304" pitchFamily="18" charset="0"/>
              </a:rPr>
              <a:t>gözden geçirilecektir.</a:t>
            </a:r>
          </a:p>
        </p:txBody>
      </p:sp>
      <p:pic>
        <p:nvPicPr>
          <p:cNvPr id="16" name="3 Resim" descr="merkezefendi mem logo2.jpg"/>
          <p:cNvPicPr>
            <a:picLocks noChangeAspect="1"/>
          </p:cNvPicPr>
          <p:nvPr/>
        </p:nvPicPr>
        <p:blipFill>
          <a:blip r:embed="rId3" cstate="print"/>
          <a:srcRect/>
          <a:stretch>
            <a:fillRect/>
          </a:stretch>
        </p:blipFill>
        <p:spPr bwMode="auto">
          <a:xfrm>
            <a:off x="56446" y="101599"/>
            <a:ext cx="1557865" cy="1461054"/>
          </a:xfrm>
          <a:prstGeom prst="rect">
            <a:avLst/>
          </a:prstGeom>
          <a:noFill/>
          <a:ln w="9525">
            <a:noFill/>
            <a:miter lim="800000"/>
            <a:headEnd/>
            <a:tailEnd/>
          </a:ln>
        </p:spPr>
      </p:pic>
    </p:spTree>
    <p:extLst>
      <p:ext uri="{BB962C8B-B14F-4D97-AF65-F5344CB8AC3E}">
        <p14:creationId xmlns="" xmlns:p14="http://schemas.microsoft.com/office/powerpoint/2010/main" val="972736558"/>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830571" y="156526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Akış Çizelgesi: Ayıkla 3"/>
          <p:cNvSpPr/>
          <p:nvPr/>
        </p:nvSpPr>
        <p:spPr>
          <a:xfrm rot="5400000">
            <a:off x="5006406" y="36669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Oval 5"/>
          <p:cNvSpPr/>
          <p:nvPr/>
        </p:nvSpPr>
        <p:spPr>
          <a:xfrm>
            <a:off x="127011" y="116881"/>
            <a:ext cx="1407120" cy="140712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7" name="Düz Bağlayıcı 6"/>
          <p:cNvCxnSpPr>
            <a:stCxn id="6" idx="6"/>
          </p:cNvCxnSpPr>
          <p:nvPr/>
        </p:nvCxnSpPr>
        <p:spPr>
          <a:xfrm>
            <a:off x="1534133" y="820445"/>
            <a:ext cx="10657871" cy="186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a:stCxn id="6" idx="4"/>
          </p:cNvCxnSpPr>
          <p:nvPr/>
        </p:nvCxnSpPr>
        <p:spPr>
          <a:xfrm>
            <a:off x="830571" y="1524005"/>
            <a:ext cx="0" cy="53339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Yay 8"/>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0" name="Yuvarlatılmış Dikdörtgen 9"/>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Metin kutusu 10"/>
          <p:cNvSpPr txBox="1"/>
          <p:nvPr/>
        </p:nvSpPr>
        <p:spPr>
          <a:xfrm>
            <a:off x="5475749" y="211327"/>
            <a:ext cx="6716255" cy="584775"/>
          </a:xfrm>
          <a:prstGeom prst="rect">
            <a:avLst/>
          </a:prstGeom>
          <a:noFill/>
        </p:spPr>
        <p:txBody>
          <a:bodyPr wrap="square" rtlCol="0">
            <a:spAutoFit/>
          </a:bodyPr>
          <a:lstStyle/>
          <a:p>
            <a:pPr algn="ctr"/>
            <a:r>
              <a:rPr lang="tr-TR" sz="3200" b="1" dirty="0" smtClean="0">
                <a:effectLst>
                  <a:outerShdw blurRad="38100" dist="38100" dir="2700000" algn="tl">
                    <a:srgbClr val="000000">
                      <a:alpha val="43137"/>
                    </a:srgbClr>
                  </a:outerShdw>
                </a:effectLst>
                <a:latin typeface="Trebuchet MS" panose="020B0603020202020204" pitchFamily="34" charset="0"/>
              </a:rPr>
              <a:t>2023 EĞİTİM VİZYONU</a:t>
            </a:r>
            <a:endParaRPr lang="tr-TR" sz="3200" b="1" dirty="0">
              <a:effectLst>
                <a:outerShdw blurRad="38100" dist="38100" dir="2700000" algn="tl">
                  <a:srgbClr val="000000">
                    <a:alpha val="43137"/>
                  </a:srgbClr>
                </a:outerShdw>
              </a:effectLst>
              <a:latin typeface="Trebuchet MS" panose="020B0603020202020204" pitchFamily="34" charset="0"/>
            </a:endParaRPr>
          </a:p>
        </p:txBody>
      </p:sp>
      <p:sp>
        <p:nvSpPr>
          <p:cNvPr id="12" name="11 Slayt Numarası Yer Tutucusu"/>
          <p:cNvSpPr>
            <a:spLocks noGrp="1"/>
          </p:cNvSpPr>
          <p:nvPr>
            <p:ph type="sldNum" sz="quarter" idx="12"/>
          </p:nvPr>
        </p:nvSpPr>
        <p:spPr/>
        <p:txBody>
          <a:bodyPr/>
          <a:lstStyle/>
          <a:p>
            <a:fld id="{92906C5C-297D-40D7-908D-F30303E58C5D}" type="slidenum">
              <a:rPr lang="tr-TR" smtClean="0"/>
              <a:pPr/>
              <a:t>115</a:t>
            </a:fld>
            <a:endParaRPr lang="tr-TR"/>
          </a:p>
        </p:txBody>
      </p:sp>
      <p:sp>
        <p:nvSpPr>
          <p:cNvPr id="2" name="Dikdörtgen 1"/>
          <p:cNvSpPr/>
          <p:nvPr/>
        </p:nvSpPr>
        <p:spPr>
          <a:xfrm>
            <a:off x="830572" y="1557642"/>
            <a:ext cx="11361429" cy="652166"/>
          </a:xfrm>
          <a:prstGeom prst="rect">
            <a:avLst/>
          </a:prstGeom>
        </p:spPr>
        <p:txBody>
          <a:bodyPr wrap="square">
            <a:spAutoFit/>
          </a:bodyPr>
          <a:lstStyle/>
          <a:p>
            <a:pPr algn="ctr">
              <a:lnSpc>
                <a:spcPct val="107000"/>
              </a:lnSpc>
              <a:spcAft>
                <a:spcPts val="800"/>
              </a:spcAft>
            </a:pPr>
            <a:r>
              <a:rPr lang="tr-TR" sz="3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FEN VE SOSYAL BİLİMLER LİSELELERİ</a:t>
            </a:r>
          </a:p>
        </p:txBody>
      </p:sp>
      <p:sp>
        <p:nvSpPr>
          <p:cNvPr id="14" name="Yuvarlatılmış Dikdörtgen 13"/>
          <p:cNvSpPr/>
          <p:nvPr/>
        </p:nvSpPr>
        <p:spPr>
          <a:xfrm>
            <a:off x="830571" y="2283792"/>
            <a:ext cx="11361431" cy="101438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830572" y="2283791"/>
            <a:ext cx="11361429" cy="1014380"/>
          </a:xfrm>
          <a:prstGeom prst="rect">
            <a:avLst/>
          </a:prstGeom>
        </p:spPr>
        <p:txBody>
          <a:bodyPr wrap="square">
            <a:spAutoFit/>
          </a:bodyPr>
          <a:lstStyle/>
          <a:p>
            <a:pPr algn="ctr">
              <a:lnSpc>
                <a:spcPct val="107000"/>
              </a:lnSpc>
              <a:spcAft>
                <a:spcPts val="800"/>
              </a:spcAft>
            </a:pPr>
            <a:r>
              <a:rPr lang="tr-TR"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FEN VE SOSYAL BİLİMLER LİSELERİNİN YÜKSEKÖĞRETİM KURUMLARIYLA </a:t>
            </a:r>
            <a:r>
              <a:rPr lang="tr-TR" sz="28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İŞ </a:t>
            </a:r>
            <a:r>
              <a:rPr lang="tr-TR"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BİRLİKLERİ ARTIRILACAK</a:t>
            </a:r>
          </a:p>
        </p:txBody>
      </p:sp>
      <p:sp>
        <p:nvSpPr>
          <p:cNvPr id="17" name="Dikdörtgen 16"/>
          <p:cNvSpPr/>
          <p:nvPr/>
        </p:nvSpPr>
        <p:spPr>
          <a:xfrm rot="16200000">
            <a:off x="-647635" y="5276212"/>
            <a:ext cx="2121093" cy="769441"/>
          </a:xfrm>
          <a:prstGeom prst="rect">
            <a:avLst/>
          </a:prstGeom>
        </p:spPr>
        <p:txBody>
          <a:bodyPr wrap="none">
            <a:spAutoFit/>
          </a:bodyPr>
          <a:lstStyle/>
          <a:p>
            <a:r>
              <a:rPr lang="tr-TR" sz="44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HEDEF 2</a:t>
            </a:r>
            <a:endParaRPr lang="tr-TR" sz="4400" dirty="0"/>
          </a:p>
        </p:txBody>
      </p:sp>
      <p:sp>
        <p:nvSpPr>
          <p:cNvPr id="18" name="Dikdörtgen 17"/>
          <p:cNvSpPr/>
          <p:nvPr/>
        </p:nvSpPr>
        <p:spPr>
          <a:xfrm>
            <a:off x="830572" y="3381704"/>
            <a:ext cx="11026149" cy="2866297"/>
          </a:xfrm>
          <a:prstGeom prst="rect">
            <a:avLst/>
          </a:prstGeom>
        </p:spPr>
        <p:txBody>
          <a:bodyPr wrap="square">
            <a:spAutoFit/>
          </a:bodyPr>
          <a:lstStyle/>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1- </a:t>
            </a:r>
            <a:r>
              <a:rPr lang="tr-TR" sz="2600" dirty="0" smtClean="0">
                <a:solidFill>
                  <a:schemeClr val="accent1"/>
                </a:solidFill>
                <a:latin typeface="Calibri" panose="020F0502020204030204" pitchFamily="34" charset="0"/>
                <a:ea typeface="Calibri" panose="020F0502020204030204" pitchFamily="34" charset="0"/>
                <a:cs typeface="Times New Roman" panose="02020603050405020304" pitchFamily="18" charset="0"/>
              </a:rPr>
              <a:t>Üniversitelerin </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araştırma olanakları ve laboratuvarlarının Fen ve Sosyal Bilimler Liselerindeki öğrencilere açılması</a:t>
            </a:r>
            <a:r>
              <a:rPr lang="tr-TR" sz="2600" dirty="0">
                <a:latin typeface="Calibri" panose="020F0502020204030204" pitchFamily="34" charset="0"/>
                <a:ea typeface="Calibri" panose="020F0502020204030204" pitchFamily="34" charset="0"/>
                <a:cs typeface="Times New Roman" panose="02020603050405020304" pitchFamily="18" charset="0"/>
              </a:rPr>
              <a:t> için gerekli iş birlikleri sağlanacaktır</a:t>
            </a:r>
            <a:r>
              <a:rPr lang="tr-TR" sz="2600" dirty="0" smtClean="0">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spcAft>
                <a:spcPts val="800"/>
              </a:spcAft>
            </a:pPr>
            <a:endParaRPr lang="tr-TR" sz="2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2- </a:t>
            </a:r>
            <a:r>
              <a:rPr lang="tr-TR" sz="2600" dirty="0" smtClean="0">
                <a:solidFill>
                  <a:schemeClr val="accent1"/>
                </a:solidFill>
                <a:latin typeface="Calibri" panose="020F0502020204030204" pitchFamily="34" charset="0"/>
                <a:ea typeface="Calibri" panose="020F0502020204030204" pitchFamily="34" charset="0"/>
                <a:cs typeface="Times New Roman" panose="02020603050405020304" pitchFamily="18" charset="0"/>
              </a:rPr>
              <a:t>Üniversitelerdeki </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bilim insanlarının Fen ve Sosyal Bilimler Liselerindeki öğrencilere eğitim ve araştırma koçluğu yapmasına </a:t>
            </a:r>
            <a:r>
              <a:rPr lang="tr-TR" sz="2600" dirty="0">
                <a:latin typeface="Calibri" panose="020F0502020204030204" pitchFamily="34" charset="0"/>
                <a:ea typeface="Calibri" panose="020F0502020204030204" pitchFamily="34" charset="0"/>
                <a:cs typeface="Times New Roman" panose="02020603050405020304" pitchFamily="18" charset="0"/>
              </a:rPr>
              <a:t>ilişkin bir teşvik sistemi kurulacaktır</a:t>
            </a:r>
            <a:r>
              <a:rPr lang="tr-TR" sz="2600" dirty="0" smtClean="0">
                <a:latin typeface="Calibri" panose="020F0502020204030204" pitchFamily="34" charset="0"/>
                <a:ea typeface="Calibri" panose="020F0502020204030204" pitchFamily="34" charset="0"/>
                <a:cs typeface="Times New Roman" panose="02020603050405020304" pitchFamily="18" charset="0"/>
              </a:rPr>
              <a:t>.</a:t>
            </a:r>
            <a:endParaRPr lang="tr-TR" sz="2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6" name="3 Resim" descr="merkezefendi mem logo2.jpg"/>
          <p:cNvPicPr>
            <a:picLocks noChangeAspect="1"/>
          </p:cNvPicPr>
          <p:nvPr/>
        </p:nvPicPr>
        <p:blipFill>
          <a:blip r:embed="rId3" cstate="print"/>
          <a:srcRect/>
          <a:stretch>
            <a:fillRect/>
          </a:stretch>
        </p:blipFill>
        <p:spPr bwMode="auto">
          <a:xfrm>
            <a:off x="56446" y="101599"/>
            <a:ext cx="1557865" cy="1461054"/>
          </a:xfrm>
          <a:prstGeom prst="rect">
            <a:avLst/>
          </a:prstGeom>
          <a:noFill/>
          <a:ln w="9525">
            <a:noFill/>
            <a:miter lim="800000"/>
            <a:headEnd/>
            <a:tailEnd/>
          </a:ln>
        </p:spPr>
      </p:pic>
    </p:spTree>
    <p:extLst>
      <p:ext uri="{BB962C8B-B14F-4D97-AF65-F5344CB8AC3E}">
        <p14:creationId xmlns="" xmlns:p14="http://schemas.microsoft.com/office/powerpoint/2010/main" val="950152688"/>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830571" y="156526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Akış Çizelgesi: Ayıkla 3"/>
          <p:cNvSpPr/>
          <p:nvPr/>
        </p:nvSpPr>
        <p:spPr>
          <a:xfrm rot="5400000">
            <a:off x="5006406" y="36669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Oval 5"/>
          <p:cNvSpPr/>
          <p:nvPr/>
        </p:nvSpPr>
        <p:spPr>
          <a:xfrm>
            <a:off x="127011" y="116881"/>
            <a:ext cx="1407120" cy="140712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7" name="Düz Bağlayıcı 6"/>
          <p:cNvCxnSpPr>
            <a:stCxn id="6" idx="6"/>
          </p:cNvCxnSpPr>
          <p:nvPr/>
        </p:nvCxnSpPr>
        <p:spPr>
          <a:xfrm>
            <a:off x="1534133" y="820445"/>
            <a:ext cx="10657871" cy="186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a:stCxn id="6" idx="4"/>
          </p:cNvCxnSpPr>
          <p:nvPr/>
        </p:nvCxnSpPr>
        <p:spPr>
          <a:xfrm>
            <a:off x="830571" y="1524005"/>
            <a:ext cx="0" cy="53339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Yay 8"/>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0" name="Yuvarlatılmış Dikdörtgen 9"/>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Metin kutusu 10"/>
          <p:cNvSpPr txBox="1"/>
          <p:nvPr/>
        </p:nvSpPr>
        <p:spPr>
          <a:xfrm>
            <a:off x="5475749" y="211327"/>
            <a:ext cx="6716255" cy="584775"/>
          </a:xfrm>
          <a:prstGeom prst="rect">
            <a:avLst/>
          </a:prstGeom>
          <a:noFill/>
        </p:spPr>
        <p:txBody>
          <a:bodyPr wrap="square" rtlCol="0">
            <a:spAutoFit/>
          </a:bodyPr>
          <a:lstStyle/>
          <a:p>
            <a:pPr algn="ctr"/>
            <a:r>
              <a:rPr lang="tr-TR" sz="3200" b="1" dirty="0" smtClean="0">
                <a:effectLst>
                  <a:outerShdw blurRad="38100" dist="38100" dir="2700000" algn="tl">
                    <a:srgbClr val="000000">
                      <a:alpha val="43137"/>
                    </a:srgbClr>
                  </a:outerShdw>
                </a:effectLst>
                <a:latin typeface="Trebuchet MS" panose="020B0603020202020204" pitchFamily="34" charset="0"/>
              </a:rPr>
              <a:t>2023 EĞİTİM VİZYONU</a:t>
            </a:r>
            <a:endParaRPr lang="tr-TR" sz="3200" b="1" dirty="0">
              <a:effectLst>
                <a:outerShdw blurRad="38100" dist="38100" dir="2700000" algn="tl">
                  <a:srgbClr val="000000">
                    <a:alpha val="43137"/>
                  </a:srgbClr>
                </a:outerShdw>
              </a:effectLst>
              <a:latin typeface="Trebuchet MS" panose="020B0603020202020204" pitchFamily="34" charset="0"/>
            </a:endParaRPr>
          </a:p>
        </p:txBody>
      </p:sp>
      <p:sp>
        <p:nvSpPr>
          <p:cNvPr id="12" name="11 Slayt Numarası Yer Tutucusu"/>
          <p:cNvSpPr>
            <a:spLocks noGrp="1"/>
          </p:cNvSpPr>
          <p:nvPr>
            <p:ph type="sldNum" sz="quarter" idx="12"/>
          </p:nvPr>
        </p:nvSpPr>
        <p:spPr/>
        <p:txBody>
          <a:bodyPr/>
          <a:lstStyle/>
          <a:p>
            <a:fld id="{92906C5C-297D-40D7-908D-F30303E58C5D}" type="slidenum">
              <a:rPr lang="tr-TR" smtClean="0"/>
              <a:pPr/>
              <a:t>116</a:t>
            </a:fld>
            <a:endParaRPr lang="tr-TR"/>
          </a:p>
        </p:txBody>
      </p:sp>
      <p:sp>
        <p:nvSpPr>
          <p:cNvPr id="2" name="Dikdörtgen 1"/>
          <p:cNvSpPr/>
          <p:nvPr/>
        </p:nvSpPr>
        <p:spPr>
          <a:xfrm>
            <a:off x="830572" y="1557642"/>
            <a:ext cx="11361429" cy="652166"/>
          </a:xfrm>
          <a:prstGeom prst="rect">
            <a:avLst/>
          </a:prstGeom>
        </p:spPr>
        <p:txBody>
          <a:bodyPr wrap="square">
            <a:spAutoFit/>
          </a:bodyPr>
          <a:lstStyle/>
          <a:p>
            <a:pPr algn="ctr">
              <a:lnSpc>
                <a:spcPct val="107000"/>
              </a:lnSpc>
              <a:spcAft>
                <a:spcPts val="800"/>
              </a:spcAft>
            </a:pPr>
            <a:r>
              <a:rPr lang="tr-TR" sz="3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FEN VE SOSYAL BİLİMLER LİSELELERİ</a:t>
            </a:r>
          </a:p>
        </p:txBody>
      </p:sp>
      <p:sp>
        <p:nvSpPr>
          <p:cNvPr id="14" name="Yuvarlatılmış Dikdörtgen 13"/>
          <p:cNvSpPr/>
          <p:nvPr/>
        </p:nvSpPr>
        <p:spPr>
          <a:xfrm>
            <a:off x="830571" y="2283792"/>
            <a:ext cx="11361431" cy="101438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830572" y="2283791"/>
            <a:ext cx="11361429" cy="1014380"/>
          </a:xfrm>
          <a:prstGeom prst="rect">
            <a:avLst/>
          </a:prstGeom>
        </p:spPr>
        <p:txBody>
          <a:bodyPr wrap="square">
            <a:spAutoFit/>
          </a:bodyPr>
          <a:lstStyle/>
          <a:p>
            <a:pPr algn="ctr">
              <a:lnSpc>
                <a:spcPct val="107000"/>
              </a:lnSpc>
              <a:spcAft>
                <a:spcPts val="800"/>
              </a:spcAft>
            </a:pPr>
            <a:r>
              <a:rPr lang="tr-TR"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FEN VE SOSYAL BİLİMLER LİSELERİNİN YÜKSEKÖĞRETİM KURUMLARIYLA </a:t>
            </a:r>
            <a:r>
              <a:rPr lang="tr-TR" sz="28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İŞ </a:t>
            </a:r>
            <a:r>
              <a:rPr lang="tr-TR"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BİRLİKLERİ ARTIRILACAK</a:t>
            </a:r>
          </a:p>
        </p:txBody>
      </p:sp>
      <p:sp>
        <p:nvSpPr>
          <p:cNvPr id="17" name="Dikdörtgen 16"/>
          <p:cNvSpPr/>
          <p:nvPr/>
        </p:nvSpPr>
        <p:spPr>
          <a:xfrm rot="16200000">
            <a:off x="-647635" y="5276212"/>
            <a:ext cx="2121093" cy="769441"/>
          </a:xfrm>
          <a:prstGeom prst="rect">
            <a:avLst/>
          </a:prstGeom>
        </p:spPr>
        <p:txBody>
          <a:bodyPr wrap="none">
            <a:spAutoFit/>
          </a:bodyPr>
          <a:lstStyle/>
          <a:p>
            <a:r>
              <a:rPr lang="tr-TR" sz="44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HEDEF 2</a:t>
            </a:r>
            <a:endParaRPr lang="tr-TR" sz="4400" dirty="0"/>
          </a:p>
        </p:txBody>
      </p:sp>
      <p:sp>
        <p:nvSpPr>
          <p:cNvPr id="18" name="Dikdörtgen 17"/>
          <p:cNvSpPr/>
          <p:nvPr/>
        </p:nvSpPr>
        <p:spPr>
          <a:xfrm>
            <a:off x="830572" y="3381702"/>
            <a:ext cx="11026149" cy="2438168"/>
          </a:xfrm>
          <a:prstGeom prst="rect">
            <a:avLst/>
          </a:prstGeom>
        </p:spPr>
        <p:txBody>
          <a:bodyPr wrap="square">
            <a:spAutoFit/>
          </a:bodyPr>
          <a:lstStyle/>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3- </a:t>
            </a:r>
            <a:r>
              <a:rPr lang="tr-TR" sz="2600" dirty="0" smtClean="0">
                <a:solidFill>
                  <a:schemeClr val="accent1"/>
                </a:solidFill>
                <a:latin typeface="Calibri" panose="020F0502020204030204" pitchFamily="34" charset="0"/>
                <a:ea typeface="Calibri" panose="020F0502020204030204" pitchFamily="34" charset="0"/>
                <a:cs typeface="Times New Roman" panose="02020603050405020304" pitchFamily="18" charset="0"/>
              </a:rPr>
              <a:t>Bilim </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insanlarının Fen ve Sosyal Bilimler Liselerinde ders ve proje etkinliklerinde görev almasına </a:t>
            </a:r>
            <a:r>
              <a:rPr lang="tr-TR" sz="2600" dirty="0">
                <a:latin typeface="Calibri" panose="020F0502020204030204" pitchFamily="34" charset="0"/>
                <a:ea typeface="Calibri" panose="020F0502020204030204" pitchFamily="34" charset="0"/>
                <a:cs typeface="Times New Roman" panose="02020603050405020304" pitchFamily="18" charset="0"/>
              </a:rPr>
              <a:t>ilişkin bir teşvik sistemi oluşturulacaktır.</a:t>
            </a:r>
          </a:p>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4- </a:t>
            </a:r>
            <a:r>
              <a:rPr lang="tr-TR" sz="2600" dirty="0" smtClean="0">
                <a:solidFill>
                  <a:schemeClr val="accent1"/>
                </a:solidFill>
                <a:latin typeface="Calibri" panose="020F0502020204030204" pitchFamily="34" charset="0"/>
                <a:ea typeface="Calibri" panose="020F0502020204030204" pitchFamily="34" charset="0"/>
                <a:cs typeface="Times New Roman" panose="02020603050405020304" pitchFamily="18" charset="0"/>
              </a:rPr>
              <a:t>Bilim </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insanlarının yer aldığı danışma kurulları oluşturulması </a:t>
            </a:r>
            <a:r>
              <a:rPr lang="tr-TR" sz="2600" dirty="0">
                <a:latin typeface="Calibri" panose="020F0502020204030204" pitchFamily="34" charset="0"/>
                <a:ea typeface="Calibri" panose="020F0502020204030204" pitchFamily="34" charset="0"/>
                <a:cs typeface="Times New Roman" panose="02020603050405020304" pitchFamily="18" charset="0"/>
              </a:rPr>
              <a:t>teşvik edilecektir.</a:t>
            </a:r>
          </a:p>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5- </a:t>
            </a:r>
            <a:r>
              <a:rPr lang="tr-TR" sz="2600" dirty="0" smtClean="0">
                <a:solidFill>
                  <a:schemeClr val="accent1"/>
                </a:solidFill>
                <a:latin typeface="Calibri" panose="020F0502020204030204" pitchFamily="34" charset="0"/>
                <a:ea typeface="Calibri" panose="020F0502020204030204" pitchFamily="34" charset="0"/>
                <a:cs typeface="Times New Roman" panose="02020603050405020304" pitchFamily="18" charset="0"/>
              </a:rPr>
              <a:t>Yükseköğretim </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kurumlarınca düzenlenen bilimsel etkinliklere öğrencileri katılımı teşvik </a:t>
            </a:r>
            <a:r>
              <a:rPr lang="tr-TR" sz="2600" dirty="0">
                <a:latin typeface="Calibri" panose="020F0502020204030204" pitchFamily="34" charset="0"/>
                <a:ea typeface="Calibri" panose="020F0502020204030204" pitchFamily="34" charset="0"/>
                <a:cs typeface="Times New Roman" panose="02020603050405020304" pitchFamily="18" charset="0"/>
              </a:rPr>
              <a:t>edilecektir.</a:t>
            </a:r>
          </a:p>
        </p:txBody>
      </p:sp>
      <p:pic>
        <p:nvPicPr>
          <p:cNvPr id="16" name="3 Resim" descr="merkezefendi mem logo2.jpg"/>
          <p:cNvPicPr>
            <a:picLocks noChangeAspect="1"/>
          </p:cNvPicPr>
          <p:nvPr/>
        </p:nvPicPr>
        <p:blipFill>
          <a:blip r:embed="rId3" cstate="print"/>
          <a:srcRect/>
          <a:stretch>
            <a:fillRect/>
          </a:stretch>
        </p:blipFill>
        <p:spPr bwMode="auto">
          <a:xfrm>
            <a:off x="56446" y="101599"/>
            <a:ext cx="1557865" cy="1461054"/>
          </a:xfrm>
          <a:prstGeom prst="rect">
            <a:avLst/>
          </a:prstGeom>
          <a:noFill/>
          <a:ln w="9525">
            <a:noFill/>
            <a:miter lim="800000"/>
            <a:headEnd/>
            <a:tailEnd/>
          </a:ln>
        </p:spPr>
      </p:pic>
    </p:spTree>
    <p:extLst>
      <p:ext uri="{BB962C8B-B14F-4D97-AF65-F5344CB8AC3E}">
        <p14:creationId xmlns="" xmlns:p14="http://schemas.microsoft.com/office/powerpoint/2010/main" val="1462435030"/>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830571" y="156526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Akış Çizelgesi: Ayıkla 3"/>
          <p:cNvSpPr/>
          <p:nvPr/>
        </p:nvSpPr>
        <p:spPr>
          <a:xfrm rot="5400000">
            <a:off x="5006406" y="36669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Oval 5"/>
          <p:cNvSpPr/>
          <p:nvPr/>
        </p:nvSpPr>
        <p:spPr>
          <a:xfrm>
            <a:off x="127011" y="116881"/>
            <a:ext cx="1407120" cy="140712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7" name="Düz Bağlayıcı 6"/>
          <p:cNvCxnSpPr>
            <a:stCxn id="6" idx="6"/>
          </p:cNvCxnSpPr>
          <p:nvPr/>
        </p:nvCxnSpPr>
        <p:spPr>
          <a:xfrm>
            <a:off x="1534133" y="820445"/>
            <a:ext cx="10657871" cy="186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a:stCxn id="6" idx="4"/>
          </p:cNvCxnSpPr>
          <p:nvPr/>
        </p:nvCxnSpPr>
        <p:spPr>
          <a:xfrm>
            <a:off x="830571" y="1524005"/>
            <a:ext cx="0" cy="53339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Yay 8"/>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0" name="Yuvarlatılmış Dikdörtgen 9"/>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Metin kutusu 10"/>
          <p:cNvSpPr txBox="1"/>
          <p:nvPr/>
        </p:nvSpPr>
        <p:spPr>
          <a:xfrm>
            <a:off x="5475749" y="211327"/>
            <a:ext cx="6716255" cy="584775"/>
          </a:xfrm>
          <a:prstGeom prst="rect">
            <a:avLst/>
          </a:prstGeom>
          <a:noFill/>
        </p:spPr>
        <p:txBody>
          <a:bodyPr wrap="square" rtlCol="0">
            <a:spAutoFit/>
          </a:bodyPr>
          <a:lstStyle/>
          <a:p>
            <a:pPr algn="ctr"/>
            <a:r>
              <a:rPr lang="tr-TR" sz="3200" b="1" dirty="0" smtClean="0">
                <a:effectLst>
                  <a:outerShdw blurRad="38100" dist="38100" dir="2700000" algn="tl">
                    <a:srgbClr val="000000">
                      <a:alpha val="43137"/>
                    </a:srgbClr>
                  </a:outerShdw>
                </a:effectLst>
                <a:latin typeface="Trebuchet MS" panose="020B0603020202020204" pitchFamily="34" charset="0"/>
              </a:rPr>
              <a:t>2023 EĞİTİM VİZYONU</a:t>
            </a:r>
            <a:endParaRPr lang="tr-TR" sz="3200" b="1" dirty="0">
              <a:effectLst>
                <a:outerShdw blurRad="38100" dist="38100" dir="2700000" algn="tl">
                  <a:srgbClr val="000000">
                    <a:alpha val="43137"/>
                  </a:srgbClr>
                </a:outerShdw>
              </a:effectLst>
              <a:latin typeface="Trebuchet MS" panose="020B0603020202020204" pitchFamily="34" charset="0"/>
            </a:endParaRPr>
          </a:p>
        </p:txBody>
      </p:sp>
      <p:sp>
        <p:nvSpPr>
          <p:cNvPr id="12" name="11 Slayt Numarası Yer Tutucusu"/>
          <p:cNvSpPr>
            <a:spLocks noGrp="1"/>
          </p:cNvSpPr>
          <p:nvPr>
            <p:ph type="sldNum" sz="quarter" idx="12"/>
          </p:nvPr>
        </p:nvSpPr>
        <p:spPr/>
        <p:txBody>
          <a:bodyPr/>
          <a:lstStyle/>
          <a:p>
            <a:fld id="{92906C5C-297D-40D7-908D-F30303E58C5D}" type="slidenum">
              <a:rPr lang="tr-TR" smtClean="0"/>
              <a:pPr/>
              <a:t>117</a:t>
            </a:fld>
            <a:endParaRPr lang="tr-TR"/>
          </a:p>
        </p:txBody>
      </p:sp>
      <p:sp>
        <p:nvSpPr>
          <p:cNvPr id="2" name="Dikdörtgen 1"/>
          <p:cNvSpPr/>
          <p:nvPr/>
        </p:nvSpPr>
        <p:spPr>
          <a:xfrm>
            <a:off x="830572" y="1557642"/>
            <a:ext cx="11361429" cy="652166"/>
          </a:xfrm>
          <a:prstGeom prst="rect">
            <a:avLst/>
          </a:prstGeom>
        </p:spPr>
        <p:txBody>
          <a:bodyPr wrap="square">
            <a:spAutoFit/>
          </a:bodyPr>
          <a:lstStyle/>
          <a:p>
            <a:pPr algn="ctr">
              <a:lnSpc>
                <a:spcPct val="107000"/>
              </a:lnSpc>
              <a:spcAft>
                <a:spcPts val="800"/>
              </a:spcAft>
            </a:pPr>
            <a:r>
              <a:rPr lang="tr-TR" sz="3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İMAM HATİP ORTAOKULLARI ve İMAM HATİP LİSELERİ</a:t>
            </a:r>
          </a:p>
        </p:txBody>
      </p:sp>
      <p:sp>
        <p:nvSpPr>
          <p:cNvPr id="14" name="Yuvarlatılmış Dikdörtgen 13"/>
          <p:cNvSpPr/>
          <p:nvPr/>
        </p:nvSpPr>
        <p:spPr>
          <a:xfrm>
            <a:off x="830571" y="2283792"/>
            <a:ext cx="11361431" cy="101438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830572" y="2283791"/>
            <a:ext cx="11361429" cy="1014380"/>
          </a:xfrm>
          <a:prstGeom prst="rect">
            <a:avLst/>
          </a:prstGeom>
        </p:spPr>
        <p:txBody>
          <a:bodyPr wrap="square">
            <a:spAutoFit/>
          </a:bodyPr>
          <a:lstStyle/>
          <a:p>
            <a:pPr algn="ctr">
              <a:lnSpc>
                <a:spcPct val="107000"/>
              </a:lnSpc>
              <a:spcAft>
                <a:spcPts val="800"/>
              </a:spcAft>
            </a:pPr>
            <a:r>
              <a:rPr lang="tr-TR"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İMAM HATİP OKULLARININ MÜFREDAT, DERS YAPISI ve </a:t>
            </a:r>
            <a:r>
              <a:rPr lang="tr-TR" sz="28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DİL </a:t>
            </a:r>
            <a:r>
              <a:rPr lang="tr-TR"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YETERLİKLERİ İYİLEŞTİRİLECEK</a:t>
            </a:r>
          </a:p>
        </p:txBody>
      </p:sp>
      <p:sp>
        <p:nvSpPr>
          <p:cNvPr id="17" name="Dikdörtgen 16"/>
          <p:cNvSpPr/>
          <p:nvPr/>
        </p:nvSpPr>
        <p:spPr>
          <a:xfrm rot="16200000">
            <a:off x="-647635" y="5276212"/>
            <a:ext cx="2121093" cy="769441"/>
          </a:xfrm>
          <a:prstGeom prst="rect">
            <a:avLst/>
          </a:prstGeom>
        </p:spPr>
        <p:txBody>
          <a:bodyPr wrap="none">
            <a:spAutoFit/>
          </a:bodyPr>
          <a:lstStyle/>
          <a:p>
            <a:r>
              <a:rPr lang="tr-TR" sz="44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HEDEF 1</a:t>
            </a:r>
            <a:endParaRPr lang="tr-TR" sz="4400" dirty="0"/>
          </a:p>
        </p:txBody>
      </p:sp>
      <p:sp>
        <p:nvSpPr>
          <p:cNvPr id="18" name="Dikdörtgen 17"/>
          <p:cNvSpPr/>
          <p:nvPr/>
        </p:nvSpPr>
        <p:spPr>
          <a:xfrm>
            <a:off x="830572" y="3381703"/>
            <a:ext cx="11026149" cy="2866297"/>
          </a:xfrm>
          <a:prstGeom prst="rect">
            <a:avLst/>
          </a:prstGeom>
        </p:spPr>
        <p:txBody>
          <a:bodyPr wrap="square">
            <a:spAutoFit/>
          </a:bodyPr>
          <a:lstStyle/>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1- İmam </a:t>
            </a:r>
            <a:r>
              <a:rPr lang="tr-TR" sz="2600" dirty="0">
                <a:latin typeface="Calibri" panose="020F0502020204030204" pitchFamily="34" charset="0"/>
                <a:ea typeface="Calibri" panose="020F0502020204030204" pitchFamily="34" charset="0"/>
                <a:cs typeface="Times New Roman" panose="02020603050405020304" pitchFamily="18" charset="0"/>
              </a:rPr>
              <a:t>Hatip Okullarındaki program çeşitliliği korunacak ve </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genel ortaöğretimdeki esnek, modüler yapıyla uyumlu hâle getirilecektir.</a:t>
            </a:r>
          </a:p>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2- Genel </a:t>
            </a:r>
            <a:r>
              <a:rPr lang="tr-TR" sz="2600" dirty="0">
                <a:latin typeface="Calibri" panose="020F0502020204030204" pitchFamily="34" charset="0"/>
                <a:ea typeface="Calibri" panose="020F0502020204030204" pitchFamily="34" charset="0"/>
                <a:cs typeface="Times New Roman" panose="02020603050405020304" pitchFamily="18" charset="0"/>
              </a:rPr>
              <a:t>ortaöğretim kurumlarına nazaran </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İmam Hatip Okullarının programlarının ders saati ve ders türü çok fazla olduğundan azaltılacaktır.</a:t>
            </a:r>
          </a:p>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3- </a:t>
            </a:r>
            <a:r>
              <a:rPr lang="tr-TR" sz="2600" dirty="0" smtClean="0">
                <a:solidFill>
                  <a:schemeClr val="accent1"/>
                </a:solidFill>
                <a:latin typeface="Calibri" panose="020F0502020204030204" pitchFamily="34" charset="0"/>
                <a:ea typeface="Calibri" panose="020F0502020204030204" pitchFamily="34" charset="0"/>
                <a:cs typeface="Times New Roman" panose="02020603050405020304" pitchFamily="18" charset="0"/>
              </a:rPr>
              <a:t>Meslek </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dersleri ile akademik derslerin oranları </a:t>
            </a:r>
            <a:r>
              <a:rPr lang="tr-TR" sz="2600" dirty="0">
                <a:latin typeface="Calibri" panose="020F0502020204030204" pitchFamily="34" charset="0"/>
                <a:ea typeface="Calibri" panose="020F0502020204030204" pitchFamily="34" charset="0"/>
                <a:cs typeface="Times New Roman" panose="02020603050405020304" pitchFamily="18" charset="0"/>
              </a:rPr>
              <a:t>farklı alanlarda üniversite okuyacak öğrencilere göre planlanacaktır.</a:t>
            </a:r>
          </a:p>
        </p:txBody>
      </p:sp>
      <p:pic>
        <p:nvPicPr>
          <p:cNvPr id="16" name="3 Resim" descr="merkezefendi mem logo2.jpg"/>
          <p:cNvPicPr>
            <a:picLocks noChangeAspect="1"/>
          </p:cNvPicPr>
          <p:nvPr/>
        </p:nvPicPr>
        <p:blipFill>
          <a:blip r:embed="rId3" cstate="print"/>
          <a:srcRect/>
          <a:stretch>
            <a:fillRect/>
          </a:stretch>
        </p:blipFill>
        <p:spPr bwMode="auto">
          <a:xfrm>
            <a:off x="56446" y="101599"/>
            <a:ext cx="1557865" cy="1461054"/>
          </a:xfrm>
          <a:prstGeom prst="rect">
            <a:avLst/>
          </a:prstGeom>
          <a:noFill/>
          <a:ln w="9525">
            <a:noFill/>
            <a:miter lim="800000"/>
            <a:headEnd/>
            <a:tailEnd/>
          </a:ln>
        </p:spPr>
      </p:pic>
    </p:spTree>
    <p:extLst>
      <p:ext uri="{BB962C8B-B14F-4D97-AF65-F5344CB8AC3E}">
        <p14:creationId xmlns="" xmlns:p14="http://schemas.microsoft.com/office/powerpoint/2010/main" val="3400079928"/>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830571" y="156526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Akış Çizelgesi: Ayıkla 3"/>
          <p:cNvSpPr/>
          <p:nvPr/>
        </p:nvSpPr>
        <p:spPr>
          <a:xfrm rot="5400000">
            <a:off x="5006406" y="36669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Oval 5"/>
          <p:cNvSpPr/>
          <p:nvPr/>
        </p:nvSpPr>
        <p:spPr>
          <a:xfrm>
            <a:off x="127011" y="116881"/>
            <a:ext cx="1407120" cy="140712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7" name="Düz Bağlayıcı 6"/>
          <p:cNvCxnSpPr>
            <a:stCxn id="6" idx="6"/>
          </p:cNvCxnSpPr>
          <p:nvPr/>
        </p:nvCxnSpPr>
        <p:spPr>
          <a:xfrm>
            <a:off x="1534133" y="820445"/>
            <a:ext cx="10657871" cy="186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a:stCxn id="6" idx="4"/>
          </p:cNvCxnSpPr>
          <p:nvPr/>
        </p:nvCxnSpPr>
        <p:spPr>
          <a:xfrm>
            <a:off x="830571" y="1524005"/>
            <a:ext cx="0" cy="53339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Yay 8"/>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0" name="Yuvarlatılmış Dikdörtgen 9"/>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Metin kutusu 10"/>
          <p:cNvSpPr txBox="1"/>
          <p:nvPr/>
        </p:nvSpPr>
        <p:spPr>
          <a:xfrm>
            <a:off x="5475749" y="211327"/>
            <a:ext cx="6716255" cy="584775"/>
          </a:xfrm>
          <a:prstGeom prst="rect">
            <a:avLst/>
          </a:prstGeom>
          <a:noFill/>
        </p:spPr>
        <p:txBody>
          <a:bodyPr wrap="square" rtlCol="0">
            <a:spAutoFit/>
          </a:bodyPr>
          <a:lstStyle/>
          <a:p>
            <a:pPr algn="ctr"/>
            <a:r>
              <a:rPr lang="tr-TR" sz="3200" b="1" dirty="0" smtClean="0">
                <a:effectLst>
                  <a:outerShdw blurRad="38100" dist="38100" dir="2700000" algn="tl">
                    <a:srgbClr val="000000">
                      <a:alpha val="43137"/>
                    </a:srgbClr>
                  </a:outerShdw>
                </a:effectLst>
                <a:latin typeface="Trebuchet MS" panose="020B0603020202020204" pitchFamily="34" charset="0"/>
              </a:rPr>
              <a:t>2023 EĞİTİM VİZYONU</a:t>
            </a:r>
            <a:endParaRPr lang="tr-TR" sz="3200" b="1" dirty="0">
              <a:effectLst>
                <a:outerShdw blurRad="38100" dist="38100" dir="2700000" algn="tl">
                  <a:srgbClr val="000000">
                    <a:alpha val="43137"/>
                  </a:srgbClr>
                </a:outerShdw>
              </a:effectLst>
              <a:latin typeface="Trebuchet MS" panose="020B0603020202020204" pitchFamily="34" charset="0"/>
            </a:endParaRPr>
          </a:p>
        </p:txBody>
      </p:sp>
      <p:sp>
        <p:nvSpPr>
          <p:cNvPr id="12" name="11 Slayt Numarası Yer Tutucusu"/>
          <p:cNvSpPr>
            <a:spLocks noGrp="1"/>
          </p:cNvSpPr>
          <p:nvPr>
            <p:ph type="sldNum" sz="quarter" idx="12"/>
          </p:nvPr>
        </p:nvSpPr>
        <p:spPr/>
        <p:txBody>
          <a:bodyPr/>
          <a:lstStyle/>
          <a:p>
            <a:fld id="{92906C5C-297D-40D7-908D-F30303E58C5D}" type="slidenum">
              <a:rPr lang="tr-TR" smtClean="0"/>
              <a:pPr/>
              <a:t>118</a:t>
            </a:fld>
            <a:endParaRPr lang="tr-TR"/>
          </a:p>
        </p:txBody>
      </p:sp>
      <p:sp>
        <p:nvSpPr>
          <p:cNvPr id="2" name="Dikdörtgen 1"/>
          <p:cNvSpPr/>
          <p:nvPr/>
        </p:nvSpPr>
        <p:spPr>
          <a:xfrm>
            <a:off x="830572" y="1557642"/>
            <a:ext cx="11361429" cy="652166"/>
          </a:xfrm>
          <a:prstGeom prst="rect">
            <a:avLst/>
          </a:prstGeom>
        </p:spPr>
        <p:txBody>
          <a:bodyPr wrap="square">
            <a:spAutoFit/>
          </a:bodyPr>
          <a:lstStyle/>
          <a:p>
            <a:pPr algn="ctr">
              <a:lnSpc>
                <a:spcPct val="107000"/>
              </a:lnSpc>
              <a:spcAft>
                <a:spcPts val="800"/>
              </a:spcAft>
            </a:pPr>
            <a:r>
              <a:rPr lang="tr-TR" sz="3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İMAM HATİP ORTAOKULLARI ve İMAM HATİP LİSELERİ</a:t>
            </a:r>
          </a:p>
        </p:txBody>
      </p:sp>
      <p:sp>
        <p:nvSpPr>
          <p:cNvPr id="14" name="Yuvarlatılmış Dikdörtgen 13"/>
          <p:cNvSpPr/>
          <p:nvPr/>
        </p:nvSpPr>
        <p:spPr>
          <a:xfrm>
            <a:off x="830571" y="2283792"/>
            <a:ext cx="11361431" cy="101438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830572" y="2283791"/>
            <a:ext cx="11361429" cy="1014380"/>
          </a:xfrm>
          <a:prstGeom prst="rect">
            <a:avLst/>
          </a:prstGeom>
        </p:spPr>
        <p:txBody>
          <a:bodyPr wrap="square">
            <a:spAutoFit/>
          </a:bodyPr>
          <a:lstStyle/>
          <a:p>
            <a:pPr algn="ctr">
              <a:lnSpc>
                <a:spcPct val="107000"/>
              </a:lnSpc>
              <a:spcAft>
                <a:spcPts val="800"/>
              </a:spcAft>
            </a:pPr>
            <a:r>
              <a:rPr lang="tr-TR"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İMAM HATİP OKULLARININ MÜFREDAT, DERS YAPISI ve </a:t>
            </a:r>
            <a:r>
              <a:rPr lang="tr-TR" sz="28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DİL </a:t>
            </a:r>
            <a:r>
              <a:rPr lang="tr-TR"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YETERLİKLERİ İYİLEŞTİRİLECEK</a:t>
            </a:r>
          </a:p>
        </p:txBody>
      </p:sp>
      <p:sp>
        <p:nvSpPr>
          <p:cNvPr id="17" name="Dikdörtgen 16"/>
          <p:cNvSpPr/>
          <p:nvPr/>
        </p:nvSpPr>
        <p:spPr>
          <a:xfrm rot="16200000">
            <a:off x="-647635" y="5276212"/>
            <a:ext cx="2121093" cy="769441"/>
          </a:xfrm>
          <a:prstGeom prst="rect">
            <a:avLst/>
          </a:prstGeom>
        </p:spPr>
        <p:txBody>
          <a:bodyPr wrap="none">
            <a:spAutoFit/>
          </a:bodyPr>
          <a:lstStyle/>
          <a:p>
            <a:r>
              <a:rPr lang="tr-TR" sz="44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HEDEF 1</a:t>
            </a:r>
            <a:endParaRPr lang="tr-TR" sz="4400" dirty="0"/>
          </a:p>
        </p:txBody>
      </p:sp>
      <p:sp>
        <p:nvSpPr>
          <p:cNvPr id="18" name="Dikdörtgen 17"/>
          <p:cNvSpPr/>
          <p:nvPr/>
        </p:nvSpPr>
        <p:spPr>
          <a:xfrm>
            <a:off x="830572" y="3381702"/>
            <a:ext cx="11026149" cy="3294428"/>
          </a:xfrm>
          <a:prstGeom prst="rect">
            <a:avLst/>
          </a:prstGeom>
        </p:spPr>
        <p:txBody>
          <a:bodyPr wrap="square">
            <a:spAutoFit/>
          </a:bodyPr>
          <a:lstStyle/>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4- İmam </a:t>
            </a:r>
            <a:r>
              <a:rPr lang="tr-TR" sz="2600" dirty="0">
                <a:latin typeface="Calibri" panose="020F0502020204030204" pitchFamily="34" charset="0"/>
                <a:ea typeface="Calibri" panose="020F0502020204030204" pitchFamily="34" charset="0"/>
                <a:cs typeface="Times New Roman" panose="02020603050405020304" pitchFamily="18" charset="0"/>
              </a:rPr>
              <a:t>Hatip Ortaokuluna devam eden çocuklarımıza özellikle</a:t>
            </a:r>
            <a:r>
              <a:rPr lang="tr-TR" sz="2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Arapça ve diğer yabancı dil alanlarında nitelikli destek eğitimleri düzenlenerek yaz okulları </a:t>
            </a:r>
            <a:r>
              <a:rPr lang="tr-TR" sz="2600" dirty="0">
                <a:latin typeface="Calibri" panose="020F0502020204030204" pitchFamily="34" charset="0"/>
                <a:ea typeface="Calibri" panose="020F0502020204030204" pitchFamily="34" charset="0"/>
                <a:cs typeface="Times New Roman" panose="02020603050405020304" pitchFamily="18" charset="0"/>
              </a:rPr>
              <a:t>açılacaktır.</a:t>
            </a:r>
          </a:p>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5- </a:t>
            </a:r>
            <a:r>
              <a:rPr lang="tr-TR" sz="2600" dirty="0" smtClean="0">
                <a:solidFill>
                  <a:schemeClr val="accent1"/>
                </a:solidFill>
                <a:latin typeface="Calibri" panose="020F0502020204030204" pitchFamily="34" charset="0"/>
                <a:ea typeface="Calibri" panose="020F0502020204030204" pitchFamily="34" charset="0"/>
                <a:cs typeface="Times New Roman" panose="02020603050405020304" pitchFamily="18" charset="0"/>
              </a:rPr>
              <a:t>Yabancı </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dil öğretmenlerinin</a:t>
            </a:r>
            <a:r>
              <a:rPr lang="tr-TR" sz="2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tr-TR" sz="2600" dirty="0">
                <a:latin typeface="Calibri" panose="020F0502020204030204" pitchFamily="34" charset="0"/>
                <a:ea typeface="Calibri" panose="020F0502020204030204" pitchFamily="34" charset="0"/>
                <a:cs typeface="Times New Roman" panose="02020603050405020304" pitchFamily="18" charset="0"/>
              </a:rPr>
              <a:t>mesleki becerilerinin geliştirilmesine yönelik </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mesleki gelişim programları düzenlenecektir.</a:t>
            </a:r>
          </a:p>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6- </a:t>
            </a:r>
            <a:r>
              <a:rPr lang="tr-TR" sz="2600" dirty="0" smtClean="0">
                <a:solidFill>
                  <a:schemeClr val="accent1"/>
                </a:solidFill>
                <a:latin typeface="Calibri" panose="020F0502020204030204" pitchFamily="34" charset="0"/>
                <a:ea typeface="Calibri" panose="020F0502020204030204" pitchFamily="34" charset="0"/>
                <a:cs typeface="Times New Roman" panose="02020603050405020304" pitchFamily="18" charset="0"/>
              </a:rPr>
              <a:t>Arapça </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ders kitapları yazma, okuma, dinleme ve konuşma alanlarında tüm dil becerilerini geliştirecek şekilde bir bütün hâlinde </a:t>
            </a:r>
            <a:r>
              <a:rPr lang="tr-TR" sz="2600" dirty="0">
                <a:latin typeface="Calibri" panose="020F0502020204030204" pitchFamily="34" charset="0"/>
                <a:ea typeface="Calibri" panose="020F0502020204030204" pitchFamily="34" charset="0"/>
                <a:cs typeface="Times New Roman" panose="02020603050405020304" pitchFamily="18" charset="0"/>
              </a:rPr>
              <a:t>tasarlanacaktır.</a:t>
            </a:r>
          </a:p>
        </p:txBody>
      </p:sp>
      <p:pic>
        <p:nvPicPr>
          <p:cNvPr id="16" name="3 Resim" descr="merkezefendi mem logo2.jpg"/>
          <p:cNvPicPr>
            <a:picLocks noChangeAspect="1"/>
          </p:cNvPicPr>
          <p:nvPr/>
        </p:nvPicPr>
        <p:blipFill>
          <a:blip r:embed="rId3" cstate="print"/>
          <a:srcRect/>
          <a:stretch>
            <a:fillRect/>
          </a:stretch>
        </p:blipFill>
        <p:spPr bwMode="auto">
          <a:xfrm>
            <a:off x="56446" y="101599"/>
            <a:ext cx="1557865" cy="1461054"/>
          </a:xfrm>
          <a:prstGeom prst="rect">
            <a:avLst/>
          </a:prstGeom>
          <a:noFill/>
          <a:ln w="9525">
            <a:noFill/>
            <a:miter lim="800000"/>
            <a:headEnd/>
            <a:tailEnd/>
          </a:ln>
        </p:spPr>
      </p:pic>
    </p:spTree>
    <p:extLst>
      <p:ext uri="{BB962C8B-B14F-4D97-AF65-F5344CB8AC3E}">
        <p14:creationId xmlns="" xmlns:p14="http://schemas.microsoft.com/office/powerpoint/2010/main" val="1929442834"/>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830571" y="156526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Akış Çizelgesi: Ayıkla 3"/>
          <p:cNvSpPr/>
          <p:nvPr/>
        </p:nvSpPr>
        <p:spPr>
          <a:xfrm rot="5400000">
            <a:off x="5006406" y="36669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Oval 5"/>
          <p:cNvSpPr/>
          <p:nvPr/>
        </p:nvSpPr>
        <p:spPr>
          <a:xfrm>
            <a:off x="127011" y="116881"/>
            <a:ext cx="1407120" cy="140712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7" name="Düz Bağlayıcı 6"/>
          <p:cNvCxnSpPr>
            <a:stCxn id="6" idx="6"/>
          </p:cNvCxnSpPr>
          <p:nvPr/>
        </p:nvCxnSpPr>
        <p:spPr>
          <a:xfrm>
            <a:off x="1534133" y="820445"/>
            <a:ext cx="10657871" cy="186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a:stCxn id="6" idx="4"/>
          </p:cNvCxnSpPr>
          <p:nvPr/>
        </p:nvCxnSpPr>
        <p:spPr>
          <a:xfrm>
            <a:off x="830571" y="1524005"/>
            <a:ext cx="0" cy="53339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Yay 8"/>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0" name="Yuvarlatılmış Dikdörtgen 9"/>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Metin kutusu 10"/>
          <p:cNvSpPr txBox="1"/>
          <p:nvPr/>
        </p:nvSpPr>
        <p:spPr>
          <a:xfrm>
            <a:off x="5475749" y="211327"/>
            <a:ext cx="6716255" cy="584775"/>
          </a:xfrm>
          <a:prstGeom prst="rect">
            <a:avLst/>
          </a:prstGeom>
          <a:noFill/>
        </p:spPr>
        <p:txBody>
          <a:bodyPr wrap="square" rtlCol="0">
            <a:spAutoFit/>
          </a:bodyPr>
          <a:lstStyle/>
          <a:p>
            <a:pPr algn="ctr"/>
            <a:r>
              <a:rPr lang="tr-TR" sz="3200" b="1" dirty="0" smtClean="0">
                <a:effectLst>
                  <a:outerShdw blurRad="38100" dist="38100" dir="2700000" algn="tl">
                    <a:srgbClr val="000000">
                      <a:alpha val="43137"/>
                    </a:srgbClr>
                  </a:outerShdw>
                </a:effectLst>
                <a:latin typeface="Trebuchet MS" panose="020B0603020202020204" pitchFamily="34" charset="0"/>
              </a:rPr>
              <a:t>2023 EĞİTİM VİZYONU</a:t>
            </a:r>
            <a:endParaRPr lang="tr-TR" sz="3200" b="1" dirty="0">
              <a:effectLst>
                <a:outerShdw blurRad="38100" dist="38100" dir="2700000" algn="tl">
                  <a:srgbClr val="000000">
                    <a:alpha val="43137"/>
                  </a:srgbClr>
                </a:outerShdw>
              </a:effectLst>
              <a:latin typeface="Trebuchet MS" panose="020B0603020202020204" pitchFamily="34" charset="0"/>
            </a:endParaRPr>
          </a:p>
        </p:txBody>
      </p:sp>
      <p:sp>
        <p:nvSpPr>
          <p:cNvPr id="12" name="11 Slayt Numarası Yer Tutucusu"/>
          <p:cNvSpPr>
            <a:spLocks noGrp="1"/>
          </p:cNvSpPr>
          <p:nvPr>
            <p:ph type="sldNum" sz="quarter" idx="12"/>
          </p:nvPr>
        </p:nvSpPr>
        <p:spPr/>
        <p:txBody>
          <a:bodyPr/>
          <a:lstStyle/>
          <a:p>
            <a:fld id="{92906C5C-297D-40D7-908D-F30303E58C5D}" type="slidenum">
              <a:rPr lang="tr-TR" smtClean="0"/>
              <a:pPr/>
              <a:t>119</a:t>
            </a:fld>
            <a:endParaRPr lang="tr-TR"/>
          </a:p>
        </p:txBody>
      </p:sp>
      <p:sp>
        <p:nvSpPr>
          <p:cNvPr id="2" name="Dikdörtgen 1"/>
          <p:cNvSpPr/>
          <p:nvPr/>
        </p:nvSpPr>
        <p:spPr>
          <a:xfrm>
            <a:off x="830572" y="1557642"/>
            <a:ext cx="11361429" cy="652166"/>
          </a:xfrm>
          <a:prstGeom prst="rect">
            <a:avLst/>
          </a:prstGeom>
        </p:spPr>
        <p:txBody>
          <a:bodyPr wrap="square">
            <a:spAutoFit/>
          </a:bodyPr>
          <a:lstStyle/>
          <a:p>
            <a:pPr algn="ctr">
              <a:lnSpc>
                <a:spcPct val="107000"/>
              </a:lnSpc>
              <a:spcAft>
                <a:spcPts val="800"/>
              </a:spcAft>
            </a:pPr>
            <a:r>
              <a:rPr lang="tr-TR" sz="3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İMAM HATİP ORTAOKULLARI ve İMAM HATİP LİSELERİ</a:t>
            </a:r>
          </a:p>
        </p:txBody>
      </p:sp>
      <p:sp>
        <p:nvSpPr>
          <p:cNvPr id="14" name="Yuvarlatılmış Dikdörtgen 13"/>
          <p:cNvSpPr/>
          <p:nvPr/>
        </p:nvSpPr>
        <p:spPr>
          <a:xfrm>
            <a:off x="830571" y="2283792"/>
            <a:ext cx="11361431" cy="101438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830572" y="2283791"/>
            <a:ext cx="11361429" cy="1014380"/>
          </a:xfrm>
          <a:prstGeom prst="rect">
            <a:avLst/>
          </a:prstGeom>
        </p:spPr>
        <p:txBody>
          <a:bodyPr wrap="square">
            <a:spAutoFit/>
          </a:bodyPr>
          <a:lstStyle/>
          <a:p>
            <a:pPr algn="ctr">
              <a:lnSpc>
                <a:spcPct val="107000"/>
              </a:lnSpc>
              <a:spcAft>
                <a:spcPts val="800"/>
              </a:spcAft>
            </a:pPr>
            <a:r>
              <a:rPr lang="tr-TR"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İMAM HATİP OKULLARININ MÜFREDAT, DERS YAPISI ve </a:t>
            </a:r>
            <a:r>
              <a:rPr lang="tr-TR" sz="28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DİL </a:t>
            </a:r>
            <a:r>
              <a:rPr lang="tr-TR"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YETERLİKLERİ İYİLEŞTİRİLECEK</a:t>
            </a:r>
          </a:p>
        </p:txBody>
      </p:sp>
      <p:sp>
        <p:nvSpPr>
          <p:cNvPr id="17" name="Dikdörtgen 16"/>
          <p:cNvSpPr/>
          <p:nvPr/>
        </p:nvSpPr>
        <p:spPr>
          <a:xfrm rot="16200000">
            <a:off x="-647635" y="5276212"/>
            <a:ext cx="2121093" cy="769441"/>
          </a:xfrm>
          <a:prstGeom prst="rect">
            <a:avLst/>
          </a:prstGeom>
        </p:spPr>
        <p:txBody>
          <a:bodyPr wrap="none">
            <a:spAutoFit/>
          </a:bodyPr>
          <a:lstStyle/>
          <a:p>
            <a:r>
              <a:rPr lang="tr-TR" sz="44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HEDEF 1</a:t>
            </a:r>
            <a:endParaRPr lang="tr-TR" sz="4400" dirty="0"/>
          </a:p>
        </p:txBody>
      </p:sp>
      <p:sp>
        <p:nvSpPr>
          <p:cNvPr id="18" name="Dikdörtgen 17"/>
          <p:cNvSpPr/>
          <p:nvPr/>
        </p:nvSpPr>
        <p:spPr>
          <a:xfrm>
            <a:off x="830572" y="3381706"/>
            <a:ext cx="11026149" cy="2010037"/>
          </a:xfrm>
          <a:prstGeom prst="rect">
            <a:avLst/>
          </a:prstGeom>
        </p:spPr>
        <p:txBody>
          <a:bodyPr wrap="square">
            <a:spAutoFit/>
          </a:bodyPr>
          <a:lstStyle/>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7- </a:t>
            </a:r>
            <a:r>
              <a:rPr lang="tr-TR" sz="2600" dirty="0" smtClean="0">
                <a:solidFill>
                  <a:schemeClr val="accent1"/>
                </a:solidFill>
                <a:latin typeface="Calibri" panose="020F0502020204030204" pitchFamily="34" charset="0"/>
                <a:ea typeface="Calibri" panose="020F0502020204030204" pitchFamily="34" charset="0"/>
                <a:cs typeface="Times New Roman" panose="02020603050405020304" pitchFamily="18" charset="0"/>
              </a:rPr>
              <a:t>Arapça </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öğrenimi etkileşimli kaynaklarla </a:t>
            </a:r>
            <a:r>
              <a:rPr lang="tr-TR" sz="2600" dirty="0">
                <a:latin typeface="Calibri" panose="020F0502020204030204" pitchFamily="34" charset="0"/>
                <a:ea typeface="Calibri" panose="020F0502020204030204" pitchFamily="34" charset="0"/>
                <a:cs typeface="Times New Roman" panose="02020603050405020304" pitchFamily="18" charset="0"/>
              </a:rPr>
              <a:t>desteklenecektir</a:t>
            </a:r>
            <a:r>
              <a:rPr lang="tr-TR" sz="2600" dirty="0" smtClean="0">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8- </a:t>
            </a:r>
            <a:r>
              <a:rPr lang="tr-TR" sz="2600" dirty="0" smtClean="0">
                <a:solidFill>
                  <a:schemeClr val="accent1"/>
                </a:solidFill>
                <a:latin typeface="Calibri" panose="020F0502020204030204" pitchFamily="34" charset="0"/>
                <a:ea typeface="Calibri" panose="020F0502020204030204" pitchFamily="34" charset="0"/>
                <a:cs typeface="Times New Roman" panose="02020603050405020304" pitchFamily="18" charset="0"/>
              </a:rPr>
              <a:t>İmam </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Hatip Okullarındaki başarılı örnekler </a:t>
            </a:r>
            <a:r>
              <a:rPr lang="tr-TR" sz="2600" dirty="0">
                <a:latin typeface="Calibri" panose="020F0502020204030204" pitchFamily="34" charset="0"/>
                <a:ea typeface="Calibri" panose="020F0502020204030204" pitchFamily="34" charset="0"/>
                <a:cs typeface="Times New Roman" panose="02020603050405020304" pitchFamily="18" charset="0"/>
              </a:rPr>
              <a:t>teşvik edilecektir.</a:t>
            </a:r>
          </a:p>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9- </a:t>
            </a:r>
            <a:r>
              <a:rPr lang="tr-TR" sz="2600" dirty="0" smtClean="0">
                <a:solidFill>
                  <a:schemeClr val="accent1"/>
                </a:solidFill>
                <a:latin typeface="Calibri" panose="020F0502020204030204" pitchFamily="34" charset="0"/>
                <a:ea typeface="Calibri" panose="020F0502020204030204" pitchFamily="34" charset="0"/>
                <a:cs typeface="Times New Roman" panose="02020603050405020304" pitchFamily="18" charset="0"/>
              </a:rPr>
              <a:t>Okulların </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fiziksel alt yapılarının iyileştirilmesi </a:t>
            </a:r>
            <a:r>
              <a:rPr lang="tr-TR" sz="2600" dirty="0">
                <a:latin typeface="Calibri" panose="020F0502020204030204" pitchFamily="34" charset="0"/>
                <a:ea typeface="Calibri" panose="020F0502020204030204" pitchFamily="34" charset="0"/>
                <a:cs typeface="Times New Roman" panose="02020603050405020304" pitchFamily="18" charset="0"/>
              </a:rPr>
              <a:t>ve mevcut fiziksel imkânların daha etkin kullanılması için analizler yapılacaktır</a:t>
            </a:r>
            <a:r>
              <a:rPr lang="tr-TR" sz="2600" dirty="0" smtClean="0">
                <a:latin typeface="Calibri" panose="020F0502020204030204" pitchFamily="34" charset="0"/>
                <a:ea typeface="Calibri" panose="020F0502020204030204" pitchFamily="34" charset="0"/>
                <a:cs typeface="Times New Roman" panose="02020603050405020304" pitchFamily="18" charset="0"/>
              </a:rPr>
              <a:t>.</a:t>
            </a:r>
            <a:endParaRPr lang="tr-TR" sz="2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6" name="3 Resim" descr="merkezefendi mem logo2.jpg"/>
          <p:cNvPicPr>
            <a:picLocks noChangeAspect="1"/>
          </p:cNvPicPr>
          <p:nvPr/>
        </p:nvPicPr>
        <p:blipFill>
          <a:blip r:embed="rId3" cstate="print"/>
          <a:srcRect/>
          <a:stretch>
            <a:fillRect/>
          </a:stretch>
        </p:blipFill>
        <p:spPr bwMode="auto">
          <a:xfrm>
            <a:off x="56446" y="101599"/>
            <a:ext cx="1557865" cy="1461054"/>
          </a:xfrm>
          <a:prstGeom prst="rect">
            <a:avLst/>
          </a:prstGeom>
          <a:noFill/>
          <a:ln w="9525">
            <a:noFill/>
            <a:miter lim="800000"/>
            <a:headEnd/>
            <a:tailEnd/>
          </a:ln>
        </p:spPr>
      </p:pic>
    </p:spTree>
    <p:extLst>
      <p:ext uri="{BB962C8B-B14F-4D97-AF65-F5344CB8AC3E}">
        <p14:creationId xmlns="" xmlns:p14="http://schemas.microsoft.com/office/powerpoint/2010/main" val="41630509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Yuvarlatılmış Dikdörtgen 19"/>
          <p:cNvSpPr/>
          <p:nvPr/>
        </p:nvSpPr>
        <p:spPr>
          <a:xfrm>
            <a:off x="830571" y="156526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sp>
        <p:nvSpPr>
          <p:cNvPr id="4" name="Akış Çizelgesi: Ayıkla 3"/>
          <p:cNvSpPr/>
          <p:nvPr/>
        </p:nvSpPr>
        <p:spPr>
          <a:xfrm rot="5400000">
            <a:off x="5006406" y="36669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sp>
        <p:nvSpPr>
          <p:cNvPr id="6" name="Oval 5"/>
          <p:cNvSpPr/>
          <p:nvPr/>
        </p:nvSpPr>
        <p:spPr>
          <a:xfrm>
            <a:off x="127011" y="116881"/>
            <a:ext cx="1407120" cy="140712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cxnSp>
        <p:nvCxnSpPr>
          <p:cNvPr id="7" name="Düz Bağlayıcı 6"/>
          <p:cNvCxnSpPr>
            <a:stCxn id="6" idx="6"/>
          </p:cNvCxnSpPr>
          <p:nvPr/>
        </p:nvCxnSpPr>
        <p:spPr>
          <a:xfrm>
            <a:off x="1534133" y="820445"/>
            <a:ext cx="10657871" cy="186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a:stCxn id="6" idx="4"/>
          </p:cNvCxnSpPr>
          <p:nvPr/>
        </p:nvCxnSpPr>
        <p:spPr>
          <a:xfrm>
            <a:off x="830571" y="1524005"/>
            <a:ext cx="0" cy="53339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Yay 8"/>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dirty="0">
              <a:solidFill>
                <a:prstClr val="black"/>
              </a:solidFill>
            </a:endParaRPr>
          </a:p>
        </p:txBody>
      </p:sp>
      <p:sp>
        <p:nvSpPr>
          <p:cNvPr id="10" name="Yuvarlatılmış Dikdörtgen 9"/>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sp>
        <p:nvSpPr>
          <p:cNvPr id="11" name="Metin kutusu 10"/>
          <p:cNvSpPr txBox="1"/>
          <p:nvPr/>
        </p:nvSpPr>
        <p:spPr>
          <a:xfrm>
            <a:off x="5475749" y="211327"/>
            <a:ext cx="6716255" cy="584775"/>
          </a:xfrm>
          <a:prstGeom prst="rect">
            <a:avLst/>
          </a:prstGeom>
          <a:noFill/>
        </p:spPr>
        <p:txBody>
          <a:bodyPr wrap="square" rtlCol="0">
            <a:spAutoFit/>
          </a:bodyPr>
          <a:lstStyle/>
          <a:p>
            <a:pPr algn="ctr"/>
            <a:r>
              <a:rPr lang="tr-TR" sz="3200" b="1" dirty="0" smtClean="0">
                <a:solidFill>
                  <a:prstClr val="black"/>
                </a:solidFill>
                <a:effectLst>
                  <a:outerShdw blurRad="38100" dist="38100" dir="2700000" algn="tl">
                    <a:srgbClr val="000000">
                      <a:alpha val="43137"/>
                    </a:srgbClr>
                  </a:outerShdw>
                </a:effectLst>
                <a:latin typeface="Trebuchet MS" panose="020B0603020202020204" pitchFamily="34" charset="0"/>
              </a:rPr>
              <a:t>2023 EĞİTİM VİZYONU</a:t>
            </a:r>
            <a:endParaRPr lang="tr-TR" sz="3200" b="1" dirty="0">
              <a:solidFill>
                <a:prstClr val="black"/>
              </a:solidFill>
              <a:effectLst>
                <a:outerShdw blurRad="38100" dist="38100" dir="2700000" algn="tl">
                  <a:srgbClr val="000000">
                    <a:alpha val="43137"/>
                  </a:srgbClr>
                </a:outerShdw>
              </a:effectLst>
              <a:latin typeface="Trebuchet MS" panose="020B0603020202020204" pitchFamily="34" charset="0"/>
            </a:endParaRPr>
          </a:p>
        </p:txBody>
      </p:sp>
      <p:sp>
        <p:nvSpPr>
          <p:cNvPr id="12" name="11 Slayt Numarası Yer Tutucusu"/>
          <p:cNvSpPr>
            <a:spLocks noGrp="1"/>
          </p:cNvSpPr>
          <p:nvPr>
            <p:ph type="sldNum" sz="quarter" idx="12"/>
          </p:nvPr>
        </p:nvSpPr>
        <p:spPr/>
        <p:txBody>
          <a:bodyPr/>
          <a:lstStyle/>
          <a:p>
            <a:fld id="{92906C5C-297D-40D7-908D-F30303E58C5D}" type="slidenum">
              <a:rPr lang="tr-TR" smtClean="0">
                <a:solidFill>
                  <a:prstClr val="black">
                    <a:tint val="75000"/>
                  </a:prstClr>
                </a:solidFill>
              </a:rPr>
              <a:pPr/>
              <a:t>12</a:t>
            </a:fld>
            <a:endParaRPr lang="tr-TR" dirty="0">
              <a:solidFill>
                <a:prstClr val="black">
                  <a:tint val="75000"/>
                </a:prstClr>
              </a:solidFill>
            </a:endParaRPr>
          </a:p>
        </p:txBody>
      </p:sp>
      <p:sp>
        <p:nvSpPr>
          <p:cNvPr id="2" name="Dikdörtgen 1"/>
          <p:cNvSpPr/>
          <p:nvPr/>
        </p:nvSpPr>
        <p:spPr>
          <a:xfrm>
            <a:off x="830572" y="1557642"/>
            <a:ext cx="11361429" cy="652166"/>
          </a:xfrm>
          <a:prstGeom prst="rect">
            <a:avLst/>
          </a:prstGeom>
        </p:spPr>
        <p:txBody>
          <a:bodyPr wrap="square">
            <a:spAutoFit/>
          </a:bodyPr>
          <a:lstStyle/>
          <a:p>
            <a:pPr algn="ctr">
              <a:lnSpc>
                <a:spcPct val="107000"/>
              </a:lnSpc>
              <a:spcAft>
                <a:spcPts val="800"/>
              </a:spcAft>
            </a:pPr>
            <a:r>
              <a:rPr lang="tr-TR" sz="3400" b="1" dirty="0" smtClean="0">
                <a:solidFill>
                  <a:prstClr val="black"/>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2023 EĞİTİM VİZYONUNUN FELSEFESİ</a:t>
            </a:r>
            <a:endParaRPr lang="tr-TR" sz="3400" dirty="0">
              <a:solidFill>
                <a:prstClr val="black"/>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p:txBody>
      </p:sp>
      <p:sp>
        <p:nvSpPr>
          <p:cNvPr id="3" name="Dikdörtgen 2"/>
          <p:cNvSpPr/>
          <p:nvPr/>
        </p:nvSpPr>
        <p:spPr>
          <a:xfrm>
            <a:off x="993423" y="2875129"/>
            <a:ext cx="10916356" cy="3422091"/>
          </a:xfrm>
          <a:prstGeom prst="rect">
            <a:avLst/>
          </a:prstGeom>
        </p:spPr>
        <p:txBody>
          <a:bodyPr wrap="square">
            <a:spAutoFit/>
          </a:bodyPr>
          <a:lstStyle/>
          <a:p>
            <a:pPr marL="342900" indent="-342900" algn="just">
              <a:lnSpc>
                <a:spcPct val="107000"/>
              </a:lnSpc>
              <a:spcAft>
                <a:spcPts val="800"/>
              </a:spcAft>
              <a:buFont typeface="Wingdings" pitchFamily="2" charset="2"/>
              <a:buChar char="ü"/>
            </a:pPr>
            <a:r>
              <a:rPr lang="tr-TR" sz="2800" dirty="0">
                <a:solidFill>
                  <a:srgbClr val="FF0000"/>
                </a:solidFill>
                <a:ea typeface="Times New Roman"/>
                <a:cs typeface="Times New Roman"/>
              </a:rPr>
              <a:t>2023 eğitim vizyonunun temel hedeflerinden biri de öğrenmenin kendisini ödül olarak gören öğrenenlerdir. </a:t>
            </a:r>
          </a:p>
          <a:p>
            <a:pPr marL="285750" indent="-285750" algn="just">
              <a:lnSpc>
                <a:spcPct val="107000"/>
              </a:lnSpc>
              <a:spcAft>
                <a:spcPts val="800"/>
              </a:spcAft>
              <a:buFont typeface="Wingdings" pitchFamily="2" charset="2"/>
              <a:buChar char="ü"/>
            </a:pPr>
            <a:r>
              <a:rPr lang="tr-TR" sz="2800" dirty="0" smtClean="0">
                <a:ea typeface="Times New Roman"/>
                <a:cs typeface="Times New Roman"/>
              </a:rPr>
              <a:t>Okul </a:t>
            </a:r>
            <a:r>
              <a:rPr lang="tr-TR" sz="2800" dirty="0">
                <a:ea typeface="Times New Roman"/>
                <a:cs typeface="Times New Roman"/>
              </a:rPr>
              <a:t>yöneticisi hem okulu yok edebilecek hem de sınırlı imkânlardan yeni bir model inşa edebilecek potansiyele sahip olan kişidir. Unutmayalım ki; okul yöneticisi kadar okuldur. Yetkinin ötesinde öğrencisinden velisine bilgiye dayalı bir uzmanlık okul yöneticisi için çok önemlidir. </a:t>
            </a:r>
          </a:p>
        </p:txBody>
      </p:sp>
      <p:pic>
        <p:nvPicPr>
          <p:cNvPr id="13" name="3 Resim" descr="merkezefendi mem logo2.jpg"/>
          <p:cNvPicPr>
            <a:picLocks noChangeAspect="1"/>
          </p:cNvPicPr>
          <p:nvPr/>
        </p:nvPicPr>
        <p:blipFill>
          <a:blip r:embed="rId3" cstate="print"/>
          <a:srcRect/>
          <a:stretch>
            <a:fillRect/>
          </a:stretch>
        </p:blipFill>
        <p:spPr bwMode="auto">
          <a:xfrm>
            <a:off x="56446" y="101599"/>
            <a:ext cx="1557865" cy="1461054"/>
          </a:xfrm>
          <a:prstGeom prst="rect">
            <a:avLst/>
          </a:prstGeom>
          <a:noFill/>
          <a:ln w="9525">
            <a:noFill/>
            <a:miter lim="800000"/>
            <a:headEnd/>
            <a:tailEnd/>
          </a:ln>
        </p:spPr>
      </p:pic>
    </p:spTree>
    <p:extLst>
      <p:ext uri="{BB962C8B-B14F-4D97-AF65-F5344CB8AC3E}">
        <p14:creationId xmlns="" xmlns:p14="http://schemas.microsoft.com/office/powerpoint/2010/main" val="133064595"/>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830571" y="156526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Akış Çizelgesi: Ayıkla 3"/>
          <p:cNvSpPr/>
          <p:nvPr/>
        </p:nvSpPr>
        <p:spPr>
          <a:xfrm rot="5400000">
            <a:off x="5006406" y="36669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Oval 5"/>
          <p:cNvSpPr/>
          <p:nvPr/>
        </p:nvSpPr>
        <p:spPr>
          <a:xfrm>
            <a:off x="127011" y="116881"/>
            <a:ext cx="1407120" cy="140712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7" name="Düz Bağlayıcı 6"/>
          <p:cNvCxnSpPr>
            <a:stCxn id="6" idx="6"/>
          </p:cNvCxnSpPr>
          <p:nvPr/>
        </p:nvCxnSpPr>
        <p:spPr>
          <a:xfrm>
            <a:off x="1534133" y="820445"/>
            <a:ext cx="10657871" cy="186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a:stCxn id="6" idx="4"/>
          </p:cNvCxnSpPr>
          <p:nvPr/>
        </p:nvCxnSpPr>
        <p:spPr>
          <a:xfrm>
            <a:off x="830571" y="1524005"/>
            <a:ext cx="0" cy="53339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Yay 8"/>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0" name="Yuvarlatılmış Dikdörtgen 9"/>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Metin kutusu 10"/>
          <p:cNvSpPr txBox="1"/>
          <p:nvPr/>
        </p:nvSpPr>
        <p:spPr>
          <a:xfrm>
            <a:off x="5475749" y="211327"/>
            <a:ext cx="6716255" cy="584775"/>
          </a:xfrm>
          <a:prstGeom prst="rect">
            <a:avLst/>
          </a:prstGeom>
          <a:noFill/>
        </p:spPr>
        <p:txBody>
          <a:bodyPr wrap="square" rtlCol="0">
            <a:spAutoFit/>
          </a:bodyPr>
          <a:lstStyle/>
          <a:p>
            <a:pPr algn="ctr"/>
            <a:r>
              <a:rPr lang="tr-TR" sz="3200" b="1" dirty="0" smtClean="0">
                <a:effectLst>
                  <a:outerShdw blurRad="38100" dist="38100" dir="2700000" algn="tl">
                    <a:srgbClr val="000000">
                      <a:alpha val="43137"/>
                    </a:srgbClr>
                  </a:outerShdw>
                </a:effectLst>
                <a:latin typeface="Trebuchet MS" panose="020B0603020202020204" pitchFamily="34" charset="0"/>
              </a:rPr>
              <a:t>2023 EĞİTİM VİZYONU</a:t>
            </a:r>
            <a:endParaRPr lang="tr-TR" sz="3200" b="1" dirty="0">
              <a:effectLst>
                <a:outerShdw blurRad="38100" dist="38100" dir="2700000" algn="tl">
                  <a:srgbClr val="000000">
                    <a:alpha val="43137"/>
                  </a:srgbClr>
                </a:outerShdw>
              </a:effectLst>
              <a:latin typeface="Trebuchet MS" panose="020B0603020202020204" pitchFamily="34" charset="0"/>
            </a:endParaRPr>
          </a:p>
        </p:txBody>
      </p:sp>
      <p:sp>
        <p:nvSpPr>
          <p:cNvPr id="12" name="11 Slayt Numarası Yer Tutucusu"/>
          <p:cNvSpPr>
            <a:spLocks noGrp="1"/>
          </p:cNvSpPr>
          <p:nvPr>
            <p:ph type="sldNum" sz="quarter" idx="12"/>
          </p:nvPr>
        </p:nvSpPr>
        <p:spPr/>
        <p:txBody>
          <a:bodyPr/>
          <a:lstStyle/>
          <a:p>
            <a:fld id="{92906C5C-297D-40D7-908D-F30303E58C5D}" type="slidenum">
              <a:rPr lang="tr-TR" smtClean="0"/>
              <a:pPr/>
              <a:t>120</a:t>
            </a:fld>
            <a:endParaRPr lang="tr-TR"/>
          </a:p>
        </p:txBody>
      </p:sp>
      <p:sp>
        <p:nvSpPr>
          <p:cNvPr id="2" name="Dikdörtgen 1"/>
          <p:cNvSpPr/>
          <p:nvPr/>
        </p:nvSpPr>
        <p:spPr>
          <a:xfrm>
            <a:off x="830572" y="1557642"/>
            <a:ext cx="11361429" cy="652166"/>
          </a:xfrm>
          <a:prstGeom prst="rect">
            <a:avLst/>
          </a:prstGeom>
        </p:spPr>
        <p:txBody>
          <a:bodyPr wrap="square">
            <a:spAutoFit/>
          </a:bodyPr>
          <a:lstStyle/>
          <a:p>
            <a:pPr algn="ctr">
              <a:lnSpc>
                <a:spcPct val="107000"/>
              </a:lnSpc>
              <a:spcAft>
                <a:spcPts val="800"/>
              </a:spcAft>
            </a:pPr>
            <a:r>
              <a:rPr lang="tr-TR" sz="3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İMAM HATİP ORTAOKULLARI ve İMAM HATİP LİSELERİ</a:t>
            </a:r>
          </a:p>
        </p:txBody>
      </p:sp>
      <p:sp>
        <p:nvSpPr>
          <p:cNvPr id="14" name="Yuvarlatılmış Dikdörtgen 13"/>
          <p:cNvSpPr/>
          <p:nvPr/>
        </p:nvSpPr>
        <p:spPr>
          <a:xfrm>
            <a:off x="830571" y="2283792"/>
            <a:ext cx="11361431" cy="101438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830572" y="2283791"/>
            <a:ext cx="11361429" cy="1014380"/>
          </a:xfrm>
          <a:prstGeom prst="rect">
            <a:avLst/>
          </a:prstGeom>
        </p:spPr>
        <p:txBody>
          <a:bodyPr wrap="square">
            <a:spAutoFit/>
          </a:bodyPr>
          <a:lstStyle/>
          <a:p>
            <a:pPr algn="ctr">
              <a:lnSpc>
                <a:spcPct val="107000"/>
              </a:lnSpc>
              <a:spcAft>
                <a:spcPts val="800"/>
              </a:spcAft>
            </a:pPr>
            <a:r>
              <a:rPr lang="tr-TR"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İMAM HATİP OKULLARI ve YÜKSEKÖĞRETİM KURUMLARI ARASINDA </a:t>
            </a:r>
            <a:r>
              <a:rPr lang="tr-TR" sz="28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İŞ </a:t>
            </a:r>
            <a:r>
              <a:rPr lang="tr-TR"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BİRLİKLERİ ARTIRILACAK</a:t>
            </a:r>
          </a:p>
        </p:txBody>
      </p:sp>
      <p:sp>
        <p:nvSpPr>
          <p:cNvPr id="17" name="Dikdörtgen 16"/>
          <p:cNvSpPr/>
          <p:nvPr/>
        </p:nvSpPr>
        <p:spPr>
          <a:xfrm rot="16200000">
            <a:off x="-647635" y="5276212"/>
            <a:ext cx="2121093" cy="769441"/>
          </a:xfrm>
          <a:prstGeom prst="rect">
            <a:avLst/>
          </a:prstGeom>
        </p:spPr>
        <p:txBody>
          <a:bodyPr wrap="none">
            <a:spAutoFit/>
          </a:bodyPr>
          <a:lstStyle/>
          <a:p>
            <a:r>
              <a:rPr lang="tr-TR" sz="44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HEDEF 2</a:t>
            </a:r>
            <a:endParaRPr lang="tr-TR" sz="4400" dirty="0"/>
          </a:p>
        </p:txBody>
      </p:sp>
      <p:sp>
        <p:nvSpPr>
          <p:cNvPr id="18" name="Dikdörtgen 17"/>
          <p:cNvSpPr/>
          <p:nvPr/>
        </p:nvSpPr>
        <p:spPr>
          <a:xfrm>
            <a:off x="830572" y="3381704"/>
            <a:ext cx="11026149" cy="1804853"/>
          </a:xfrm>
          <a:prstGeom prst="rect">
            <a:avLst/>
          </a:prstGeom>
        </p:spPr>
        <p:txBody>
          <a:bodyPr wrap="square">
            <a:spAutoFit/>
          </a:bodyPr>
          <a:lstStyle/>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1- Yükseköğretim </a:t>
            </a:r>
            <a:r>
              <a:rPr lang="tr-TR" sz="2600" dirty="0">
                <a:latin typeface="Calibri" panose="020F0502020204030204" pitchFamily="34" charset="0"/>
                <a:ea typeface="Calibri" panose="020F0502020204030204" pitchFamily="34" charset="0"/>
                <a:cs typeface="Times New Roman" panose="02020603050405020304" pitchFamily="18" charset="0"/>
              </a:rPr>
              <a:t>kurumlarıyla yapılacak iş birlikleriyle İmam Hatip Okullarındaki çocuklarımızın bilimsel ve entelektüel gelişimlerini desteklemek için </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bilim, kültür ve sanat alanlarındaki akademisyenler tarafından verilecek farkındalık ve vizyon etkinlikleri düzenlenecektir</a:t>
            </a:r>
            <a:r>
              <a:rPr lang="tr-TR" sz="2600" dirty="0" smtClean="0">
                <a:solidFill>
                  <a:schemeClr val="accent1"/>
                </a:solidFill>
                <a:latin typeface="Calibri" panose="020F0502020204030204" pitchFamily="34" charset="0"/>
                <a:ea typeface="Calibri" panose="020F0502020204030204" pitchFamily="34" charset="0"/>
                <a:cs typeface="Times New Roman" panose="02020603050405020304" pitchFamily="18" charset="0"/>
              </a:rPr>
              <a:t>.</a:t>
            </a:r>
            <a:endPar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6" name="3 Resim" descr="merkezefendi mem logo2.jpg"/>
          <p:cNvPicPr>
            <a:picLocks noChangeAspect="1"/>
          </p:cNvPicPr>
          <p:nvPr/>
        </p:nvPicPr>
        <p:blipFill>
          <a:blip r:embed="rId3" cstate="print"/>
          <a:srcRect/>
          <a:stretch>
            <a:fillRect/>
          </a:stretch>
        </p:blipFill>
        <p:spPr bwMode="auto">
          <a:xfrm>
            <a:off x="56446" y="101599"/>
            <a:ext cx="1557865" cy="1461054"/>
          </a:xfrm>
          <a:prstGeom prst="rect">
            <a:avLst/>
          </a:prstGeom>
          <a:noFill/>
          <a:ln w="9525">
            <a:noFill/>
            <a:miter lim="800000"/>
            <a:headEnd/>
            <a:tailEnd/>
          </a:ln>
        </p:spPr>
      </p:pic>
    </p:spTree>
    <p:extLst>
      <p:ext uri="{BB962C8B-B14F-4D97-AF65-F5344CB8AC3E}">
        <p14:creationId xmlns="" xmlns:p14="http://schemas.microsoft.com/office/powerpoint/2010/main" val="2591657532"/>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830571" y="156526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Akış Çizelgesi: Ayıkla 3"/>
          <p:cNvSpPr/>
          <p:nvPr/>
        </p:nvSpPr>
        <p:spPr>
          <a:xfrm rot="5400000">
            <a:off x="5006406" y="36669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Oval 5"/>
          <p:cNvSpPr/>
          <p:nvPr/>
        </p:nvSpPr>
        <p:spPr>
          <a:xfrm>
            <a:off x="127011" y="116881"/>
            <a:ext cx="1407120" cy="140712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7" name="Düz Bağlayıcı 6"/>
          <p:cNvCxnSpPr>
            <a:stCxn id="6" idx="6"/>
          </p:cNvCxnSpPr>
          <p:nvPr/>
        </p:nvCxnSpPr>
        <p:spPr>
          <a:xfrm>
            <a:off x="1534133" y="820445"/>
            <a:ext cx="10657871" cy="186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a:stCxn id="6" idx="4"/>
          </p:cNvCxnSpPr>
          <p:nvPr/>
        </p:nvCxnSpPr>
        <p:spPr>
          <a:xfrm>
            <a:off x="830571" y="1524005"/>
            <a:ext cx="0" cy="53339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Yay 8"/>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0" name="Yuvarlatılmış Dikdörtgen 9"/>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Metin kutusu 10"/>
          <p:cNvSpPr txBox="1"/>
          <p:nvPr/>
        </p:nvSpPr>
        <p:spPr>
          <a:xfrm>
            <a:off x="5475749" y="211327"/>
            <a:ext cx="6716255" cy="584775"/>
          </a:xfrm>
          <a:prstGeom prst="rect">
            <a:avLst/>
          </a:prstGeom>
          <a:noFill/>
        </p:spPr>
        <p:txBody>
          <a:bodyPr wrap="square" rtlCol="0">
            <a:spAutoFit/>
          </a:bodyPr>
          <a:lstStyle/>
          <a:p>
            <a:pPr algn="ctr"/>
            <a:r>
              <a:rPr lang="tr-TR" sz="3200" b="1" dirty="0" smtClean="0">
                <a:effectLst>
                  <a:outerShdw blurRad="38100" dist="38100" dir="2700000" algn="tl">
                    <a:srgbClr val="000000">
                      <a:alpha val="43137"/>
                    </a:srgbClr>
                  </a:outerShdw>
                </a:effectLst>
                <a:latin typeface="Trebuchet MS" panose="020B0603020202020204" pitchFamily="34" charset="0"/>
              </a:rPr>
              <a:t>2023 EĞİTİM VİZYONU</a:t>
            </a:r>
            <a:endParaRPr lang="tr-TR" sz="3200" b="1" dirty="0">
              <a:effectLst>
                <a:outerShdw blurRad="38100" dist="38100" dir="2700000" algn="tl">
                  <a:srgbClr val="000000">
                    <a:alpha val="43137"/>
                  </a:srgbClr>
                </a:outerShdw>
              </a:effectLst>
              <a:latin typeface="Trebuchet MS" panose="020B0603020202020204" pitchFamily="34" charset="0"/>
            </a:endParaRPr>
          </a:p>
        </p:txBody>
      </p:sp>
      <p:sp>
        <p:nvSpPr>
          <p:cNvPr id="12" name="11 Slayt Numarası Yer Tutucusu"/>
          <p:cNvSpPr>
            <a:spLocks noGrp="1"/>
          </p:cNvSpPr>
          <p:nvPr>
            <p:ph type="sldNum" sz="quarter" idx="12"/>
          </p:nvPr>
        </p:nvSpPr>
        <p:spPr/>
        <p:txBody>
          <a:bodyPr/>
          <a:lstStyle/>
          <a:p>
            <a:fld id="{92906C5C-297D-40D7-908D-F30303E58C5D}" type="slidenum">
              <a:rPr lang="tr-TR" smtClean="0"/>
              <a:pPr/>
              <a:t>121</a:t>
            </a:fld>
            <a:endParaRPr lang="tr-TR"/>
          </a:p>
        </p:txBody>
      </p:sp>
      <p:sp>
        <p:nvSpPr>
          <p:cNvPr id="2" name="Dikdörtgen 1"/>
          <p:cNvSpPr/>
          <p:nvPr/>
        </p:nvSpPr>
        <p:spPr>
          <a:xfrm>
            <a:off x="830572" y="1557642"/>
            <a:ext cx="11361429" cy="652166"/>
          </a:xfrm>
          <a:prstGeom prst="rect">
            <a:avLst/>
          </a:prstGeom>
        </p:spPr>
        <p:txBody>
          <a:bodyPr wrap="square">
            <a:spAutoFit/>
          </a:bodyPr>
          <a:lstStyle/>
          <a:p>
            <a:pPr algn="ctr">
              <a:lnSpc>
                <a:spcPct val="107000"/>
              </a:lnSpc>
              <a:spcAft>
                <a:spcPts val="800"/>
              </a:spcAft>
            </a:pPr>
            <a:r>
              <a:rPr lang="tr-TR" sz="3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İMAM HATİP ORTAOKULLARI ve İMAM HATİP LİSELERİ</a:t>
            </a:r>
          </a:p>
        </p:txBody>
      </p:sp>
      <p:sp>
        <p:nvSpPr>
          <p:cNvPr id="14" name="Yuvarlatılmış Dikdörtgen 13"/>
          <p:cNvSpPr/>
          <p:nvPr/>
        </p:nvSpPr>
        <p:spPr>
          <a:xfrm>
            <a:off x="830571" y="2283792"/>
            <a:ext cx="11361431" cy="101438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830572" y="2283791"/>
            <a:ext cx="11361429" cy="1014380"/>
          </a:xfrm>
          <a:prstGeom prst="rect">
            <a:avLst/>
          </a:prstGeom>
        </p:spPr>
        <p:txBody>
          <a:bodyPr wrap="square">
            <a:spAutoFit/>
          </a:bodyPr>
          <a:lstStyle/>
          <a:p>
            <a:pPr algn="ctr">
              <a:lnSpc>
                <a:spcPct val="107000"/>
              </a:lnSpc>
              <a:spcAft>
                <a:spcPts val="800"/>
              </a:spcAft>
            </a:pPr>
            <a:r>
              <a:rPr lang="tr-TR"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İMAM HATİP OKULLARI ve YÜKSEKÖĞRETİM KURUMLARI ARASINDA </a:t>
            </a:r>
            <a:r>
              <a:rPr lang="tr-TR" sz="28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İŞ </a:t>
            </a:r>
            <a:r>
              <a:rPr lang="tr-TR"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BİRLİKLERİ ARTIRILACAK</a:t>
            </a:r>
          </a:p>
        </p:txBody>
      </p:sp>
      <p:sp>
        <p:nvSpPr>
          <p:cNvPr id="17" name="Dikdörtgen 16"/>
          <p:cNvSpPr/>
          <p:nvPr/>
        </p:nvSpPr>
        <p:spPr>
          <a:xfrm rot="16200000">
            <a:off x="-647635" y="5276212"/>
            <a:ext cx="2121093" cy="769441"/>
          </a:xfrm>
          <a:prstGeom prst="rect">
            <a:avLst/>
          </a:prstGeom>
        </p:spPr>
        <p:txBody>
          <a:bodyPr wrap="none">
            <a:spAutoFit/>
          </a:bodyPr>
          <a:lstStyle/>
          <a:p>
            <a:r>
              <a:rPr lang="tr-TR" sz="44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HEDEF 2</a:t>
            </a:r>
            <a:endParaRPr lang="tr-TR" sz="4400" dirty="0"/>
          </a:p>
        </p:txBody>
      </p:sp>
      <p:sp>
        <p:nvSpPr>
          <p:cNvPr id="18" name="Dikdörtgen 17"/>
          <p:cNvSpPr/>
          <p:nvPr/>
        </p:nvSpPr>
        <p:spPr>
          <a:xfrm>
            <a:off x="830572" y="3381702"/>
            <a:ext cx="11026149" cy="2335576"/>
          </a:xfrm>
          <a:prstGeom prst="rect">
            <a:avLst/>
          </a:prstGeom>
        </p:spPr>
        <p:txBody>
          <a:bodyPr wrap="square">
            <a:spAutoFit/>
          </a:bodyPr>
          <a:lstStyle/>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2- </a:t>
            </a:r>
            <a:r>
              <a:rPr lang="tr-TR" sz="2600" dirty="0" smtClean="0">
                <a:solidFill>
                  <a:schemeClr val="accent1"/>
                </a:solidFill>
                <a:latin typeface="Calibri" panose="020F0502020204030204" pitchFamily="34" charset="0"/>
                <a:ea typeface="Calibri" panose="020F0502020204030204" pitchFamily="34" charset="0"/>
                <a:cs typeface="Times New Roman" panose="02020603050405020304" pitchFamily="18" charset="0"/>
              </a:rPr>
              <a:t>İlahiyat </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fakülteleriyle iş birlikleri geliştirilecek </a:t>
            </a:r>
            <a:r>
              <a:rPr lang="tr-TR" sz="2600" dirty="0">
                <a:latin typeface="Calibri" panose="020F0502020204030204" pitchFamily="34" charset="0"/>
                <a:ea typeface="Calibri" panose="020F0502020204030204" pitchFamily="34" charset="0"/>
                <a:cs typeface="Times New Roman" panose="02020603050405020304" pitchFamily="18" charset="0"/>
              </a:rPr>
              <a:t>ve başta alan dersleri olmak üzere çocuklarımızın mesleki gelişimlerine yönelik akademik koçluk sistemi yapılandırılacaktır</a:t>
            </a:r>
            <a:r>
              <a:rPr lang="tr-TR" sz="2600" dirty="0" smtClean="0">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3- Çocuklarımızın </a:t>
            </a:r>
            <a:r>
              <a:rPr lang="tr-TR" sz="2600" dirty="0">
                <a:latin typeface="Calibri" panose="020F0502020204030204" pitchFamily="34" charset="0"/>
                <a:ea typeface="Calibri" panose="020F0502020204030204" pitchFamily="34" charset="0"/>
                <a:cs typeface="Times New Roman" panose="02020603050405020304" pitchFamily="18" charset="0"/>
              </a:rPr>
              <a:t>başta </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ilahiyat fakülteleri olmak üzere </a:t>
            </a:r>
            <a:r>
              <a:rPr lang="tr-TR" sz="2600" dirty="0">
                <a:latin typeface="Calibri" panose="020F0502020204030204" pitchFamily="34" charset="0"/>
                <a:ea typeface="Calibri" panose="020F0502020204030204" pitchFamily="34" charset="0"/>
                <a:cs typeface="Times New Roman" panose="02020603050405020304" pitchFamily="18" charset="0"/>
              </a:rPr>
              <a:t>yükseköğretim kurumları tarafından düzenlenen </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bilimsel etkinliklere katılımı desteklenecektir.</a:t>
            </a:r>
          </a:p>
        </p:txBody>
      </p:sp>
      <p:pic>
        <p:nvPicPr>
          <p:cNvPr id="16" name="3 Resim" descr="merkezefendi mem logo2.jpg"/>
          <p:cNvPicPr>
            <a:picLocks noChangeAspect="1"/>
          </p:cNvPicPr>
          <p:nvPr/>
        </p:nvPicPr>
        <p:blipFill>
          <a:blip r:embed="rId3" cstate="print"/>
          <a:srcRect/>
          <a:stretch>
            <a:fillRect/>
          </a:stretch>
        </p:blipFill>
        <p:spPr bwMode="auto">
          <a:xfrm>
            <a:off x="56446" y="101599"/>
            <a:ext cx="1557865" cy="1461054"/>
          </a:xfrm>
          <a:prstGeom prst="rect">
            <a:avLst/>
          </a:prstGeom>
          <a:noFill/>
          <a:ln w="9525">
            <a:noFill/>
            <a:miter lim="800000"/>
            <a:headEnd/>
            <a:tailEnd/>
          </a:ln>
        </p:spPr>
      </p:pic>
    </p:spTree>
    <p:extLst>
      <p:ext uri="{BB962C8B-B14F-4D97-AF65-F5344CB8AC3E}">
        <p14:creationId xmlns="" xmlns:p14="http://schemas.microsoft.com/office/powerpoint/2010/main" val="2278016308"/>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830571" y="156526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Akış Çizelgesi: Ayıkla 3"/>
          <p:cNvSpPr/>
          <p:nvPr/>
        </p:nvSpPr>
        <p:spPr>
          <a:xfrm rot="5400000">
            <a:off x="5006406" y="36669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Oval 5"/>
          <p:cNvSpPr/>
          <p:nvPr/>
        </p:nvSpPr>
        <p:spPr>
          <a:xfrm>
            <a:off x="127011" y="116881"/>
            <a:ext cx="1407120" cy="140712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7" name="Düz Bağlayıcı 6"/>
          <p:cNvCxnSpPr>
            <a:stCxn id="6" idx="6"/>
          </p:cNvCxnSpPr>
          <p:nvPr/>
        </p:nvCxnSpPr>
        <p:spPr>
          <a:xfrm>
            <a:off x="1534133" y="820445"/>
            <a:ext cx="10657871" cy="186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a:stCxn id="6" idx="4"/>
          </p:cNvCxnSpPr>
          <p:nvPr/>
        </p:nvCxnSpPr>
        <p:spPr>
          <a:xfrm>
            <a:off x="830571" y="1524005"/>
            <a:ext cx="0" cy="53339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Yay 8"/>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0" name="Yuvarlatılmış Dikdörtgen 9"/>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Metin kutusu 10"/>
          <p:cNvSpPr txBox="1"/>
          <p:nvPr/>
        </p:nvSpPr>
        <p:spPr>
          <a:xfrm>
            <a:off x="5475749" y="211327"/>
            <a:ext cx="6716255" cy="584775"/>
          </a:xfrm>
          <a:prstGeom prst="rect">
            <a:avLst/>
          </a:prstGeom>
          <a:noFill/>
        </p:spPr>
        <p:txBody>
          <a:bodyPr wrap="square" rtlCol="0">
            <a:spAutoFit/>
          </a:bodyPr>
          <a:lstStyle/>
          <a:p>
            <a:pPr algn="ctr"/>
            <a:r>
              <a:rPr lang="tr-TR" sz="3200" b="1" dirty="0" smtClean="0">
                <a:effectLst>
                  <a:outerShdw blurRad="38100" dist="38100" dir="2700000" algn="tl">
                    <a:srgbClr val="000000">
                      <a:alpha val="43137"/>
                    </a:srgbClr>
                  </a:outerShdw>
                </a:effectLst>
                <a:latin typeface="Trebuchet MS" panose="020B0603020202020204" pitchFamily="34" charset="0"/>
              </a:rPr>
              <a:t>2023 EĞİTİM VİZYONU</a:t>
            </a:r>
            <a:endParaRPr lang="tr-TR" sz="3200" b="1" dirty="0">
              <a:effectLst>
                <a:outerShdw blurRad="38100" dist="38100" dir="2700000" algn="tl">
                  <a:srgbClr val="000000">
                    <a:alpha val="43137"/>
                  </a:srgbClr>
                </a:outerShdw>
              </a:effectLst>
              <a:latin typeface="Trebuchet MS" panose="020B0603020202020204" pitchFamily="34" charset="0"/>
            </a:endParaRPr>
          </a:p>
        </p:txBody>
      </p:sp>
      <p:sp>
        <p:nvSpPr>
          <p:cNvPr id="12" name="11 Slayt Numarası Yer Tutucusu"/>
          <p:cNvSpPr>
            <a:spLocks noGrp="1"/>
          </p:cNvSpPr>
          <p:nvPr>
            <p:ph type="sldNum" sz="quarter" idx="12"/>
          </p:nvPr>
        </p:nvSpPr>
        <p:spPr/>
        <p:txBody>
          <a:bodyPr/>
          <a:lstStyle/>
          <a:p>
            <a:fld id="{92906C5C-297D-40D7-908D-F30303E58C5D}" type="slidenum">
              <a:rPr lang="tr-TR" smtClean="0"/>
              <a:pPr/>
              <a:t>122</a:t>
            </a:fld>
            <a:endParaRPr lang="tr-TR"/>
          </a:p>
        </p:txBody>
      </p:sp>
      <p:sp>
        <p:nvSpPr>
          <p:cNvPr id="2" name="Dikdörtgen 1"/>
          <p:cNvSpPr/>
          <p:nvPr/>
        </p:nvSpPr>
        <p:spPr>
          <a:xfrm>
            <a:off x="830572" y="1557642"/>
            <a:ext cx="11361429" cy="652166"/>
          </a:xfrm>
          <a:prstGeom prst="rect">
            <a:avLst/>
          </a:prstGeom>
        </p:spPr>
        <p:txBody>
          <a:bodyPr wrap="square">
            <a:spAutoFit/>
          </a:bodyPr>
          <a:lstStyle/>
          <a:p>
            <a:pPr algn="ctr">
              <a:lnSpc>
                <a:spcPct val="107000"/>
              </a:lnSpc>
              <a:spcAft>
                <a:spcPts val="800"/>
              </a:spcAft>
            </a:pPr>
            <a:r>
              <a:rPr lang="tr-TR" sz="3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MESLEKİ VE TEKNİK EĞİTİM</a:t>
            </a:r>
          </a:p>
        </p:txBody>
      </p:sp>
      <p:sp>
        <p:nvSpPr>
          <p:cNvPr id="14" name="Yuvarlatılmış Dikdörtgen 13"/>
          <p:cNvSpPr/>
          <p:nvPr/>
        </p:nvSpPr>
        <p:spPr>
          <a:xfrm>
            <a:off x="830571" y="2283792"/>
            <a:ext cx="11361431" cy="101438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830572" y="2283791"/>
            <a:ext cx="11361429" cy="1014380"/>
          </a:xfrm>
          <a:prstGeom prst="rect">
            <a:avLst/>
          </a:prstGeom>
        </p:spPr>
        <p:txBody>
          <a:bodyPr wrap="square">
            <a:spAutoFit/>
          </a:bodyPr>
          <a:lstStyle/>
          <a:p>
            <a:pPr algn="ctr">
              <a:lnSpc>
                <a:spcPct val="107000"/>
              </a:lnSpc>
              <a:spcAft>
                <a:spcPts val="800"/>
              </a:spcAft>
            </a:pPr>
            <a:r>
              <a:rPr lang="tr-TR"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MESLEKİ ve TEKNİK EĞİTİME ATFEDİLEN DEĞERİN </a:t>
            </a:r>
            <a:r>
              <a:rPr lang="tr-TR" sz="28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ARTIRILMASI </a:t>
            </a:r>
            <a:r>
              <a:rPr lang="tr-TR"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SAĞLANACAK</a:t>
            </a:r>
          </a:p>
        </p:txBody>
      </p:sp>
      <p:sp>
        <p:nvSpPr>
          <p:cNvPr id="17" name="Dikdörtgen 16"/>
          <p:cNvSpPr/>
          <p:nvPr/>
        </p:nvSpPr>
        <p:spPr>
          <a:xfrm rot="16200000">
            <a:off x="-647635" y="5276212"/>
            <a:ext cx="2121093" cy="769441"/>
          </a:xfrm>
          <a:prstGeom prst="rect">
            <a:avLst/>
          </a:prstGeom>
        </p:spPr>
        <p:txBody>
          <a:bodyPr wrap="none">
            <a:spAutoFit/>
          </a:bodyPr>
          <a:lstStyle/>
          <a:p>
            <a:r>
              <a:rPr lang="tr-TR" sz="44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HEDEF 1</a:t>
            </a:r>
            <a:endParaRPr lang="tr-TR" sz="4400" dirty="0"/>
          </a:p>
        </p:txBody>
      </p:sp>
      <p:sp>
        <p:nvSpPr>
          <p:cNvPr id="18" name="Dikdörtgen 17"/>
          <p:cNvSpPr/>
          <p:nvPr/>
        </p:nvSpPr>
        <p:spPr>
          <a:xfrm>
            <a:off x="830572" y="3381704"/>
            <a:ext cx="11026149" cy="2866297"/>
          </a:xfrm>
          <a:prstGeom prst="rect">
            <a:avLst/>
          </a:prstGeom>
        </p:spPr>
        <p:txBody>
          <a:bodyPr wrap="square">
            <a:spAutoFit/>
          </a:bodyPr>
          <a:lstStyle/>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1- Sektörle </a:t>
            </a:r>
            <a:r>
              <a:rPr lang="tr-TR" sz="2600" dirty="0">
                <a:latin typeface="Calibri" panose="020F0502020204030204" pitchFamily="34" charset="0"/>
                <a:ea typeface="Calibri" panose="020F0502020204030204" pitchFamily="34" charset="0"/>
                <a:cs typeface="Times New Roman" panose="02020603050405020304" pitchFamily="18" charset="0"/>
              </a:rPr>
              <a:t>birlikte </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eğitim-istihdam üretim bağlamında iyi uygulama örneklerinin</a:t>
            </a:r>
            <a:r>
              <a:rPr lang="tr-TR" sz="2600" dirty="0">
                <a:latin typeface="Calibri" panose="020F0502020204030204" pitchFamily="34" charset="0"/>
                <a:ea typeface="Calibri" panose="020F0502020204030204" pitchFamily="34" charset="0"/>
                <a:cs typeface="Times New Roman" panose="02020603050405020304" pitchFamily="18" charset="0"/>
              </a:rPr>
              <a:t> medya platformlarında görünürlüğü artırılacaktır.</a:t>
            </a:r>
          </a:p>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2- Müfredatlarının </a:t>
            </a:r>
            <a:r>
              <a:rPr lang="tr-TR" sz="2600" dirty="0">
                <a:latin typeface="Calibri" panose="020F0502020204030204" pitchFamily="34" charset="0"/>
                <a:ea typeface="Calibri" panose="020F0502020204030204" pitchFamily="34" charset="0"/>
                <a:cs typeface="Times New Roman" panose="02020603050405020304" pitchFamily="18" charset="0"/>
              </a:rPr>
              <a:t>tanıtımına yönelik </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yönlendirme ve rehberlik dijital platformu oluşturulacaktır.</a:t>
            </a:r>
          </a:p>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3- Her </a:t>
            </a:r>
            <a:r>
              <a:rPr lang="tr-TR" sz="2600" dirty="0">
                <a:latin typeface="Calibri" panose="020F0502020204030204" pitchFamily="34" charset="0"/>
                <a:ea typeface="Calibri" panose="020F0502020204030204" pitchFamily="34" charset="0"/>
                <a:cs typeface="Times New Roman" panose="02020603050405020304" pitchFamily="18" charset="0"/>
              </a:rPr>
              <a:t>yıl, mesleki ve teknik eğitim kurumlarında üretilen </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ürünlerin sergileneceği bir fuar düzenlenecektir.</a:t>
            </a:r>
          </a:p>
        </p:txBody>
      </p:sp>
      <p:pic>
        <p:nvPicPr>
          <p:cNvPr id="16" name="3 Resim" descr="merkezefendi mem logo2.jpg"/>
          <p:cNvPicPr>
            <a:picLocks noChangeAspect="1"/>
          </p:cNvPicPr>
          <p:nvPr/>
        </p:nvPicPr>
        <p:blipFill>
          <a:blip r:embed="rId3" cstate="print"/>
          <a:srcRect/>
          <a:stretch>
            <a:fillRect/>
          </a:stretch>
        </p:blipFill>
        <p:spPr bwMode="auto">
          <a:xfrm>
            <a:off x="56446" y="101599"/>
            <a:ext cx="1557865" cy="1461054"/>
          </a:xfrm>
          <a:prstGeom prst="rect">
            <a:avLst/>
          </a:prstGeom>
          <a:noFill/>
          <a:ln w="9525">
            <a:noFill/>
            <a:miter lim="800000"/>
            <a:headEnd/>
            <a:tailEnd/>
          </a:ln>
        </p:spPr>
      </p:pic>
    </p:spTree>
    <p:extLst>
      <p:ext uri="{BB962C8B-B14F-4D97-AF65-F5344CB8AC3E}">
        <p14:creationId xmlns="" xmlns:p14="http://schemas.microsoft.com/office/powerpoint/2010/main" val="3887720220"/>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830571" y="156526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Akış Çizelgesi: Ayıkla 3"/>
          <p:cNvSpPr/>
          <p:nvPr/>
        </p:nvSpPr>
        <p:spPr>
          <a:xfrm rot="5400000">
            <a:off x="5006406" y="36669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Oval 5"/>
          <p:cNvSpPr/>
          <p:nvPr/>
        </p:nvSpPr>
        <p:spPr>
          <a:xfrm>
            <a:off x="127011" y="116881"/>
            <a:ext cx="1407120" cy="140712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7" name="Düz Bağlayıcı 6"/>
          <p:cNvCxnSpPr>
            <a:stCxn id="6" idx="6"/>
          </p:cNvCxnSpPr>
          <p:nvPr/>
        </p:nvCxnSpPr>
        <p:spPr>
          <a:xfrm>
            <a:off x="1534133" y="820445"/>
            <a:ext cx="10657871" cy="186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a:stCxn id="6" idx="4"/>
          </p:cNvCxnSpPr>
          <p:nvPr/>
        </p:nvCxnSpPr>
        <p:spPr>
          <a:xfrm>
            <a:off x="830571" y="1524005"/>
            <a:ext cx="0" cy="53339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Yay 8"/>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0" name="Yuvarlatılmış Dikdörtgen 9"/>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Metin kutusu 10"/>
          <p:cNvSpPr txBox="1"/>
          <p:nvPr/>
        </p:nvSpPr>
        <p:spPr>
          <a:xfrm>
            <a:off x="5475749" y="211327"/>
            <a:ext cx="6716255" cy="584775"/>
          </a:xfrm>
          <a:prstGeom prst="rect">
            <a:avLst/>
          </a:prstGeom>
          <a:noFill/>
        </p:spPr>
        <p:txBody>
          <a:bodyPr wrap="square" rtlCol="0">
            <a:spAutoFit/>
          </a:bodyPr>
          <a:lstStyle/>
          <a:p>
            <a:pPr algn="ctr"/>
            <a:r>
              <a:rPr lang="tr-TR" sz="3200" b="1" dirty="0" smtClean="0">
                <a:effectLst>
                  <a:outerShdw blurRad="38100" dist="38100" dir="2700000" algn="tl">
                    <a:srgbClr val="000000">
                      <a:alpha val="43137"/>
                    </a:srgbClr>
                  </a:outerShdw>
                </a:effectLst>
                <a:latin typeface="Trebuchet MS" panose="020B0603020202020204" pitchFamily="34" charset="0"/>
              </a:rPr>
              <a:t>2023 EĞİTİM VİZYONU</a:t>
            </a:r>
            <a:endParaRPr lang="tr-TR" sz="3200" b="1" dirty="0">
              <a:effectLst>
                <a:outerShdw blurRad="38100" dist="38100" dir="2700000" algn="tl">
                  <a:srgbClr val="000000">
                    <a:alpha val="43137"/>
                  </a:srgbClr>
                </a:outerShdw>
              </a:effectLst>
              <a:latin typeface="Trebuchet MS" panose="020B0603020202020204" pitchFamily="34" charset="0"/>
            </a:endParaRPr>
          </a:p>
        </p:txBody>
      </p:sp>
      <p:sp>
        <p:nvSpPr>
          <p:cNvPr id="12" name="11 Slayt Numarası Yer Tutucusu"/>
          <p:cNvSpPr>
            <a:spLocks noGrp="1"/>
          </p:cNvSpPr>
          <p:nvPr>
            <p:ph type="sldNum" sz="quarter" idx="12"/>
          </p:nvPr>
        </p:nvSpPr>
        <p:spPr/>
        <p:txBody>
          <a:bodyPr/>
          <a:lstStyle/>
          <a:p>
            <a:fld id="{92906C5C-297D-40D7-908D-F30303E58C5D}" type="slidenum">
              <a:rPr lang="tr-TR" smtClean="0"/>
              <a:pPr/>
              <a:t>123</a:t>
            </a:fld>
            <a:endParaRPr lang="tr-TR"/>
          </a:p>
        </p:txBody>
      </p:sp>
      <p:sp>
        <p:nvSpPr>
          <p:cNvPr id="2" name="Dikdörtgen 1"/>
          <p:cNvSpPr/>
          <p:nvPr/>
        </p:nvSpPr>
        <p:spPr>
          <a:xfrm>
            <a:off x="830572" y="1557642"/>
            <a:ext cx="11361429" cy="652166"/>
          </a:xfrm>
          <a:prstGeom prst="rect">
            <a:avLst/>
          </a:prstGeom>
        </p:spPr>
        <p:txBody>
          <a:bodyPr wrap="square">
            <a:spAutoFit/>
          </a:bodyPr>
          <a:lstStyle/>
          <a:p>
            <a:pPr algn="ctr">
              <a:lnSpc>
                <a:spcPct val="107000"/>
              </a:lnSpc>
              <a:spcAft>
                <a:spcPts val="800"/>
              </a:spcAft>
            </a:pPr>
            <a:r>
              <a:rPr lang="tr-TR" sz="3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MESLEKİ VE TEKNİK EĞİTİM</a:t>
            </a:r>
          </a:p>
        </p:txBody>
      </p:sp>
      <p:sp>
        <p:nvSpPr>
          <p:cNvPr id="14" name="Yuvarlatılmış Dikdörtgen 13"/>
          <p:cNvSpPr/>
          <p:nvPr/>
        </p:nvSpPr>
        <p:spPr>
          <a:xfrm>
            <a:off x="830571" y="2283792"/>
            <a:ext cx="11361431" cy="101438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830572" y="2283791"/>
            <a:ext cx="11361429" cy="1014380"/>
          </a:xfrm>
          <a:prstGeom prst="rect">
            <a:avLst/>
          </a:prstGeom>
        </p:spPr>
        <p:txBody>
          <a:bodyPr wrap="square">
            <a:spAutoFit/>
          </a:bodyPr>
          <a:lstStyle/>
          <a:p>
            <a:pPr algn="ctr">
              <a:lnSpc>
                <a:spcPct val="107000"/>
              </a:lnSpc>
              <a:spcAft>
                <a:spcPts val="800"/>
              </a:spcAft>
            </a:pPr>
            <a:r>
              <a:rPr lang="tr-TR"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MESLEKİ ve TEKNİK EĞİTİME ATFEDİLEN DEĞERİN </a:t>
            </a:r>
            <a:r>
              <a:rPr lang="tr-TR" sz="28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ARTIRILMASI </a:t>
            </a:r>
            <a:r>
              <a:rPr lang="tr-TR"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SAĞLANACAK</a:t>
            </a:r>
          </a:p>
        </p:txBody>
      </p:sp>
      <p:sp>
        <p:nvSpPr>
          <p:cNvPr id="17" name="Dikdörtgen 16"/>
          <p:cNvSpPr/>
          <p:nvPr/>
        </p:nvSpPr>
        <p:spPr>
          <a:xfrm rot="16200000">
            <a:off x="-647635" y="5276212"/>
            <a:ext cx="2121093" cy="769441"/>
          </a:xfrm>
          <a:prstGeom prst="rect">
            <a:avLst/>
          </a:prstGeom>
        </p:spPr>
        <p:txBody>
          <a:bodyPr wrap="none">
            <a:spAutoFit/>
          </a:bodyPr>
          <a:lstStyle/>
          <a:p>
            <a:r>
              <a:rPr lang="tr-TR" sz="44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HEDEF 1</a:t>
            </a:r>
            <a:endParaRPr lang="tr-TR" sz="4400" dirty="0"/>
          </a:p>
        </p:txBody>
      </p:sp>
      <p:sp>
        <p:nvSpPr>
          <p:cNvPr id="18" name="Dikdörtgen 17"/>
          <p:cNvSpPr/>
          <p:nvPr/>
        </p:nvSpPr>
        <p:spPr>
          <a:xfrm>
            <a:off x="830572" y="3381702"/>
            <a:ext cx="11026149" cy="3191836"/>
          </a:xfrm>
          <a:prstGeom prst="rect">
            <a:avLst/>
          </a:prstGeom>
        </p:spPr>
        <p:txBody>
          <a:bodyPr wrap="square">
            <a:spAutoFit/>
          </a:bodyPr>
          <a:lstStyle/>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4- İlgiyi </a:t>
            </a:r>
            <a:r>
              <a:rPr lang="tr-TR" sz="2600" dirty="0">
                <a:latin typeface="Calibri" panose="020F0502020204030204" pitchFamily="34" charset="0"/>
                <a:ea typeface="Calibri" panose="020F0502020204030204" pitchFamily="34" charset="0"/>
                <a:cs typeface="Times New Roman" panose="02020603050405020304" pitchFamily="18" charset="0"/>
              </a:rPr>
              <a:t>artırmak amacıyla </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ulusal ve uluslararası yarışmalar düzenlenecek </a:t>
            </a:r>
            <a:r>
              <a:rPr lang="tr-TR" sz="2600" dirty="0">
                <a:latin typeface="Calibri" panose="020F0502020204030204" pitchFamily="34" charset="0"/>
                <a:ea typeface="Calibri" panose="020F0502020204030204" pitchFamily="34" charset="0"/>
                <a:cs typeface="Times New Roman" panose="02020603050405020304" pitchFamily="18" charset="0"/>
              </a:rPr>
              <a:t>ve başarılı öğrencilere eğitimlerine devam ederken veya mezuniyetten sonra mikro krediler sağlanacaktır.</a:t>
            </a:r>
          </a:p>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5- </a:t>
            </a:r>
            <a:r>
              <a:rPr lang="tr-TR" sz="2600" dirty="0" smtClean="0">
                <a:solidFill>
                  <a:schemeClr val="accent1"/>
                </a:solidFill>
                <a:latin typeface="Calibri" panose="020F0502020204030204" pitchFamily="34" charset="0"/>
                <a:ea typeface="Calibri" panose="020F0502020204030204" pitchFamily="34" charset="0"/>
                <a:cs typeface="Times New Roman" panose="02020603050405020304" pitchFamily="18" charset="0"/>
              </a:rPr>
              <a:t>Mezun </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olan öğrencilere çeşitli kaynaklardan sertifikalı eğitim, </a:t>
            </a:r>
            <a:r>
              <a:rPr lang="tr-TR" sz="2600" dirty="0" err="1">
                <a:solidFill>
                  <a:schemeClr val="accent1"/>
                </a:solidFill>
                <a:latin typeface="Calibri" panose="020F0502020204030204" pitchFamily="34" charset="0"/>
                <a:ea typeface="Calibri" panose="020F0502020204030204" pitchFamily="34" charset="0"/>
                <a:cs typeface="Times New Roman" panose="02020603050405020304" pitchFamily="18" charset="0"/>
              </a:rPr>
              <a:t>nano</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 kredili dersler, endüstri ve akademinin birlikte akredite ettiği </a:t>
            </a:r>
            <a:r>
              <a:rPr lang="tr-TR" sz="2600" dirty="0">
                <a:latin typeface="Calibri" panose="020F0502020204030204" pitchFamily="34" charset="0"/>
                <a:ea typeface="Calibri" panose="020F0502020204030204" pitchFamily="34" charset="0"/>
                <a:cs typeface="Times New Roman" panose="02020603050405020304" pitchFamily="18" charset="0"/>
              </a:rPr>
              <a:t>dersler ve benzeri imkânlar sağlanarak mezunların kendilerini sürekli yeni bilgi ve becerilerle güncellemeleri </a:t>
            </a:r>
            <a:r>
              <a:rPr lang="tr-TR" sz="2600" dirty="0" smtClean="0">
                <a:latin typeface="Calibri" panose="020F0502020204030204" pitchFamily="34" charset="0"/>
                <a:ea typeface="Calibri" panose="020F0502020204030204" pitchFamily="34" charset="0"/>
                <a:cs typeface="Times New Roman" panose="02020603050405020304" pitchFamily="18" charset="0"/>
              </a:rPr>
              <a:t>sağlanacaktır.</a:t>
            </a:r>
            <a:endParaRPr lang="tr-TR" sz="2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6" name="3 Resim" descr="merkezefendi mem logo2.jpg"/>
          <p:cNvPicPr>
            <a:picLocks noChangeAspect="1"/>
          </p:cNvPicPr>
          <p:nvPr/>
        </p:nvPicPr>
        <p:blipFill>
          <a:blip r:embed="rId3" cstate="print"/>
          <a:srcRect/>
          <a:stretch>
            <a:fillRect/>
          </a:stretch>
        </p:blipFill>
        <p:spPr bwMode="auto">
          <a:xfrm>
            <a:off x="56446" y="101599"/>
            <a:ext cx="1557865" cy="1461054"/>
          </a:xfrm>
          <a:prstGeom prst="rect">
            <a:avLst/>
          </a:prstGeom>
          <a:noFill/>
          <a:ln w="9525">
            <a:noFill/>
            <a:miter lim="800000"/>
            <a:headEnd/>
            <a:tailEnd/>
          </a:ln>
        </p:spPr>
      </p:pic>
    </p:spTree>
    <p:extLst>
      <p:ext uri="{BB962C8B-B14F-4D97-AF65-F5344CB8AC3E}">
        <p14:creationId xmlns="" xmlns:p14="http://schemas.microsoft.com/office/powerpoint/2010/main" val="1932194143"/>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830571" y="156526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Akış Çizelgesi: Ayıkla 3"/>
          <p:cNvSpPr/>
          <p:nvPr/>
        </p:nvSpPr>
        <p:spPr>
          <a:xfrm rot="5400000">
            <a:off x="5006406" y="36669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Oval 5"/>
          <p:cNvSpPr/>
          <p:nvPr/>
        </p:nvSpPr>
        <p:spPr>
          <a:xfrm>
            <a:off x="127011" y="116881"/>
            <a:ext cx="1407120" cy="140712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7" name="Düz Bağlayıcı 6"/>
          <p:cNvCxnSpPr>
            <a:stCxn id="6" idx="6"/>
          </p:cNvCxnSpPr>
          <p:nvPr/>
        </p:nvCxnSpPr>
        <p:spPr>
          <a:xfrm>
            <a:off x="1534133" y="820445"/>
            <a:ext cx="10657871" cy="186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a:stCxn id="6" idx="4"/>
          </p:cNvCxnSpPr>
          <p:nvPr/>
        </p:nvCxnSpPr>
        <p:spPr>
          <a:xfrm>
            <a:off x="830571" y="1524005"/>
            <a:ext cx="0" cy="53339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Yay 8"/>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0" name="Yuvarlatılmış Dikdörtgen 9"/>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Metin kutusu 10"/>
          <p:cNvSpPr txBox="1"/>
          <p:nvPr/>
        </p:nvSpPr>
        <p:spPr>
          <a:xfrm>
            <a:off x="5475749" y="211327"/>
            <a:ext cx="6716255" cy="584775"/>
          </a:xfrm>
          <a:prstGeom prst="rect">
            <a:avLst/>
          </a:prstGeom>
          <a:noFill/>
        </p:spPr>
        <p:txBody>
          <a:bodyPr wrap="square" rtlCol="0">
            <a:spAutoFit/>
          </a:bodyPr>
          <a:lstStyle/>
          <a:p>
            <a:pPr algn="ctr"/>
            <a:r>
              <a:rPr lang="tr-TR" sz="3200" b="1" dirty="0" smtClean="0">
                <a:effectLst>
                  <a:outerShdw blurRad="38100" dist="38100" dir="2700000" algn="tl">
                    <a:srgbClr val="000000">
                      <a:alpha val="43137"/>
                    </a:srgbClr>
                  </a:outerShdw>
                </a:effectLst>
                <a:latin typeface="Trebuchet MS" panose="020B0603020202020204" pitchFamily="34" charset="0"/>
              </a:rPr>
              <a:t>2023 EĞİTİM VİZYONU</a:t>
            </a:r>
            <a:endParaRPr lang="tr-TR" sz="3200" b="1" dirty="0">
              <a:effectLst>
                <a:outerShdw blurRad="38100" dist="38100" dir="2700000" algn="tl">
                  <a:srgbClr val="000000">
                    <a:alpha val="43137"/>
                  </a:srgbClr>
                </a:outerShdw>
              </a:effectLst>
              <a:latin typeface="Trebuchet MS" panose="020B0603020202020204" pitchFamily="34" charset="0"/>
            </a:endParaRPr>
          </a:p>
        </p:txBody>
      </p:sp>
      <p:sp>
        <p:nvSpPr>
          <p:cNvPr id="12" name="11 Slayt Numarası Yer Tutucusu"/>
          <p:cNvSpPr>
            <a:spLocks noGrp="1"/>
          </p:cNvSpPr>
          <p:nvPr>
            <p:ph type="sldNum" sz="quarter" idx="12"/>
          </p:nvPr>
        </p:nvSpPr>
        <p:spPr/>
        <p:txBody>
          <a:bodyPr/>
          <a:lstStyle/>
          <a:p>
            <a:fld id="{92906C5C-297D-40D7-908D-F30303E58C5D}" type="slidenum">
              <a:rPr lang="tr-TR" smtClean="0"/>
              <a:pPr/>
              <a:t>124</a:t>
            </a:fld>
            <a:endParaRPr lang="tr-TR"/>
          </a:p>
        </p:txBody>
      </p:sp>
      <p:sp>
        <p:nvSpPr>
          <p:cNvPr id="2" name="Dikdörtgen 1"/>
          <p:cNvSpPr/>
          <p:nvPr/>
        </p:nvSpPr>
        <p:spPr>
          <a:xfrm>
            <a:off x="830572" y="1557642"/>
            <a:ext cx="11361429" cy="652166"/>
          </a:xfrm>
          <a:prstGeom prst="rect">
            <a:avLst/>
          </a:prstGeom>
        </p:spPr>
        <p:txBody>
          <a:bodyPr wrap="square">
            <a:spAutoFit/>
          </a:bodyPr>
          <a:lstStyle/>
          <a:p>
            <a:pPr algn="ctr">
              <a:lnSpc>
                <a:spcPct val="107000"/>
              </a:lnSpc>
              <a:spcAft>
                <a:spcPts val="800"/>
              </a:spcAft>
            </a:pPr>
            <a:r>
              <a:rPr lang="tr-TR" sz="3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MESLEKİ VE TEKNİK EĞİTİM</a:t>
            </a:r>
          </a:p>
        </p:txBody>
      </p:sp>
      <p:sp>
        <p:nvSpPr>
          <p:cNvPr id="14" name="Yuvarlatılmış Dikdörtgen 13"/>
          <p:cNvSpPr/>
          <p:nvPr/>
        </p:nvSpPr>
        <p:spPr>
          <a:xfrm>
            <a:off x="830571" y="228379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830572" y="2334842"/>
            <a:ext cx="11361429" cy="553357"/>
          </a:xfrm>
          <a:prstGeom prst="rect">
            <a:avLst/>
          </a:prstGeom>
        </p:spPr>
        <p:txBody>
          <a:bodyPr wrap="square">
            <a:spAutoFit/>
          </a:bodyPr>
          <a:lstStyle/>
          <a:p>
            <a:pPr algn="ctr">
              <a:lnSpc>
                <a:spcPct val="107000"/>
              </a:lnSpc>
              <a:spcAft>
                <a:spcPts val="800"/>
              </a:spcAft>
            </a:pPr>
            <a:r>
              <a:rPr lang="tr-TR"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MESLEKİ ve TEKNİK EĞİTİMDE REHBERLİK, ERİŞİM İMKÂNLARI ARTIRILACAK</a:t>
            </a:r>
          </a:p>
        </p:txBody>
      </p:sp>
      <p:sp>
        <p:nvSpPr>
          <p:cNvPr id="16" name="Dikdörtgen 15"/>
          <p:cNvSpPr/>
          <p:nvPr/>
        </p:nvSpPr>
        <p:spPr>
          <a:xfrm>
            <a:off x="830572" y="3002321"/>
            <a:ext cx="11026149" cy="3294428"/>
          </a:xfrm>
          <a:prstGeom prst="rect">
            <a:avLst/>
          </a:prstGeom>
        </p:spPr>
        <p:txBody>
          <a:bodyPr wrap="square">
            <a:spAutoFit/>
          </a:bodyPr>
          <a:lstStyle/>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1- Kariyer </a:t>
            </a:r>
            <a:r>
              <a:rPr lang="tr-TR" sz="2600" dirty="0">
                <a:latin typeface="Calibri" panose="020F0502020204030204" pitchFamily="34" charset="0"/>
                <a:ea typeface="Calibri" panose="020F0502020204030204" pitchFamily="34" charset="0"/>
                <a:cs typeface="Times New Roman" panose="02020603050405020304" pitchFamily="18" charset="0"/>
              </a:rPr>
              <a:t>rehberliğine yönelik alan ve dal seçim süreci için “</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Genel Beceri Test Seti” </a:t>
            </a:r>
            <a:r>
              <a:rPr lang="tr-TR" sz="2600" dirty="0">
                <a:latin typeface="Calibri" panose="020F0502020204030204" pitchFamily="34" charset="0"/>
                <a:ea typeface="Calibri" panose="020F0502020204030204" pitchFamily="34" charset="0"/>
                <a:cs typeface="Times New Roman" panose="02020603050405020304" pitchFamily="18" charset="0"/>
              </a:rPr>
              <a:t>geliştirilecektir.</a:t>
            </a:r>
          </a:p>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2- Mesleki </a:t>
            </a:r>
            <a:r>
              <a:rPr lang="tr-TR" sz="2600" dirty="0">
                <a:latin typeface="Calibri" panose="020F0502020204030204" pitchFamily="34" charset="0"/>
                <a:ea typeface="Calibri" panose="020F0502020204030204" pitchFamily="34" charset="0"/>
                <a:cs typeface="Times New Roman" panose="02020603050405020304" pitchFamily="18" charset="0"/>
              </a:rPr>
              <a:t>rehberlik hizmetlerinin uygulandığı çocuklara ilişkin veriler </a:t>
            </a:r>
            <a:r>
              <a:rPr lang="tr-TR" sz="2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e-</a:t>
            </a:r>
            <a:r>
              <a:rPr lang="tr-TR" sz="26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portfolyo</a:t>
            </a:r>
            <a:r>
              <a:rPr lang="tr-TR" sz="2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sistemine kaydedilecektir.</a:t>
            </a:r>
          </a:p>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3- </a:t>
            </a:r>
            <a:r>
              <a:rPr lang="tr-TR" sz="2600" dirty="0" smtClean="0">
                <a:solidFill>
                  <a:schemeClr val="accent1"/>
                </a:solidFill>
                <a:latin typeface="Calibri" panose="020F0502020204030204" pitchFamily="34" charset="0"/>
                <a:ea typeface="Calibri" panose="020F0502020204030204" pitchFamily="34" charset="0"/>
                <a:cs typeface="Times New Roman" panose="02020603050405020304" pitchFamily="18" charset="0"/>
              </a:rPr>
              <a:t>Okul </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türleri arasında program bazında esnek ve geçirgen yatay hareketlilik imkânları geliştirilerek </a:t>
            </a:r>
            <a:r>
              <a:rPr lang="tr-TR" sz="2600" dirty="0">
                <a:latin typeface="Calibri" panose="020F0502020204030204" pitchFamily="34" charset="0"/>
                <a:ea typeface="Calibri" panose="020F0502020204030204" pitchFamily="34" charset="0"/>
                <a:cs typeface="Times New Roman" panose="02020603050405020304" pitchFamily="18" charset="0"/>
              </a:rPr>
              <a:t>çocukların kazanımlarını bir başka mesleğin becerilerini edinmede fırsat olarak kullanmaları sağlanacaktır.</a:t>
            </a:r>
          </a:p>
        </p:txBody>
      </p:sp>
      <p:sp>
        <p:nvSpPr>
          <p:cNvPr id="17" name="Dikdörtgen 16"/>
          <p:cNvSpPr/>
          <p:nvPr/>
        </p:nvSpPr>
        <p:spPr>
          <a:xfrm rot="16200000">
            <a:off x="-647635" y="5276212"/>
            <a:ext cx="2121093" cy="769441"/>
          </a:xfrm>
          <a:prstGeom prst="rect">
            <a:avLst/>
          </a:prstGeom>
        </p:spPr>
        <p:txBody>
          <a:bodyPr wrap="none">
            <a:spAutoFit/>
          </a:bodyPr>
          <a:lstStyle/>
          <a:p>
            <a:r>
              <a:rPr lang="tr-TR" sz="44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HEDEF 2</a:t>
            </a:r>
            <a:endParaRPr lang="tr-TR" sz="4400" dirty="0"/>
          </a:p>
        </p:txBody>
      </p:sp>
      <p:pic>
        <p:nvPicPr>
          <p:cNvPr id="18" name="3 Resim" descr="merkezefendi mem logo2.jpg"/>
          <p:cNvPicPr>
            <a:picLocks noChangeAspect="1"/>
          </p:cNvPicPr>
          <p:nvPr/>
        </p:nvPicPr>
        <p:blipFill>
          <a:blip r:embed="rId3" cstate="print"/>
          <a:srcRect/>
          <a:stretch>
            <a:fillRect/>
          </a:stretch>
        </p:blipFill>
        <p:spPr bwMode="auto">
          <a:xfrm>
            <a:off x="56446" y="101599"/>
            <a:ext cx="1557865" cy="1461054"/>
          </a:xfrm>
          <a:prstGeom prst="rect">
            <a:avLst/>
          </a:prstGeom>
          <a:noFill/>
          <a:ln w="9525">
            <a:noFill/>
            <a:miter lim="800000"/>
            <a:headEnd/>
            <a:tailEnd/>
          </a:ln>
        </p:spPr>
      </p:pic>
    </p:spTree>
    <p:extLst>
      <p:ext uri="{BB962C8B-B14F-4D97-AF65-F5344CB8AC3E}">
        <p14:creationId xmlns="" xmlns:p14="http://schemas.microsoft.com/office/powerpoint/2010/main" val="1227932527"/>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830571" y="156526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Akış Çizelgesi: Ayıkla 3"/>
          <p:cNvSpPr/>
          <p:nvPr/>
        </p:nvSpPr>
        <p:spPr>
          <a:xfrm rot="5400000">
            <a:off x="5006406" y="36669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Oval 5"/>
          <p:cNvSpPr/>
          <p:nvPr/>
        </p:nvSpPr>
        <p:spPr>
          <a:xfrm>
            <a:off x="127011" y="116881"/>
            <a:ext cx="1407120" cy="140712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7" name="Düz Bağlayıcı 6"/>
          <p:cNvCxnSpPr>
            <a:stCxn id="6" idx="6"/>
          </p:cNvCxnSpPr>
          <p:nvPr/>
        </p:nvCxnSpPr>
        <p:spPr>
          <a:xfrm>
            <a:off x="1534133" y="820445"/>
            <a:ext cx="10657871" cy="186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a:stCxn id="6" idx="4"/>
          </p:cNvCxnSpPr>
          <p:nvPr/>
        </p:nvCxnSpPr>
        <p:spPr>
          <a:xfrm>
            <a:off x="830571" y="1524005"/>
            <a:ext cx="0" cy="53339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Yay 8"/>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0" name="Yuvarlatılmış Dikdörtgen 9"/>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Metin kutusu 10"/>
          <p:cNvSpPr txBox="1"/>
          <p:nvPr/>
        </p:nvSpPr>
        <p:spPr>
          <a:xfrm>
            <a:off x="5475749" y="211327"/>
            <a:ext cx="6716255" cy="584775"/>
          </a:xfrm>
          <a:prstGeom prst="rect">
            <a:avLst/>
          </a:prstGeom>
          <a:noFill/>
        </p:spPr>
        <p:txBody>
          <a:bodyPr wrap="square" rtlCol="0">
            <a:spAutoFit/>
          </a:bodyPr>
          <a:lstStyle/>
          <a:p>
            <a:pPr algn="ctr"/>
            <a:r>
              <a:rPr lang="tr-TR" sz="3200" b="1" dirty="0" smtClean="0">
                <a:effectLst>
                  <a:outerShdw blurRad="38100" dist="38100" dir="2700000" algn="tl">
                    <a:srgbClr val="000000">
                      <a:alpha val="43137"/>
                    </a:srgbClr>
                  </a:outerShdw>
                </a:effectLst>
                <a:latin typeface="Trebuchet MS" panose="020B0603020202020204" pitchFamily="34" charset="0"/>
              </a:rPr>
              <a:t>2023 EĞİTİM VİZYONU</a:t>
            </a:r>
            <a:endParaRPr lang="tr-TR" sz="3200" b="1" dirty="0">
              <a:effectLst>
                <a:outerShdw blurRad="38100" dist="38100" dir="2700000" algn="tl">
                  <a:srgbClr val="000000">
                    <a:alpha val="43137"/>
                  </a:srgbClr>
                </a:outerShdw>
              </a:effectLst>
              <a:latin typeface="Trebuchet MS" panose="020B0603020202020204" pitchFamily="34" charset="0"/>
            </a:endParaRPr>
          </a:p>
        </p:txBody>
      </p:sp>
      <p:sp>
        <p:nvSpPr>
          <p:cNvPr id="12" name="11 Slayt Numarası Yer Tutucusu"/>
          <p:cNvSpPr>
            <a:spLocks noGrp="1"/>
          </p:cNvSpPr>
          <p:nvPr>
            <p:ph type="sldNum" sz="quarter" idx="12"/>
          </p:nvPr>
        </p:nvSpPr>
        <p:spPr/>
        <p:txBody>
          <a:bodyPr/>
          <a:lstStyle/>
          <a:p>
            <a:fld id="{92906C5C-297D-40D7-908D-F30303E58C5D}" type="slidenum">
              <a:rPr lang="tr-TR" smtClean="0"/>
              <a:pPr/>
              <a:t>125</a:t>
            </a:fld>
            <a:endParaRPr lang="tr-TR"/>
          </a:p>
        </p:txBody>
      </p:sp>
      <p:sp>
        <p:nvSpPr>
          <p:cNvPr id="2" name="Dikdörtgen 1"/>
          <p:cNvSpPr/>
          <p:nvPr/>
        </p:nvSpPr>
        <p:spPr>
          <a:xfrm>
            <a:off x="830572" y="1557642"/>
            <a:ext cx="11361429" cy="652166"/>
          </a:xfrm>
          <a:prstGeom prst="rect">
            <a:avLst/>
          </a:prstGeom>
        </p:spPr>
        <p:txBody>
          <a:bodyPr wrap="square">
            <a:spAutoFit/>
          </a:bodyPr>
          <a:lstStyle/>
          <a:p>
            <a:pPr algn="ctr">
              <a:lnSpc>
                <a:spcPct val="107000"/>
              </a:lnSpc>
              <a:spcAft>
                <a:spcPts val="800"/>
              </a:spcAft>
            </a:pPr>
            <a:r>
              <a:rPr lang="tr-TR" sz="3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MESLEKİ VE TEKNİK EĞİTİM</a:t>
            </a:r>
          </a:p>
        </p:txBody>
      </p:sp>
      <p:sp>
        <p:nvSpPr>
          <p:cNvPr id="14" name="Yuvarlatılmış Dikdörtgen 13"/>
          <p:cNvSpPr/>
          <p:nvPr/>
        </p:nvSpPr>
        <p:spPr>
          <a:xfrm>
            <a:off x="830571" y="228379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830572" y="2334842"/>
            <a:ext cx="11361429" cy="553357"/>
          </a:xfrm>
          <a:prstGeom prst="rect">
            <a:avLst/>
          </a:prstGeom>
        </p:spPr>
        <p:txBody>
          <a:bodyPr wrap="square">
            <a:spAutoFit/>
          </a:bodyPr>
          <a:lstStyle/>
          <a:p>
            <a:pPr algn="ctr">
              <a:lnSpc>
                <a:spcPct val="107000"/>
              </a:lnSpc>
              <a:spcAft>
                <a:spcPts val="800"/>
              </a:spcAft>
            </a:pPr>
            <a:r>
              <a:rPr lang="tr-TR"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MESLEKİ ve TEKNİK EĞİTİMDE REHBERLİK, ERİŞİM İMKÂNLARI ARTIRILACAK</a:t>
            </a:r>
          </a:p>
        </p:txBody>
      </p:sp>
      <p:sp>
        <p:nvSpPr>
          <p:cNvPr id="16" name="Dikdörtgen 15"/>
          <p:cNvSpPr/>
          <p:nvPr/>
        </p:nvSpPr>
        <p:spPr>
          <a:xfrm>
            <a:off x="830572" y="3002321"/>
            <a:ext cx="11026149" cy="3397020"/>
          </a:xfrm>
          <a:prstGeom prst="rect">
            <a:avLst/>
          </a:prstGeom>
        </p:spPr>
        <p:txBody>
          <a:bodyPr wrap="square">
            <a:spAutoFit/>
          </a:bodyPr>
          <a:lstStyle/>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4- </a:t>
            </a:r>
            <a:r>
              <a:rPr lang="tr-TR" sz="2600" dirty="0" smtClean="0">
                <a:solidFill>
                  <a:schemeClr val="accent1"/>
                </a:solidFill>
                <a:latin typeface="Calibri" panose="020F0502020204030204" pitchFamily="34" charset="0"/>
                <a:ea typeface="Calibri" panose="020F0502020204030204" pitchFamily="34" charset="0"/>
                <a:cs typeface="Times New Roman" panose="02020603050405020304" pitchFamily="18" charset="0"/>
              </a:rPr>
              <a:t>Çocuklara </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yönelik özel burs imkânı artırılacaktır.</a:t>
            </a:r>
          </a:p>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5- </a:t>
            </a:r>
            <a:r>
              <a:rPr lang="tr-TR" sz="2600" dirty="0" smtClean="0">
                <a:solidFill>
                  <a:schemeClr val="accent1"/>
                </a:solidFill>
                <a:latin typeface="Calibri" panose="020F0502020204030204" pitchFamily="34" charset="0"/>
                <a:ea typeface="Calibri" panose="020F0502020204030204" pitchFamily="34" charset="0"/>
                <a:cs typeface="Times New Roman" panose="02020603050405020304" pitchFamily="18" charset="0"/>
              </a:rPr>
              <a:t>Çocuklarımızın </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kendi mesleki alanlarında yükseköğretim programlarına geçişlerine yönelik </a:t>
            </a:r>
            <a:r>
              <a:rPr lang="tr-TR" sz="2600" dirty="0">
                <a:latin typeface="Calibri" panose="020F0502020204030204" pitchFamily="34" charset="0"/>
                <a:ea typeface="Calibri" panose="020F0502020204030204" pitchFamily="34" charset="0"/>
                <a:cs typeface="Times New Roman" panose="02020603050405020304" pitchFamily="18" charset="0"/>
              </a:rPr>
              <a:t>çalışmalar yapılacaktır</a:t>
            </a:r>
            <a:r>
              <a:rPr lang="tr-TR" sz="2600" dirty="0" smtClean="0">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6- Çeşitli </a:t>
            </a:r>
            <a:r>
              <a:rPr lang="tr-TR" sz="2600" dirty="0">
                <a:latin typeface="Calibri" panose="020F0502020204030204" pitchFamily="34" charset="0"/>
                <a:ea typeface="Calibri" panose="020F0502020204030204" pitchFamily="34" charset="0"/>
                <a:cs typeface="Times New Roman" panose="02020603050405020304" pitchFamily="18" charset="0"/>
              </a:rPr>
              <a:t>kurumlardaki </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ustabaşıların ve kıdemli uzman çalışanların </a:t>
            </a:r>
            <a:r>
              <a:rPr lang="tr-TR" sz="2600" dirty="0">
                <a:latin typeface="Calibri" panose="020F0502020204030204" pitchFamily="34" charset="0"/>
                <a:ea typeface="Calibri" panose="020F0502020204030204" pitchFamily="34" charset="0"/>
                <a:cs typeface="Times New Roman" panose="02020603050405020304" pitchFamily="18" charset="0"/>
              </a:rPr>
              <a:t>belirlenecek ölçütlerle işbaşı eğitimlerde derslere girmesi kolaylaştırılacaktır</a:t>
            </a:r>
            <a:r>
              <a:rPr lang="tr-TR" sz="2600" dirty="0" smtClean="0">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7- </a:t>
            </a:r>
            <a:r>
              <a:rPr lang="tr-TR" sz="2600" dirty="0" smtClean="0">
                <a:solidFill>
                  <a:schemeClr val="accent1"/>
                </a:solidFill>
                <a:latin typeface="Calibri" panose="020F0502020204030204" pitchFamily="34" charset="0"/>
                <a:ea typeface="Calibri" panose="020F0502020204030204" pitchFamily="34" charset="0"/>
                <a:cs typeface="Times New Roman" panose="02020603050405020304" pitchFamily="18" charset="0"/>
              </a:rPr>
              <a:t>Yüksek </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öğretime geçmek isteyen başarılı mezunlara yönelik destekler </a:t>
            </a:r>
            <a:r>
              <a:rPr lang="tr-TR" sz="2600" dirty="0">
                <a:latin typeface="Calibri" panose="020F0502020204030204" pitchFamily="34" charset="0"/>
                <a:ea typeface="Calibri" panose="020F0502020204030204" pitchFamily="34" charset="0"/>
                <a:cs typeface="Times New Roman" panose="02020603050405020304" pitchFamily="18" charset="0"/>
              </a:rPr>
              <a:t>yapılandırılacaktır</a:t>
            </a:r>
            <a:r>
              <a:rPr lang="tr-TR" sz="2600" dirty="0" smtClean="0">
                <a:latin typeface="Calibri" panose="020F0502020204030204" pitchFamily="34" charset="0"/>
                <a:ea typeface="Calibri" panose="020F0502020204030204" pitchFamily="34" charset="0"/>
                <a:cs typeface="Times New Roman" panose="02020603050405020304" pitchFamily="18" charset="0"/>
              </a:rPr>
              <a:t>.</a:t>
            </a:r>
            <a:endParaRPr lang="tr-TR" sz="2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7" name="Dikdörtgen 16"/>
          <p:cNvSpPr/>
          <p:nvPr/>
        </p:nvSpPr>
        <p:spPr>
          <a:xfrm rot="16200000">
            <a:off x="-647635" y="5276212"/>
            <a:ext cx="2121093" cy="769441"/>
          </a:xfrm>
          <a:prstGeom prst="rect">
            <a:avLst/>
          </a:prstGeom>
        </p:spPr>
        <p:txBody>
          <a:bodyPr wrap="none">
            <a:spAutoFit/>
          </a:bodyPr>
          <a:lstStyle/>
          <a:p>
            <a:r>
              <a:rPr lang="tr-TR" sz="44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HEDEF 2</a:t>
            </a:r>
            <a:endParaRPr lang="tr-TR" sz="4400" dirty="0"/>
          </a:p>
        </p:txBody>
      </p:sp>
      <p:pic>
        <p:nvPicPr>
          <p:cNvPr id="18" name="3 Resim" descr="merkezefendi mem logo2.jpg"/>
          <p:cNvPicPr>
            <a:picLocks noChangeAspect="1"/>
          </p:cNvPicPr>
          <p:nvPr/>
        </p:nvPicPr>
        <p:blipFill>
          <a:blip r:embed="rId3" cstate="print"/>
          <a:srcRect/>
          <a:stretch>
            <a:fillRect/>
          </a:stretch>
        </p:blipFill>
        <p:spPr bwMode="auto">
          <a:xfrm>
            <a:off x="56446" y="101599"/>
            <a:ext cx="1557865" cy="1461054"/>
          </a:xfrm>
          <a:prstGeom prst="rect">
            <a:avLst/>
          </a:prstGeom>
          <a:noFill/>
          <a:ln w="9525">
            <a:noFill/>
            <a:miter lim="800000"/>
            <a:headEnd/>
            <a:tailEnd/>
          </a:ln>
        </p:spPr>
      </p:pic>
    </p:spTree>
    <p:extLst>
      <p:ext uri="{BB962C8B-B14F-4D97-AF65-F5344CB8AC3E}">
        <p14:creationId xmlns="" xmlns:p14="http://schemas.microsoft.com/office/powerpoint/2010/main" val="920094997"/>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830571" y="156526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Akış Çizelgesi: Ayıkla 3"/>
          <p:cNvSpPr/>
          <p:nvPr/>
        </p:nvSpPr>
        <p:spPr>
          <a:xfrm rot="5400000">
            <a:off x="5006406" y="36669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Oval 5"/>
          <p:cNvSpPr/>
          <p:nvPr/>
        </p:nvSpPr>
        <p:spPr>
          <a:xfrm>
            <a:off x="127011" y="116881"/>
            <a:ext cx="1407120" cy="140712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7" name="Düz Bağlayıcı 6"/>
          <p:cNvCxnSpPr>
            <a:stCxn id="6" idx="6"/>
          </p:cNvCxnSpPr>
          <p:nvPr/>
        </p:nvCxnSpPr>
        <p:spPr>
          <a:xfrm>
            <a:off x="1534133" y="820445"/>
            <a:ext cx="10657871" cy="186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a:stCxn id="6" idx="4"/>
          </p:cNvCxnSpPr>
          <p:nvPr/>
        </p:nvCxnSpPr>
        <p:spPr>
          <a:xfrm>
            <a:off x="830571" y="1524005"/>
            <a:ext cx="0" cy="53339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Yay 8"/>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0" name="Yuvarlatılmış Dikdörtgen 9"/>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Metin kutusu 10"/>
          <p:cNvSpPr txBox="1"/>
          <p:nvPr/>
        </p:nvSpPr>
        <p:spPr>
          <a:xfrm>
            <a:off x="5475749" y="211327"/>
            <a:ext cx="6716255" cy="584775"/>
          </a:xfrm>
          <a:prstGeom prst="rect">
            <a:avLst/>
          </a:prstGeom>
          <a:noFill/>
        </p:spPr>
        <p:txBody>
          <a:bodyPr wrap="square" rtlCol="0">
            <a:spAutoFit/>
          </a:bodyPr>
          <a:lstStyle/>
          <a:p>
            <a:pPr algn="ctr"/>
            <a:r>
              <a:rPr lang="tr-TR" sz="3200" b="1" dirty="0" smtClean="0">
                <a:effectLst>
                  <a:outerShdw blurRad="38100" dist="38100" dir="2700000" algn="tl">
                    <a:srgbClr val="000000">
                      <a:alpha val="43137"/>
                    </a:srgbClr>
                  </a:outerShdw>
                </a:effectLst>
                <a:latin typeface="Trebuchet MS" panose="020B0603020202020204" pitchFamily="34" charset="0"/>
              </a:rPr>
              <a:t>2023 EĞİTİM VİZYONU</a:t>
            </a:r>
            <a:endParaRPr lang="tr-TR" sz="3200" b="1" dirty="0">
              <a:effectLst>
                <a:outerShdw blurRad="38100" dist="38100" dir="2700000" algn="tl">
                  <a:srgbClr val="000000">
                    <a:alpha val="43137"/>
                  </a:srgbClr>
                </a:outerShdw>
              </a:effectLst>
              <a:latin typeface="Trebuchet MS" panose="020B0603020202020204" pitchFamily="34" charset="0"/>
            </a:endParaRPr>
          </a:p>
        </p:txBody>
      </p:sp>
      <p:sp>
        <p:nvSpPr>
          <p:cNvPr id="12" name="11 Slayt Numarası Yer Tutucusu"/>
          <p:cNvSpPr>
            <a:spLocks noGrp="1"/>
          </p:cNvSpPr>
          <p:nvPr>
            <p:ph type="sldNum" sz="quarter" idx="12"/>
          </p:nvPr>
        </p:nvSpPr>
        <p:spPr/>
        <p:txBody>
          <a:bodyPr/>
          <a:lstStyle/>
          <a:p>
            <a:fld id="{92906C5C-297D-40D7-908D-F30303E58C5D}" type="slidenum">
              <a:rPr lang="tr-TR" smtClean="0"/>
              <a:pPr/>
              <a:t>126</a:t>
            </a:fld>
            <a:endParaRPr lang="tr-TR"/>
          </a:p>
        </p:txBody>
      </p:sp>
      <p:sp>
        <p:nvSpPr>
          <p:cNvPr id="2" name="Dikdörtgen 1"/>
          <p:cNvSpPr/>
          <p:nvPr/>
        </p:nvSpPr>
        <p:spPr>
          <a:xfrm>
            <a:off x="830572" y="1557642"/>
            <a:ext cx="11361429" cy="652166"/>
          </a:xfrm>
          <a:prstGeom prst="rect">
            <a:avLst/>
          </a:prstGeom>
        </p:spPr>
        <p:txBody>
          <a:bodyPr wrap="square">
            <a:spAutoFit/>
          </a:bodyPr>
          <a:lstStyle/>
          <a:p>
            <a:pPr algn="ctr">
              <a:lnSpc>
                <a:spcPct val="107000"/>
              </a:lnSpc>
              <a:spcAft>
                <a:spcPts val="800"/>
              </a:spcAft>
            </a:pPr>
            <a:r>
              <a:rPr lang="tr-TR" sz="3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MESLEKİ VE TEKNİK EĞİTİM</a:t>
            </a:r>
          </a:p>
        </p:txBody>
      </p:sp>
      <p:sp>
        <p:nvSpPr>
          <p:cNvPr id="14" name="Yuvarlatılmış Dikdörtgen 13"/>
          <p:cNvSpPr/>
          <p:nvPr/>
        </p:nvSpPr>
        <p:spPr>
          <a:xfrm>
            <a:off x="830571" y="228379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830572" y="2334844"/>
            <a:ext cx="11361429" cy="553357"/>
          </a:xfrm>
          <a:prstGeom prst="rect">
            <a:avLst/>
          </a:prstGeom>
        </p:spPr>
        <p:txBody>
          <a:bodyPr wrap="square">
            <a:spAutoFit/>
          </a:bodyPr>
          <a:lstStyle/>
          <a:p>
            <a:pPr algn="ctr">
              <a:lnSpc>
                <a:spcPct val="107000"/>
              </a:lnSpc>
              <a:spcAft>
                <a:spcPts val="800"/>
              </a:spcAft>
            </a:pPr>
            <a:r>
              <a:rPr lang="tr-TR"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YENİ NESİL MÜFREDATLAR GELİŞTİRİLECEK</a:t>
            </a:r>
          </a:p>
        </p:txBody>
      </p:sp>
      <p:sp>
        <p:nvSpPr>
          <p:cNvPr id="16" name="Dikdörtgen 15"/>
          <p:cNvSpPr/>
          <p:nvPr/>
        </p:nvSpPr>
        <p:spPr>
          <a:xfrm>
            <a:off x="830572" y="3002321"/>
            <a:ext cx="11026149" cy="3927742"/>
          </a:xfrm>
          <a:prstGeom prst="rect">
            <a:avLst/>
          </a:prstGeom>
        </p:spPr>
        <p:txBody>
          <a:bodyPr wrap="square">
            <a:spAutoFit/>
          </a:bodyPr>
          <a:lstStyle/>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1- Müfredatlar </a:t>
            </a:r>
            <a:r>
              <a:rPr lang="tr-TR" sz="2600" dirty="0">
                <a:latin typeface="Calibri" panose="020F0502020204030204" pitchFamily="34" charset="0"/>
                <a:ea typeface="Calibri" panose="020F0502020204030204" pitchFamily="34" charset="0"/>
                <a:cs typeface="Times New Roman" panose="02020603050405020304" pitchFamily="18" charset="0"/>
              </a:rPr>
              <a:t>sektörün talep ettiği yetkinliklere uygun olarak geliştirilecek, </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dijital dönüşüme uygun alan ve dalların açılması sağlanacaktır.</a:t>
            </a:r>
          </a:p>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2- </a:t>
            </a:r>
            <a:r>
              <a:rPr lang="tr-TR" sz="2600" dirty="0" smtClean="0">
                <a:solidFill>
                  <a:schemeClr val="accent1"/>
                </a:solidFill>
                <a:latin typeface="Calibri" panose="020F0502020204030204" pitchFamily="34" charset="0"/>
                <a:ea typeface="Calibri" panose="020F0502020204030204" pitchFamily="34" charset="0"/>
                <a:cs typeface="Times New Roman" panose="02020603050405020304" pitchFamily="18" charset="0"/>
              </a:rPr>
              <a:t>Alan </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derslerinin 9. sınıfta başlaması sağlanacaktır</a:t>
            </a:r>
            <a:r>
              <a:rPr lang="tr-TR" sz="2600" dirty="0" smtClean="0">
                <a:solidFill>
                  <a:schemeClr val="accent1"/>
                </a:solidFill>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spcAft>
                <a:spcPts val="800"/>
              </a:spcAft>
            </a:pPr>
            <a:endParaRPr lang="tr-TR" sz="2600" dirty="0" smtClean="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3- Alan</a:t>
            </a:r>
            <a:r>
              <a:rPr lang="tr-TR" sz="2600" dirty="0">
                <a:latin typeface="Calibri" panose="020F0502020204030204" pitchFamily="34" charset="0"/>
                <a:ea typeface="Calibri" panose="020F0502020204030204" pitchFamily="34" charset="0"/>
                <a:cs typeface="Times New Roman" panose="02020603050405020304" pitchFamily="18" charset="0"/>
              </a:rPr>
              <a:t>, dal ve modüllerinin içerikleri, öğretim süreleri ve </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öğretim materyalleri çocukların ihtiyaçları ve iş hayatının talepleri doğrultusunda gözden geçirilerek yeniden düzenlenecektir.</a:t>
            </a:r>
          </a:p>
        </p:txBody>
      </p:sp>
      <p:sp>
        <p:nvSpPr>
          <p:cNvPr id="17" name="Dikdörtgen 16"/>
          <p:cNvSpPr/>
          <p:nvPr/>
        </p:nvSpPr>
        <p:spPr>
          <a:xfrm rot="16200000">
            <a:off x="-647635" y="5276212"/>
            <a:ext cx="2121093" cy="769441"/>
          </a:xfrm>
          <a:prstGeom prst="rect">
            <a:avLst/>
          </a:prstGeom>
        </p:spPr>
        <p:txBody>
          <a:bodyPr wrap="none">
            <a:spAutoFit/>
          </a:bodyPr>
          <a:lstStyle/>
          <a:p>
            <a:r>
              <a:rPr lang="tr-TR" sz="44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HEDEF 3</a:t>
            </a:r>
            <a:endParaRPr lang="tr-TR" sz="4400" dirty="0"/>
          </a:p>
        </p:txBody>
      </p:sp>
      <p:sp>
        <p:nvSpPr>
          <p:cNvPr id="18" name="Dikdörtgen 20">
            <a:extLst>
              <a:ext uri="{FF2B5EF4-FFF2-40B4-BE49-F238E27FC236}">
                <a16:creationId xmlns:a16="http://schemas.microsoft.com/office/drawing/2014/main" xmlns="" id="{3D532803-586C-4B5C-8414-E114310FAC58}"/>
              </a:ext>
            </a:extLst>
          </p:cNvPr>
          <p:cNvSpPr/>
          <p:nvPr/>
        </p:nvSpPr>
        <p:spPr>
          <a:xfrm>
            <a:off x="3209670" y="4931228"/>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600" b="1" dirty="0">
                <a:ln w="0"/>
                <a:solidFill>
                  <a:schemeClr val="tx1"/>
                </a:solidFill>
                <a:effectLst>
                  <a:outerShdw blurRad="38100" dist="19050" dir="2700000" algn="tl" rotWithShape="0">
                    <a:schemeClr val="dk1">
                      <a:alpha val="40000"/>
                    </a:schemeClr>
                  </a:outerShdw>
                </a:effectLst>
              </a:rPr>
              <a:t>HT, G</a:t>
            </a:r>
          </a:p>
        </p:txBody>
      </p:sp>
      <p:sp>
        <p:nvSpPr>
          <p:cNvPr id="19" name="Dikdörtgen 26">
            <a:extLst>
              <a:ext uri="{FF2B5EF4-FFF2-40B4-BE49-F238E27FC236}">
                <a16:creationId xmlns:a16="http://schemas.microsoft.com/office/drawing/2014/main" xmlns="" id="{DFAB2C39-4301-4111-9B37-D554AE6AFB0B}"/>
              </a:ext>
            </a:extLst>
          </p:cNvPr>
          <p:cNvSpPr/>
          <p:nvPr/>
        </p:nvSpPr>
        <p:spPr>
          <a:xfrm>
            <a:off x="2262140" y="4931228"/>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600" b="1" dirty="0">
                <a:ln w="0"/>
                <a:solidFill>
                  <a:schemeClr val="tx1"/>
                </a:solidFill>
                <a:effectLst>
                  <a:outerShdw blurRad="38100" dist="19050" dir="2700000" algn="tl" rotWithShape="0">
                    <a:schemeClr val="dk1">
                      <a:alpha val="40000"/>
                    </a:schemeClr>
                  </a:outerShdw>
                </a:effectLst>
              </a:rPr>
              <a:t>HT</a:t>
            </a:r>
          </a:p>
        </p:txBody>
      </p:sp>
      <p:sp>
        <p:nvSpPr>
          <p:cNvPr id="20" name="Dikdörtgen 29">
            <a:extLst>
              <a:ext uri="{FF2B5EF4-FFF2-40B4-BE49-F238E27FC236}">
                <a16:creationId xmlns:a16="http://schemas.microsoft.com/office/drawing/2014/main" xmlns="" id="{40096CD4-1AD2-4D05-9336-BDBC9A8EDA4F}"/>
              </a:ext>
            </a:extLst>
          </p:cNvPr>
          <p:cNvSpPr/>
          <p:nvPr/>
        </p:nvSpPr>
        <p:spPr>
          <a:xfrm>
            <a:off x="5237254" y="4931228"/>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600" b="1" dirty="0">
                <a:ln w="0"/>
                <a:solidFill>
                  <a:schemeClr val="tx1"/>
                </a:solidFill>
                <a:effectLst>
                  <a:outerShdw blurRad="38100" dist="19050" dir="2700000" algn="tl" rotWithShape="0">
                    <a:schemeClr val="dk1">
                      <a:alpha val="40000"/>
                    </a:schemeClr>
                  </a:outerShdw>
                </a:effectLst>
              </a:rPr>
              <a:t>P2, İ2</a:t>
            </a:r>
          </a:p>
        </p:txBody>
      </p:sp>
      <p:sp>
        <p:nvSpPr>
          <p:cNvPr id="21" name="Dikdörtgen 32">
            <a:extLst>
              <a:ext uri="{FF2B5EF4-FFF2-40B4-BE49-F238E27FC236}">
                <a16:creationId xmlns:a16="http://schemas.microsoft.com/office/drawing/2014/main" xmlns="" id="{5CA22863-855A-4C9A-83EB-0FCDB9D09F34}"/>
              </a:ext>
            </a:extLst>
          </p:cNvPr>
          <p:cNvSpPr/>
          <p:nvPr/>
        </p:nvSpPr>
        <p:spPr>
          <a:xfrm>
            <a:off x="4289722" y="4931228"/>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600" b="1" dirty="0">
                <a:ln w="0"/>
                <a:solidFill>
                  <a:schemeClr val="tx1"/>
                </a:solidFill>
                <a:effectLst>
                  <a:outerShdw blurRad="38100" dist="19050" dir="2700000" algn="tl" rotWithShape="0">
                    <a:schemeClr val="dk1">
                      <a:alpha val="40000"/>
                    </a:schemeClr>
                  </a:outerShdw>
                </a:effectLst>
              </a:rPr>
              <a:t>P1, İ1</a:t>
            </a:r>
          </a:p>
        </p:txBody>
      </p:sp>
      <p:sp>
        <p:nvSpPr>
          <p:cNvPr id="22" name="Dikdörtgen 41">
            <a:extLst>
              <a:ext uri="{FF2B5EF4-FFF2-40B4-BE49-F238E27FC236}">
                <a16:creationId xmlns:a16="http://schemas.microsoft.com/office/drawing/2014/main" xmlns="" id="{EF90D3CE-50DB-4EB5-BC54-79B20DAC533E}"/>
              </a:ext>
            </a:extLst>
          </p:cNvPr>
          <p:cNvSpPr/>
          <p:nvPr/>
        </p:nvSpPr>
        <p:spPr>
          <a:xfrm>
            <a:off x="7264834" y="4931228"/>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600" b="1" dirty="0">
                <a:ln w="0"/>
                <a:solidFill>
                  <a:schemeClr val="tx1"/>
                </a:solidFill>
                <a:effectLst>
                  <a:outerShdw blurRad="38100" dist="19050" dir="2700000" algn="tl" rotWithShape="0">
                    <a:schemeClr val="dk1">
                      <a:alpha val="40000"/>
                    </a:schemeClr>
                  </a:outerShdw>
                </a:effectLst>
              </a:rPr>
              <a:t>UİDİ</a:t>
            </a:r>
          </a:p>
        </p:txBody>
      </p:sp>
      <p:sp>
        <p:nvSpPr>
          <p:cNvPr id="23" name="Dikdörtgen 44">
            <a:extLst>
              <a:ext uri="{FF2B5EF4-FFF2-40B4-BE49-F238E27FC236}">
                <a16:creationId xmlns:a16="http://schemas.microsoft.com/office/drawing/2014/main" xmlns="" id="{371BA538-3D81-4C53-A637-9B5E39AF75D4}"/>
              </a:ext>
            </a:extLst>
          </p:cNvPr>
          <p:cNvSpPr/>
          <p:nvPr/>
        </p:nvSpPr>
        <p:spPr>
          <a:xfrm>
            <a:off x="6317304" y="4931228"/>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600" b="1" dirty="0">
                <a:ln w="0"/>
                <a:solidFill>
                  <a:schemeClr val="tx1"/>
                </a:solidFill>
                <a:effectLst>
                  <a:outerShdw blurRad="38100" dist="19050" dir="2700000" algn="tl" rotWithShape="0">
                    <a:schemeClr val="dk1">
                      <a:alpha val="40000"/>
                    </a:schemeClr>
                  </a:outerShdw>
                </a:effectLst>
              </a:rPr>
              <a:t>ÜU</a:t>
            </a:r>
          </a:p>
        </p:txBody>
      </p:sp>
      <p:sp>
        <p:nvSpPr>
          <p:cNvPr id="24" name="Dikdörtgen 47">
            <a:extLst>
              <a:ext uri="{FF2B5EF4-FFF2-40B4-BE49-F238E27FC236}">
                <a16:creationId xmlns:a16="http://schemas.microsoft.com/office/drawing/2014/main" xmlns="" id="{404C4D8E-CC51-4D95-8F23-BD19123CD29B}"/>
              </a:ext>
            </a:extLst>
          </p:cNvPr>
          <p:cNvSpPr/>
          <p:nvPr/>
        </p:nvSpPr>
        <p:spPr>
          <a:xfrm>
            <a:off x="9292414" y="4931228"/>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600" b="1" dirty="0">
                <a:ln w="0"/>
                <a:solidFill>
                  <a:schemeClr val="tx1"/>
                </a:solidFill>
                <a:effectLst>
                  <a:outerShdw blurRad="38100" dist="19050" dir="2700000" algn="tl" rotWithShape="0">
                    <a:schemeClr val="dk1">
                      <a:alpha val="40000"/>
                    </a:schemeClr>
                  </a:outerShdw>
                </a:effectLst>
              </a:rPr>
              <a:t>UİDİ</a:t>
            </a:r>
          </a:p>
        </p:txBody>
      </p:sp>
      <p:sp>
        <p:nvSpPr>
          <p:cNvPr id="25" name="Dikdörtgen 50">
            <a:extLst>
              <a:ext uri="{FF2B5EF4-FFF2-40B4-BE49-F238E27FC236}">
                <a16:creationId xmlns:a16="http://schemas.microsoft.com/office/drawing/2014/main" xmlns="" id="{68D44DCD-ABEF-405C-9F99-6B057BD5E1BB}"/>
              </a:ext>
            </a:extLst>
          </p:cNvPr>
          <p:cNvSpPr/>
          <p:nvPr/>
        </p:nvSpPr>
        <p:spPr>
          <a:xfrm>
            <a:off x="8344884" y="4931228"/>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600" b="1" dirty="0">
                <a:ln w="0"/>
                <a:solidFill>
                  <a:schemeClr val="tx1"/>
                </a:solidFill>
                <a:effectLst>
                  <a:outerShdw blurRad="38100" dist="19050" dir="2700000" algn="tl" rotWithShape="0">
                    <a:schemeClr val="dk1">
                      <a:alpha val="40000"/>
                    </a:schemeClr>
                  </a:outerShdw>
                </a:effectLst>
              </a:rPr>
              <a:t>UİDİ</a:t>
            </a:r>
          </a:p>
        </p:txBody>
      </p:sp>
      <p:grpSp>
        <p:nvGrpSpPr>
          <p:cNvPr id="26" name="Grup 1">
            <a:extLst>
              <a:ext uri="{FF2B5EF4-FFF2-40B4-BE49-F238E27FC236}">
                <a16:creationId xmlns:a16="http://schemas.microsoft.com/office/drawing/2014/main" xmlns="" id="{3E432778-9DF9-49C1-BC2C-D5DBDBF7DAE6}"/>
              </a:ext>
            </a:extLst>
          </p:cNvPr>
          <p:cNvGrpSpPr/>
          <p:nvPr/>
        </p:nvGrpSpPr>
        <p:grpSpPr>
          <a:xfrm>
            <a:off x="2262136" y="4518473"/>
            <a:ext cx="7873661" cy="829394"/>
            <a:chOff x="4135505" y="1993593"/>
            <a:chExt cx="7873661" cy="829394"/>
          </a:xfrm>
        </p:grpSpPr>
        <p:grpSp>
          <p:nvGrpSpPr>
            <p:cNvPr id="27" name="Grup 62">
              <a:extLst>
                <a:ext uri="{FF2B5EF4-FFF2-40B4-BE49-F238E27FC236}">
                  <a16:creationId xmlns:a16="http://schemas.microsoft.com/office/drawing/2014/main" xmlns="" id="{6CC26AD3-E6AD-484F-A7A2-59A689196B42}"/>
                </a:ext>
              </a:extLst>
            </p:cNvPr>
            <p:cNvGrpSpPr/>
            <p:nvPr/>
          </p:nvGrpSpPr>
          <p:grpSpPr>
            <a:xfrm>
              <a:off x="4135505" y="2678206"/>
              <a:ext cx="7873661" cy="144781"/>
              <a:chOff x="4135505" y="2678206"/>
              <a:chExt cx="7873661" cy="144781"/>
            </a:xfrm>
          </p:grpSpPr>
          <p:sp>
            <p:nvSpPr>
              <p:cNvPr id="37" name="Dikdörtgen: Yuvarlatılmış Üst Köşeler 19">
                <a:extLst>
                  <a:ext uri="{FF2B5EF4-FFF2-40B4-BE49-F238E27FC236}">
                    <a16:creationId xmlns:a16="http://schemas.microsoft.com/office/drawing/2014/main" xmlns="" id="{4F9B7088-1613-4186-9ACA-4127815A647B}"/>
                  </a:ext>
                </a:extLst>
              </p:cNvPr>
              <p:cNvSpPr/>
              <p:nvPr/>
            </p:nvSpPr>
            <p:spPr>
              <a:xfrm rot="10800000">
                <a:off x="5083036" y="2678206"/>
                <a:ext cx="843386" cy="144781"/>
              </a:xfrm>
              <a:prstGeom prst="round2Same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600"/>
              </a:p>
            </p:txBody>
          </p:sp>
          <p:sp>
            <p:nvSpPr>
              <p:cNvPr id="38" name="Dikdörtgen: Yuvarlatılmış Üst Köşeler 25">
                <a:extLst>
                  <a:ext uri="{FF2B5EF4-FFF2-40B4-BE49-F238E27FC236}">
                    <a16:creationId xmlns:a16="http://schemas.microsoft.com/office/drawing/2014/main" xmlns="" id="{F7FE5BB0-0897-4EE1-8C83-35394BA07BC9}"/>
                  </a:ext>
                </a:extLst>
              </p:cNvPr>
              <p:cNvSpPr/>
              <p:nvPr/>
            </p:nvSpPr>
            <p:spPr>
              <a:xfrm rot="10800000">
                <a:off x="4135505" y="2678206"/>
                <a:ext cx="843386" cy="144781"/>
              </a:xfrm>
              <a:prstGeom prst="round2Same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600"/>
              </a:p>
            </p:txBody>
          </p:sp>
          <p:sp>
            <p:nvSpPr>
              <p:cNvPr id="39" name="Dikdörtgen: Yuvarlatılmış Üst Köşeler 28">
                <a:extLst>
                  <a:ext uri="{FF2B5EF4-FFF2-40B4-BE49-F238E27FC236}">
                    <a16:creationId xmlns:a16="http://schemas.microsoft.com/office/drawing/2014/main" xmlns="" id="{9368EDA0-BE61-4D60-A9B6-64F9508CA9C9}"/>
                  </a:ext>
                </a:extLst>
              </p:cNvPr>
              <p:cNvSpPr/>
              <p:nvPr/>
            </p:nvSpPr>
            <p:spPr>
              <a:xfrm rot="10800000">
                <a:off x="7110619" y="2678206"/>
                <a:ext cx="843386" cy="144781"/>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sz="1600"/>
              </a:p>
            </p:txBody>
          </p:sp>
          <p:sp>
            <p:nvSpPr>
              <p:cNvPr id="40" name="Dikdörtgen: Yuvarlatılmış Üst Köşeler 31">
                <a:extLst>
                  <a:ext uri="{FF2B5EF4-FFF2-40B4-BE49-F238E27FC236}">
                    <a16:creationId xmlns:a16="http://schemas.microsoft.com/office/drawing/2014/main" xmlns="" id="{6BCBDB55-78A5-440A-856B-30EA0B2B4E88}"/>
                  </a:ext>
                </a:extLst>
              </p:cNvPr>
              <p:cNvSpPr/>
              <p:nvPr/>
            </p:nvSpPr>
            <p:spPr>
              <a:xfrm rot="10800000">
                <a:off x="6163088" y="2678206"/>
                <a:ext cx="843386" cy="144781"/>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sz="1600"/>
              </a:p>
            </p:txBody>
          </p:sp>
          <p:sp>
            <p:nvSpPr>
              <p:cNvPr id="41" name="Dikdörtgen: Yuvarlatılmış Üst Köşeler 40">
                <a:extLst>
                  <a:ext uri="{FF2B5EF4-FFF2-40B4-BE49-F238E27FC236}">
                    <a16:creationId xmlns:a16="http://schemas.microsoft.com/office/drawing/2014/main" xmlns="" id="{D13A3FA6-3060-4BD5-A265-14C47B7E2A2C}"/>
                  </a:ext>
                </a:extLst>
              </p:cNvPr>
              <p:cNvSpPr/>
              <p:nvPr/>
            </p:nvSpPr>
            <p:spPr>
              <a:xfrm rot="10800000">
                <a:off x="9138200" y="2678206"/>
                <a:ext cx="843386" cy="144781"/>
              </a:xfrm>
              <a:prstGeom prst="round2Same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tr-TR" sz="1600"/>
              </a:p>
            </p:txBody>
          </p:sp>
          <p:sp>
            <p:nvSpPr>
              <p:cNvPr id="42" name="Dikdörtgen: Yuvarlatılmış Üst Köşeler 43">
                <a:extLst>
                  <a:ext uri="{FF2B5EF4-FFF2-40B4-BE49-F238E27FC236}">
                    <a16:creationId xmlns:a16="http://schemas.microsoft.com/office/drawing/2014/main" xmlns="" id="{838AF3F1-9845-4382-ACE6-68D2A4F39A80}"/>
                  </a:ext>
                </a:extLst>
              </p:cNvPr>
              <p:cNvSpPr/>
              <p:nvPr/>
            </p:nvSpPr>
            <p:spPr>
              <a:xfrm rot="10800000">
                <a:off x="8190669" y="2678206"/>
                <a:ext cx="843386" cy="144781"/>
              </a:xfrm>
              <a:prstGeom prst="round2Same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tr-TR" sz="1600"/>
              </a:p>
            </p:txBody>
          </p:sp>
          <p:sp>
            <p:nvSpPr>
              <p:cNvPr id="43" name="Dikdörtgen: Yuvarlatılmış Üst Köşeler 46">
                <a:extLst>
                  <a:ext uri="{FF2B5EF4-FFF2-40B4-BE49-F238E27FC236}">
                    <a16:creationId xmlns:a16="http://schemas.microsoft.com/office/drawing/2014/main" xmlns="" id="{86A9899E-9392-4E6D-901E-78B1CE46B68C}"/>
                  </a:ext>
                </a:extLst>
              </p:cNvPr>
              <p:cNvSpPr/>
              <p:nvPr/>
            </p:nvSpPr>
            <p:spPr>
              <a:xfrm rot="10800000">
                <a:off x="11165780" y="2678206"/>
                <a:ext cx="843386" cy="144781"/>
              </a:xfrm>
              <a:prstGeom prst="round2Same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600"/>
              </a:p>
            </p:txBody>
          </p:sp>
          <p:sp>
            <p:nvSpPr>
              <p:cNvPr id="44" name="Dikdörtgen: Yuvarlatılmış Üst Köşeler 49">
                <a:extLst>
                  <a:ext uri="{FF2B5EF4-FFF2-40B4-BE49-F238E27FC236}">
                    <a16:creationId xmlns:a16="http://schemas.microsoft.com/office/drawing/2014/main" xmlns="" id="{EC6CCA76-DF14-4FE1-8CFE-4CD1410658E1}"/>
                  </a:ext>
                </a:extLst>
              </p:cNvPr>
              <p:cNvSpPr/>
              <p:nvPr/>
            </p:nvSpPr>
            <p:spPr>
              <a:xfrm rot="10800000">
                <a:off x="10218249" y="2678206"/>
                <a:ext cx="843386" cy="144781"/>
              </a:xfrm>
              <a:prstGeom prst="round2Same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600"/>
              </a:p>
            </p:txBody>
          </p:sp>
        </p:grpSp>
        <p:grpSp>
          <p:nvGrpSpPr>
            <p:cNvPr id="28" name="Grup 61">
              <a:extLst>
                <a:ext uri="{FF2B5EF4-FFF2-40B4-BE49-F238E27FC236}">
                  <a16:creationId xmlns:a16="http://schemas.microsoft.com/office/drawing/2014/main" xmlns="" id="{B1BF4C8F-3541-42BC-BB30-9A281EA71FD9}"/>
                </a:ext>
              </a:extLst>
            </p:cNvPr>
            <p:cNvGrpSpPr/>
            <p:nvPr/>
          </p:nvGrpSpPr>
          <p:grpSpPr>
            <a:xfrm>
              <a:off x="4135505" y="1993593"/>
              <a:ext cx="7873661" cy="412751"/>
              <a:chOff x="4135505" y="1993593"/>
              <a:chExt cx="7873661" cy="412751"/>
            </a:xfrm>
          </p:grpSpPr>
          <p:sp>
            <p:nvSpPr>
              <p:cNvPr id="29" name="Dikdörtgen: Yuvarlatılmış Üst Köşeler 21">
                <a:extLst>
                  <a:ext uri="{FF2B5EF4-FFF2-40B4-BE49-F238E27FC236}">
                    <a16:creationId xmlns:a16="http://schemas.microsoft.com/office/drawing/2014/main" xmlns="" id="{612B8F5B-D5A2-4E5D-B324-E34944EABE19}"/>
                  </a:ext>
                </a:extLst>
              </p:cNvPr>
              <p:cNvSpPr/>
              <p:nvPr/>
            </p:nvSpPr>
            <p:spPr>
              <a:xfrm>
                <a:off x="5083036" y="1993593"/>
                <a:ext cx="843386" cy="412751"/>
              </a:xfrm>
              <a:prstGeom prst="round2Same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600" b="1" dirty="0">
                    <a:solidFill>
                      <a:schemeClr val="bg1"/>
                    </a:solidFill>
                    <a:effectLst>
                      <a:outerShdw blurRad="38100" dist="38100" dir="2700000" algn="tl">
                        <a:srgbClr val="000000">
                          <a:alpha val="43137"/>
                        </a:srgbClr>
                      </a:outerShdw>
                    </a:effectLst>
                  </a:rPr>
                  <a:t>2019</a:t>
                </a:r>
              </a:p>
            </p:txBody>
          </p:sp>
          <p:sp>
            <p:nvSpPr>
              <p:cNvPr id="30" name="Dikdörtgen: Yuvarlatılmış Üst Köşeler 27">
                <a:extLst>
                  <a:ext uri="{FF2B5EF4-FFF2-40B4-BE49-F238E27FC236}">
                    <a16:creationId xmlns:a16="http://schemas.microsoft.com/office/drawing/2014/main" xmlns="" id="{9D0CCE47-61D8-460F-AA83-8A0373B51D8B}"/>
                  </a:ext>
                </a:extLst>
              </p:cNvPr>
              <p:cNvSpPr/>
              <p:nvPr/>
            </p:nvSpPr>
            <p:spPr>
              <a:xfrm>
                <a:off x="4135505" y="1993593"/>
                <a:ext cx="843386" cy="412751"/>
              </a:xfrm>
              <a:prstGeom prst="round2Same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600" b="1" dirty="0">
                    <a:solidFill>
                      <a:schemeClr val="bg1"/>
                    </a:solidFill>
                    <a:effectLst>
                      <a:outerShdw blurRad="38100" dist="38100" dir="2700000" algn="tl">
                        <a:srgbClr val="000000">
                          <a:alpha val="43137"/>
                        </a:srgbClr>
                      </a:outerShdw>
                    </a:effectLst>
                  </a:rPr>
                  <a:t>2018</a:t>
                </a:r>
              </a:p>
            </p:txBody>
          </p:sp>
          <p:sp>
            <p:nvSpPr>
              <p:cNvPr id="31" name="Dikdörtgen: Yuvarlatılmış Üst Köşeler 30">
                <a:extLst>
                  <a:ext uri="{FF2B5EF4-FFF2-40B4-BE49-F238E27FC236}">
                    <a16:creationId xmlns:a16="http://schemas.microsoft.com/office/drawing/2014/main" xmlns="" id="{06763E78-0EF9-4EB8-AEB3-89BFC485A244}"/>
                  </a:ext>
                </a:extLst>
              </p:cNvPr>
              <p:cNvSpPr/>
              <p:nvPr/>
            </p:nvSpPr>
            <p:spPr>
              <a:xfrm>
                <a:off x="7110619" y="1993593"/>
                <a:ext cx="843386" cy="412751"/>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600" b="1" dirty="0">
                    <a:solidFill>
                      <a:schemeClr val="bg1"/>
                    </a:solidFill>
                    <a:effectLst>
                      <a:outerShdw blurRad="38100" dist="38100" dir="2700000" algn="tl">
                        <a:srgbClr val="000000">
                          <a:alpha val="43137"/>
                        </a:srgbClr>
                      </a:outerShdw>
                    </a:effectLst>
                  </a:rPr>
                  <a:t>2020</a:t>
                </a:r>
              </a:p>
            </p:txBody>
          </p:sp>
          <p:sp>
            <p:nvSpPr>
              <p:cNvPr id="32" name="Dikdörtgen: Yuvarlatılmış Üst Köşeler 33">
                <a:extLst>
                  <a:ext uri="{FF2B5EF4-FFF2-40B4-BE49-F238E27FC236}">
                    <a16:creationId xmlns:a16="http://schemas.microsoft.com/office/drawing/2014/main" xmlns="" id="{DEA662AA-89C6-4CF4-8934-E52DC80667D8}"/>
                  </a:ext>
                </a:extLst>
              </p:cNvPr>
              <p:cNvSpPr/>
              <p:nvPr/>
            </p:nvSpPr>
            <p:spPr>
              <a:xfrm>
                <a:off x="6163088" y="1993593"/>
                <a:ext cx="843386" cy="412751"/>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600" b="1" dirty="0">
                    <a:solidFill>
                      <a:schemeClr val="bg1"/>
                    </a:solidFill>
                    <a:effectLst>
                      <a:outerShdw blurRad="38100" dist="38100" dir="2700000" algn="tl">
                        <a:srgbClr val="000000">
                          <a:alpha val="43137"/>
                        </a:srgbClr>
                      </a:outerShdw>
                    </a:effectLst>
                  </a:rPr>
                  <a:t>2019</a:t>
                </a:r>
              </a:p>
            </p:txBody>
          </p:sp>
          <p:sp>
            <p:nvSpPr>
              <p:cNvPr id="33" name="Dikdörtgen: Yuvarlatılmış Üst Köşeler 42">
                <a:extLst>
                  <a:ext uri="{FF2B5EF4-FFF2-40B4-BE49-F238E27FC236}">
                    <a16:creationId xmlns:a16="http://schemas.microsoft.com/office/drawing/2014/main" xmlns="" id="{EC533748-EEE2-4BA9-A524-9450A7BF7DB3}"/>
                  </a:ext>
                </a:extLst>
              </p:cNvPr>
              <p:cNvSpPr/>
              <p:nvPr/>
            </p:nvSpPr>
            <p:spPr>
              <a:xfrm>
                <a:off x="9138200" y="1993593"/>
                <a:ext cx="843386" cy="412751"/>
              </a:xfrm>
              <a:prstGeom prst="round2SameRect">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600" b="1" dirty="0">
                    <a:solidFill>
                      <a:schemeClr val="bg1"/>
                    </a:solidFill>
                    <a:effectLst>
                      <a:outerShdw blurRad="38100" dist="38100" dir="2700000" algn="tl">
                        <a:srgbClr val="000000">
                          <a:alpha val="43137"/>
                        </a:srgbClr>
                      </a:outerShdw>
                    </a:effectLst>
                  </a:rPr>
                  <a:t>2021</a:t>
                </a:r>
              </a:p>
            </p:txBody>
          </p:sp>
          <p:sp>
            <p:nvSpPr>
              <p:cNvPr id="34" name="Dikdörtgen: Yuvarlatılmış Üst Köşeler 45">
                <a:extLst>
                  <a:ext uri="{FF2B5EF4-FFF2-40B4-BE49-F238E27FC236}">
                    <a16:creationId xmlns:a16="http://schemas.microsoft.com/office/drawing/2014/main" xmlns="" id="{72D302F9-4C01-4185-AF58-B5EEE5362D30}"/>
                  </a:ext>
                </a:extLst>
              </p:cNvPr>
              <p:cNvSpPr/>
              <p:nvPr/>
            </p:nvSpPr>
            <p:spPr>
              <a:xfrm>
                <a:off x="8190669" y="1993593"/>
                <a:ext cx="843386" cy="412751"/>
              </a:xfrm>
              <a:prstGeom prst="round2SameRect">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600" b="1" dirty="0">
                    <a:solidFill>
                      <a:schemeClr val="bg1"/>
                    </a:solidFill>
                    <a:effectLst>
                      <a:outerShdw blurRad="38100" dist="38100" dir="2700000" algn="tl">
                        <a:srgbClr val="000000">
                          <a:alpha val="43137"/>
                        </a:srgbClr>
                      </a:outerShdw>
                    </a:effectLst>
                  </a:rPr>
                  <a:t>2020</a:t>
                </a:r>
              </a:p>
            </p:txBody>
          </p:sp>
          <p:sp>
            <p:nvSpPr>
              <p:cNvPr id="35" name="Dikdörtgen: Yuvarlatılmış Üst Köşeler 48">
                <a:extLst>
                  <a:ext uri="{FF2B5EF4-FFF2-40B4-BE49-F238E27FC236}">
                    <a16:creationId xmlns:a16="http://schemas.microsoft.com/office/drawing/2014/main" xmlns="" id="{C7AE3EF1-4858-4058-BB0C-469D3EB36171}"/>
                  </a:ext>
                </a:extLst>
              </p:cNvPr>
              <p:cNvSpPr/>
              <p:nvPr/>
            </p:nvSpPr>
            <p:spPr>
              <a:xfrm>
                <a:off x="11165780" y="1993593"/>
                <a:ext cx="843386" cy="412751"/>
              </a:xfrm>
              <a:prstGeom prst="round2Same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600" b="1" dirty="0">
                    <a:solidFill>
                      <a:schemeClr val="bg1"/>
                    </a:solidFill>
                    <a:effectLst>
                      <a:outerShdw blurRad="38100" dist="38100" dir="2700000" algn="tl">
                        <a:srgbClr val="000000">
                          <a:alpha val="43137"/>
                        </a:srgbClr>
                      </a:outerShdw>
                    </a:effectLst>
                  </a:rPr>
                  <a:t>2022</a:t>
                </a:r>
              </a:p>
            </p:txBody>
          </p:sp>
          <p:sp>
            <p:nvSpPr>
              <p:cNvPr id="36" name="Dikdörtgen: Yuvarlatılmış Üst Köşeler 51">
                <a:extLst>
                  <a:ext uri="{FF2B5EF4-FFF2-40B4-BE49-F238E27FC236}">
                    <a16:creationId xmlns:a16="http://schemas.microsoft.com/office/drawing/2014/main" xmlns="" id="{2F925679-9961-4CB0-91A7-858BFCB474C2}"/>
                  </a:ext>
                </a:extLst>
              </p:cNvPr>
              <p:cNvSpPr/>
              <p:nvPr/>
            </p:nvSpPr>
            <p:spPr>
              <a:xfrm>
                <a:off x="10218249" y="1993593"/>
                <a:ext cx="843386" cy="412751"/>
              </a:xfrm>
              <a:prstGeom prst="round2Same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600" b="1" dirty="0">
                    <a:solidFill>
                      <a:schemeClr val="bg1"/>
                    </a:solidFill>
                    <a:effectLst>
                      <a:outerShdw blurRad="38100" dist="38100" dir="2700000" algn="tl">
                        <a:srgbClr val="000000">
                          <a:alpha val="43137"/>
                        </a:srgbClr>
                      </a:outerShdw>
                    </a:effectLst>
                  </a:rPr>
                  <a:t>2021</a:t>
                </a:r>
              </a:p>
            </p:txBody>
          </p:sp>
        </p:grpSp>
      </p:grpSp>
      <p:pic>
        <p:nvPicPr>
          <p:cNvPr id="45" name="3 Resim" descr="merkezefendi mem logo2.jpg"/>
          <p:cNvPicPr>
            <a:picLocks noChangeAspect="1"/>
          </p:cNvPicPr>
          <p:nvPr/>
        </p:nvPicPr>
        <p:blipFill>
          <a:blip r:embed="rId3" cstate="print"/>
          <a:srcRect/>
          <a:stretch>
            <a:fillRect/>
          </a:stretch>
        </p:blipFill>
        <p:spPr bwMode="auto">
          <a:xfrm>
            <a:off x="56446" y="101599"/>
            <a:ext cx="1557865" cy="1461054"/>
          </a:xfrm>
          <a:prstGeom prst="rect">
            <a:avLst/>
          </a:prstGeom>
          <a:noFill/>
          <a:ln w="9525">
            <a:noFill/>
            <a:miter lim="800000"/>
            <a:headEnd/>
            <a:tailEnd/>
          </a:ln>
        </p:spPr>
      </p:pic>
    </p:spTree>
    <p:extLst>
      <p:ext uri="{BB962C8B-B14F-4D97-AF65-F5344CB8AC3E}">
        <p14:creationId xmlns="" xmlns:p14="http://schemas.microsoft.com/office/powerpoint/2010/main" val="2839253255"/>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830571" y="156526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Akış Çizelgesi: Ayıkla 3"/>
          <p:cNvSpPr/>
          <p:nvPr/>
        </p:nvSpPr>
        <p:spPr>
          <a:xfrm rot="5400000">
            <a:off x="5006406" y="36669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Oval 5"/>
          <p:cNvSpPr/>
          <p:nvPr/>
        </p:nvSpPr>
        <p:spPr>
          <a:xfrm>
            <a:off x="127011" y="116881"/>
            <a:ext cx="1407120" cy="140712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7" name="Düz Bağlayıcı 6"/>
          <p:cNvCxnSpPr>
            <a:stCxn id="6" idx="6"/>
          </p:cNvCxnSpPr>
          <p:nvPr/>
        </p:nvCxnSpPr>
        <p:spPr>
          <a:xfrm>
            <a:off x="1534133" y="820445"/>
            <a:ext cx="10657871" cy="186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a:stCxn id="6" idx="4"/>
          </p:cNvCxnSpPr>
          <p:nvPr/>
        </p:nvCxnSpPr>
        <p:spPr>
          <a:xfrm>
            <a:off x="830571" y="1524005"/>
            <a:ext cx="0" cy="53339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Yay 8"/>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0" name="Yuvarlatılmış Dikdörtgen 9"/>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Metin kutusu 10"/>
          <p:cNvSpPr txBox="1"/>
          <p:nvPr/>
        </p:nvSpPr>
        <p:spPr>
          <a:xfrm>
            <a:off x="5475749" y="211327"/>
            <a:ext cx="6716255" cy="584775"/>
          </a:xfrm>
          <a:prstGeom prst="rect">
            <a:avLst/>
          </a:prstGeom>
          <a:noFill/>
        </p:spPr>
        <p:txBody>
          <a:bodyPr wrap="square" rtlCol="0">
            <a:spAutoFit/>
          </a:bodyPr>
          <a:lstStyle/>
          <a:p>
            <a:pPr algn="ctr"/>
            <a:r>
              <a:rPr lang="tr-TR" sz="3200" b="1" dirty="0" smtClean="0">
                <a:effectLst>
                  <a:outerShdw blurRad="38100" dist="38100" dir="2700000" algn="tl">
                    <a:srgbClr val="000000">
                      <a:alpha val="43137"/>
                    </a:srgbClr>
                  </a:outerShdw>
                </a:effectLst>
                <a:latin typeface="Trebuchet MS" panose="020B0603020202020204" pitchFamily="34" charset="0"/>
              </a:rPr>
              <a:t>2023 EĞİTİM VİZYONU</a:t>
            </a:r>
            <a:endParaRPr lang="tr-TR" sz="3200" b="1" dirty="0">
              <a:effectLst>
                <a:outerShdw blurRad="38100" dist="38100" dir="2700000" algn="tl">
                  <a:srgbClr val="000000">
                    <a:alpha val="43137"/>
                  </a:srgbClr>
                </a:outerShdw>
              </a:effectLst>
              <a:latin typeface="Trebuchet MS" panose="020B0603020202020204" pitchFamily="34" charset="0"/>
            </a:endParaRPr>
          </a:p>
        </p:txBody>
      </p:sp>
      <p:sp>
        <p:nvSpPr>
          <p:cNvPr id="12" name="11 Slayt Numarası Yer Tutucusu"/>
          <p:cNvSpPr>
            <a:spLocks noGrp="1"/>
          </p:cNvSpPr>
          <p:nvPr>
            <p:ph type="sldNum" sz="quarter" idx="12"/>
          </p:nvPr>
        </p:nvSpPr>
        <p:spPr/>
        <p:txBody>
          <a:bodyPr/>
          <a:lstStyle/>
          <a:p>
            <a:fld id="{92906C5C-297D-40D7-908D-F30303E58C5D}" type="slidenum">
              <a:rPr lang="tr-TR" smtClean="0"/>
              <a:pPr/>
              <a:t>127</a:t>
            </a:fld>
            <a:endParaRPr lang="tr-TR"/>
          </a:p>
        </p:txBody>
      </p:sp>
      <p:sp>
        <p:nvSpPr>
          <p:cNvPr id="2" name="Dikdörtgen 1"/>
          <p:cNvSpPr/>
          <p:nvPr/>
        </p:nvSpPr>
        <p:spPr>
          <a:xfrm>
            <a:off x="830572" y="1557642"/>
            <a:ext cx="11361429" cy="652166"/>
          </a:xfrm>
          <a:prstGeom prst="rect">
            <a:avLst/>
          </a:prstGeom>
        </p:spPr>
        <p:txBody>
          <a:bodyPr wrap="square">
            <a:spAutoFit/>
          </a:bodyPr>
          <a:lstStyle/>
          <a:p>
            <a:pPr algn="ctr">
              <a:lnSpc>
                <a:spcPct val="107000"/>
              </a:lnSpc>
              <a:spcAft>
                <a:spcPts val="800"/>
              </a:spcAft>
            </a:pPr>
            <a:r>
              <a:rPr lang="tr-TR" sz="3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MESLEKİ VE TEKNİK EĞİTİM</a:t>
            </a:r>
          </a:p>
        </p:txBody>
      </p:sp>
      <p:sp>
        <p:nvSpPr>
          <p:cNvPr id="14" name="Yuvarlatılmış Dikdörtgen 13"/>
          <p:cNvSpPr/>
          <p:nvPr/>
        </p:nvSpPr>
        <p:spPr>
          <a:xfrm>
            <a:off x="830571" y="228379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830572" y="2334842"/>
            <a:ext cx="11361429" cy="553357"/>
          </a:xfrm>
          <a:prstGeom prst="rect">
            <a:avLst/>
          </a:prstGeom>
        </p:spPr>
        <p:txBody>
          <a:bodyPr wrap="square">
            <a:spAutoFit/>
          </a:bodyPr>
          <a:lstStyle/>
          <a:p>
            <a:pPr algn="ctr">
              <a:lnSpc>
                <a:spcPct val="107000"/>
              </a:lnSpc>
              <a:spcAft>
                <a:spcPts val="800"/>
              </a:spcAft>
            </a:pPr>
            <a:r>
              <a:rPr lang="tr-TR"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EĞİTİM ORTAMLARI ve İNSAN KAYNAKLARI GELİŞTİRİLECEK</a:t>
            </a:r>
          </a:p>
        </p:txBody>
      </p:sp>
      <p:sp>
        <p:nvSpPr>
          <p:cNvPr id="16" name="Dikdörtgen 15"/>
          <p:cNvSpPr/>
          <p:nvPr/>
        </p:nvSpPr>
        <p:spPr>
          <a:xfrm>
            <a:off x="830572" y="3002321"/>
            <a:ext cx="11026149" cy="2438168"/>
          </a:xfrm>
          <a:prstGeom prst="rect">
            <a:avLst/>
          </a:prstGeom>
        </p:spPr>
        <p:txBody>
          <a:bodyPr wrap="square">
            <a:spAutoFit/>
          </a:bodyPr>
          <a:lstStyle/>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1- Güncellenen </a:t>
            </a:r>
            <a:r>
              <a:rPr lang="tr-TR" sz="2600" dirty="0">
                <a:latin typeface="Calibri" panose="020F0502020204030204" pitchFamily="34" charset="0"/>
                <a:ea typeface="Calibri" panose="020F0502020204030204" pitchFamily="34" charset="0"/>
                <a:cs typeface="Times New Roman" panose="02020603050405020304" pitchFamily="18" charset="0"/>
              </a:rPr>
              <a:t>müfredatlar ve ihtiyaç analizleri doğrultusunda </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atölye ve laboratuvarların standart donatım listeleri ile mimari yerleşim planları yenilenecektir</a:t>
            </a:r>
            <a:r>
              <a:rPr lang="tr-TR" sz="2600" dirty="0" smtClean="0">
                <a:solidFill>
                  <a:schemeClr val="accent1"/>
                </a:solidFill>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spcAft>
                <a:spcPts val="800"/>
              </a:spcAft>
            </a:pPr>
            <a:endParaRPr lang="tr-TR" sz="2600" dirty="0" smtClean="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7" name="Dikdörtgen 16"/>
          <p:cNvSpPr/>
          <p:nvPr/>
        </p:nvSpPr>
        <p:spPr>
          <a:xfrm rot="16200000">
            <a:off x="-647635" y="5276212"/>
            <a:ext cx="2121093" cy="769441"/>
          </a:xfrm>
          <a:prstGeom prst="rect">
            <a:avLst/>
          </a:prstGeom>
        </p:spPr>
        <p:txBody>
          <a:bodyPr wrap="none">
            <a:spAutoFit/>
          </a:bodyPr>
          <a:lstStyle/>
          <a:p>
            <a:r>
              <a:rPr lang="tr-TR" sz="44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HEDEF 4</a:t>
            </a:r>
            <a:endParaRPr lang="tr-TR" sz="4400" dirty="0"/>
          </a:p>
        </p:txBody>
      </p:sp>
      <p:sp>
        <p:nvSpPr>
          <p:cNvPr id="18" name="Dikdörtgen 20">
            <a:extLst>
              <a:ext uri="{FF2B5EF4-FFF2-40B4-BE49-F238E27FC236}">
                <a16:creationId xmlns:a16="http://schemas.microsoft.com/office/drawing/2014/main" xmlns="" id="{3D532803-586C-4B5C-8414-E114310FAC58}"/>
              </a:ext>
            </a:extLst>
          </p:cNvPr>
          <p:cNvSpPr/>
          <p:nvPr/>
        </p:nvSpPr>
        <p:spPr>
          <a:xfrm>
            <a:off x="3392128" y="5091424"/>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G</a:t>
            </a:r>
          </a:p>
        </p:txBody>
      </p:sp>
      <p:sp>
        <p:nvSpPr>
          <p:cNvPr id="19" name="Dikdörtgen 26">
            <a:extLst>
              <a:ext uri="{FF2B5EF4-FFF2-40B4-BE49-F238E27FC236}">
                <a16:creationId xmlns:a16="http://schemas.microsoft.com/office/drawing/2014/main" xmlns="" id="{DFAB2C39-4301-4111-9B37-D554AE6AFB0B}"/>
              </a:ext>
            </a:extLst>
          </p:cNvPr>
          <p:cNvSpPr/>
          <p:nvPr/>
        </p:nvSpPr>
        <p:spPr>
          <a:xfrm>
            <a:off x="2444597" y="5091424"/>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HT</a:t>
            </a:r>
          </a:p>
        </p:txBody>
      </p:sp>
      <p:sp>
        <p:nvSpPr>
          <p:cNvPr id="20" name="Dikdörtgen 29">
            <a:extLst>
              <a:ext uri="{FF2B5EF4-FFF2-40B4-BE49-F238E27FC236}">
                <a16:creationId xmlns:a16="http://schemas.microsoft.com/office/drawing/2014/main" xmlns="" id="{40096CD4-1AD2-4D05-9336-BDBC9A8EDA4F}"/>
              </a:ext>
            </a:extLst>
          </p:cNvPr>
          <p:cNvSpPr/>
          <p:nvPr/>
        </p:nvSpPr>
        <p:spPr>
          <a:xfrm>
            <a:off x="5419710" y="5091424"/>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ÜU</a:t>
            </a:r>
          </a:p>
        </p:txBody>
      </p:sp>
      <p:sp>
        <p:nvSpPr>
          <p:cNvPr id="21" name="Dikdörtgen 32">
            <a:extLst>
              <a:ext uri="{FF2B5EF4-FFF2-40B4-BE49-F238E27FC236}">
                <a16:creationId xmlns:a16="http://schemas.microsoft.com/office/drawing/2014/main" xmlns="" id="{5CA22863-855A-4C9A-83EB-0FCDB9D09F34}"/>
              </a:ext>
            </a:extLst>
          </p:cNvPr>
          <p:cNvSpPr/>
          <p:nvPr/>
        </p:nvSpPr>
        <p:spPr>
          <a:xfrm>
            <a:off x="4472180" y="5091424"/>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P1, İ1</a:t>
            </a:r>
          </a:p>
        </p:txBody>
      </p:sp>
      <p:sp>
        <p:nvSpPr>
          <p:cNvPr id="22" name="Dikdörtgen 41">
            <a:extLst>
              <a:ext uri="{FF2B5EF4-FFF2-40B4-BE49-F238E27FC236}">
                <a16:creationId xmlns:a16="http://schemas.microsoft.com/office/drawing/2014/main" xmlns="" id="{EF90D3CE-50DB-4EB5-BC54-79B20DAC533E}"/>
              </a:ext>
            </a:extLst>
          </p:cNvPr>
          <p:cNvSpPr/>
          <p:nvPr/>
        </p:nvSpPr>
        <p:spPr>
          <a:xfrm>
            <a:off x="7447292" y="5091424"/>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UİDİ</a:t>
            </a:r>
          </a:p>
        </p:txBody>
      </p:sp>
      <p:sp>
        <p:nvSpPr>
          <p:cNvPr id="23" name="Dikdörtgen 44">
            <a:extLst>
              <a:ext uri="{FF2B5EF4-FFF2-40B4-BE49-F238E27FC236}">
                <a16:creationId xmlns:a16="http://schemas.microsoft.com/office/drawing/2014/main" xmlns="" id="{371BA538-3D81-4C53-A637-9B5E39AF75D4}"/>
              </a:ext>
            </a:extLst>
          </p:cNvPr>
          <p:cNvSpPr/>
          <p:nvPr/>
        </p:nvSpPr>
        <p:spPr>
          <a:xfrm>
            <a:off x="6499761" y="5091424"/>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UİDİ</a:t>
            </a:r>
          </a:p>
        </p:txBody>
      </p:sp>
      <p:sp>
        <p:nvSpPr>
          <p:cNvPr id="24" name="Dikdörtgen 47">
            <a:extLst>
              <a:ext uri="{FF2B5EF4-FFF2-40B4-BE49-F238E27FC236}">
                <a16:creationId xmlns:a16="http://schemas.microsoft.com/office/drawing/2014/main" xmlns="" id="{404C4D8E-CC51-4D95-8F23-BD19123CD29B}"/>
              </a:ext>
            </a:extLst>
          </p:cNvPr>
          <p:cNvSpPr/>
          <p:nvPr/>
        </p:nvSpPr>
        <p:spPr>
          <a:xfrm>
            <a:off x="9474872" y="5091424"/>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UİDİ</a:t>
            </a:r>
          </a:p>
        </p:txBody>
      </p:sp>
      <p:sp>
        <p:nvSpPr>
          <p:cNvPr id="25" name="Dikdörtgen 50">
            <a:extLst>
              <a:ext uri="{FF2B5EF4-FFF2-40B4-BE49-F238E27FC236}">
                <a16:creationId xmlns:a16="http://schemas.microsoft.com/office/drawing/2014/main" xmlns="" id="{68D44DCD-ABEF-405C-9F99-6B057BD5E1BB}"/>
              </a:ext>
            </a:extLst>
          </p:cNvPr>
          <p:cNvSpPr/>
          <p:nvPr/>
        </p:nvSpPr>
        <p:spPr>
          <a:xfrm>
            <a:off x="8527341" y="5091424"/>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UİDİ</a:t>
            </a:r>
          </a:p>
        </p:txBody>
      </p:sp>
      <p:grpSp>
        <p:nvGrpSpPr>
          <p:cNvPr id="26" name="Grup 1">
            <a:extLst>
              <a:ext uri="{FF2B5EF4-FFF2-40B4-BE49-F238E27FC236}">
                <a16:creationId xmlns:a16="http://schemas.microsoft.com/office/drawing/2014/main" xmlns="" id="{810E6CF6-C6D5-45F1-98DC-951B57F8E8C4}"/>
              </a:ext>
            </a:extLst>
          </p:cNvPr>
          <p:cNvGrpSpPr/>
          <p:nvPr/>
        </p:nvGrpSpPr>
        <p:grpSpPr>
          <a:xfrm>
            <a:off x="2444592" y="4678669"/>
            <a:ext cx="7873661" cy="829394"/>
            <a:chOff x="4135505" y="1993593"/>
            <a:chExt cx="7873661" cy="829394"/>
          </a:xfrm>
        </p:grpSpPr>
        <p:grpSp>
          <p:nvGrpSpPr>
            <p:cNvPr id="27" name="Grup 62">
              <a:extLst>
                <a:ext uri="{FF2B5EF4-FFF2-40B4-BE49-F238E27FC236}">
                  <a16:creationId xmlns:a16="http://schemas.microsoft.com/office/drawing/2014/main" xmlns="" id="{6CC26AD3-E6AD-484F-A7A2-59A689196B42}"/>
                </a:ext>
              </a:extLst>
            </p:cNvPr>
            <p:cNvGrpSpPr/>
            <p:nvPr/>
          </p:nvGrpSpPr>
          <p:grpSpPr>
            <a:xfrm>
              <a:off x="4135505" y="2678206"/>
              <a:ext cx="7873661" cy="144781"/>
              <a:chOff x="4135505" y="2678206"/>
              <a:chExt cx="7873661" cy="144781"/>
            </a:xfrm>
          </p:grpSpPr>
          <p:sp>
            <p:nvSpPr>
              <p:cNvPr id="37" name="Dikdörtgen: Yuvarlatılmış Üst Köşeler 19">
                <a:extLst>
                  <a:ext uri="{FF2B5EF4-FFF2-40B4-BE49-F238E27FC236}">
                    <a16:creationId xmlns:a16="http://schemas.microsoft.com/office/drawing/2014/main" xmlns="" id="{4F9B7088-1613-4186-9ACA-4127815A647B}"/>
                  </a:ext>
                </a:extLst>
              </p:cNvPr>
              <p:cNvSpPr/>
              <p:nvPr/>
            </p:nvSpPr>
            <p:spPr>
              <a:xfrm rot="10800000">
                <a:off x="5083036" y="2678206"/>
                <a:ext cx="843386" cy="144781"/>
              </a:xfrm>
              <a:prstGeom prst="round2Same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8" name="Dikdörtgen: Yuvarlatılmış Üst Köşeler 25">
                <a:extLst>
                  <a:ext uri="{FF2B5EF4-FFF2-40B4-BE49-F238E27FC236}">
                    <a16:creationId xmlns:a16="http://schemas.microsoft.com/office/drawing/2014/main" xmlns="" id="{F7FE5BB0-0897-4EE1-8C83-35394BA07BC9}"/>
                  </a:ext>
                </a:extLst>
              </p:cNvPr>
              <p:cNvSpPr/>
              <p:nvPr/>
            </p:nvSpPr>
            <p:spPr>
              <a:xfrm rot="10800000">
                <a:off x="4135505" y="2678206"/>
                <a:ext cx="843386" cy="144781"/>
              </a:xfrm>
              <a:prstGeom prst="round2Same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9" name="Dikdörtgen: Yuvarlatılmış Üst Köşeler 28">
                <a:extLst>
                  <a:ext uri="{FF2B5EF4-FFF2-40B4-BE49-F238E27FC236}">
                    <a16:creationId xmlns:a16="http://schemas.microsoft.com/office/drawing/2014/main" xmlns="" id="{9368EDA0-BE61-4D60-A9B6-64F9508CA9C9}"/>
                  </a:ext>
                </a:extLst>
              </p:cNvPr>
              <p:cNvSpPr/>
              <p:nvPr/>
            </p:nvSpPr>
            <p:spPr>
              <a:xfrm rot="10800000">
                <a:off x="7110619" y="2678206"/>
                <a:ext cx="843386" cy="144781"/>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40" name="Dikdörtgen: Yuvarlatılmış Üst Köşeler 31">
                <a:extLst>
                  <a:ext uri="{FF2B5EF4-FFF2-40B4-BE49-F238E27FC236}">
                    <a16:creationId xmlns:a16="http://schemas.microsoft.com/office/drawing/2014/main" xmlns="" id="{6BCBDB55-78A5-440A-856B-30EA0B2B4E88}"/>
                  </a:ext>
                </a:extLst>
              </p:cNvPr>
              <p:cNvSpPr/>
              <p:nvPr/>
            </p:nvSpPr>
            <p:spPr>
              <a:xfrm rot="10800000">
                <a:off x="6163088" y="2678206"/>
                <a:ext cx="843386" cy="144781"/>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41" name="Dikdörtgen: Yuvarlatılmış Üst Köşeler 40">
                <a:extLst>
                  <a:ext uri="{FF2B5EF4-FFF2-40B4-BE49-F238E27FC236}">
                    <a16:creationId xmlns:a16="http://schemas.microsoft.com/office/drawing/2014/main" xmlns="" id="{D13A3FA6-3060-4BD5-A265-14C47B7E2A2C}"/>
                  </a:ext>
                </a:extLst>
              </p:cNvPr>
              <p:cNvSpPr/>
              <p:nvPr/>
            </p:nvSpPr>
            <p:spPr>
              <a:xfrm rot="10800000">
                <a:off x="9138200" y="2678206"/>
                <a:ext cx="843386" cy="144781"/>
              </a:xfrm>
              <a:prstGeom prst="round2Same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tr-TR"/>
              </a:p>
            </p:txBody>
          </p:sp>
          <p:sp>
            <p:nvSpPr>
              <p:cNvPr id="42" name="Dikdörtgen: Yuvarlatılmış Üst Köşeler 43">
                <a:extLst>
                  <a:ext uri="{FF2B5EF4-FFF2-40B4-BE49-F238E27FC236}">
                    <a16:creationId xmlns:a16="http://schemas.microsoft.com/office/drawing/2014/main" xmlns="" id="{838AF3F1-9845-4382-ACE6-68D2A4F39A80}"/>
                  </a:ext>
                </a:extLst>
              </p:cNvPr>
              <p:cNvSpPr/>
              <p:nvPr/>
            </p:nvSpPr>
            <p:spPr>
              <a:xfrm rot="10800000">
                <a:off x="8190669" y="2678206"/>
                <a:ext cx="843386" cy="144781"/>
              </a:xfrm>
              <a:prstGeom prst="round2Same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tr-TR"/>
              </a:p>
            </p:txBody>
          </p:sp>
          <p:sp>
            <p:nvSpPr>
              <p:cNvPr id="43" name="Dikdörtgen: Yuvarlatılmış Üst Köşeler 46">
                <a:extLst>
                  <a:ext uri="{FF2B5EF4-FFF2-40B4-BE49-F238E27FC236}">
                    <a16:creationId xmlns:a16="http://schemas.microsoft.com/office/drawing/2014/main" xmlns="" id="{86A9899E-9392-4E6D-901E-78B1CE46B68C}"/>
                  </a:ext>
                </a:extLst>
              </p:cNvPr>
              <p:cNvSpPr/>
              <p:nvPr/>
            </p:nvSpPr>
            <p:spPr>
              <a:xfrm rot="10800000">
                <a:off x="11165780" y="2678206"/>
                <a:ext cx="843386" cy="144781"/>
              </a:xfrm>
              <a:prstGeom prst="round2Same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4" name="Dikdörtgen: Yuvarlatılmış Üst Köşeler 49">
                <a:extLst>
                  <a:ext uri="{FF2B5EF4-FFF2-40B4-BE49-F238E27FC236}">
                    <a16:creationId xmlns:a16="http://schemas.microsoft.com/office/drawing/2014/main" xmlns="" id="{EC6CCA76-DF14-4FE1-8CFE-4CD1410658E1}"/>
                  </a:ext>
                </a:extLst>
              </p:cNvPr>
              <p:cNvSpPr/>
              <p:nvPr/>
            </p:nvSpPr>
            <p:spPr>
              <a:xfrm rot="10800000">
                <a:off x="10218249" y="2678206"/>
                <a:ext cx="843386" cy="144781"/>
              </a:xfrm>
              <a:prstGeom prst="round2Same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nvGrpSpPr>
            <p:cNvPr id="28" name="Grup 61">
              <a:extLst>
                <a:ext uri="{FF2B5EF4-FFF2-40B4-BE49-F238E27FC236}">
                  <a16:creationId xmlns:a16="http://schemas.microsoft.com/office/drawing/2014/main" xmlns="" id="{B1BF4C8F-3541-42BC-BB30-9A281EA71FD9}"/>
                </a:ext>
              </a:extLst>
            </p:cNvPr>
            <p:cNvGrpSpPr/>
            <p:nvPr/>
          </p:nvGrpSpPr>
          <p:grpSpPr>
            <a:xfrm>
              <a:off x="4135505" y="1993593"/>
              <a:ext cx="7873661" cy="412751"/>
              <a:chOff x="4135505" y="1993593"/>
              <a:chExt cx="7873661" cy="412751"/>
            </a:xfrm>
          </p:grpSpPr>
          <p:sp>
            <p:nvSpPr>
              <p:cNvPr id="29" name="Dikdörtgen: Yuvarlatılmış Üst Köşeler 21">
                <a:extLst>
                  <a:ext uri="{FF2B5EF4-FFF2-40B4-BE49-F238E27FC236}">
                    <a16:creationId xmlns:a16="http://schemas.microsoft.com/office/drawing/2014/main" xmlns="" id="{612B8F5B-D5A2-4E5D-B324-E34944EABE19}"/>
                  </a:ext>
                </a:extLst>
              </p:cNvPr>
              <p:cNvSpPr/>
              <p:nvPr/>
            </p:nvSpPr>
            <p:spPr>
              <a:xfrm>
                <a:off x="5083036" y="1993593"/>
                <a:ext cx="843386" cy="412751"/>
              </a:xfrm>
              <a:prstGeom prst="round2Same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2019</a:t>
                </a:r>
              </a:p>
            </p:txBody>
          </p:sp>
          <p:sp>
            <p:nvSpPr>
              <p:cNvPr id="30" name="Dikdörtgen: Yuvarlatılmış Üst Köşeler 27">
                <a:extLst>
                  <a:ext uri="{FF2B5EF4-FFF2-40B4-BE49-F238E27FC236}">
                    <a16:creationId xmlns:a16="http://schemas.microsoft.com/office/drawing/2014/main" xmlns="" id="{9D0CCE47-61D8-460F-AA83-8A0373B51D8B}"/>
                  </a:ext>
                </a:extLst>
              </p:cNvPr>
              <p:cNvSpPr/>
              <p:nvPr/>
            </p:nvSpPr>
            <p:spPr>
              <a:xfrm>
                <a:off x="4135505" y="1993593"/>
                <a:ext cx="843386" cy="412751"/>
              </a:xfrm>
              <a:prstGeom prst="round2Same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2018</a:t>
                </a:r>
              </a:p>
            </p:txBody>
          </p:sp>
          <p:sp>
            <p:nvSpPr>
              <p:cNvPr id="31" name="Dikdörtgen: Yuvarlatılmış Üst Köşeler 30">
                <a:extLst>
                  <a:ext uri="{FF2B5EF4-FFF2-40B4-BE49-F238E27FC236}">
                    <a16:creationId xmlns:a16="http://schemas.microsoft.com/office/drawing/2014/main" xmlns="" id="{06763E78-0EF9-4EB8-AEB3-89BFC485A244}"/>
                  </a:ext>
                </a:extLst>
              </p:cNvPr>
              <p:cNvSpPr/>
              <p:nvPr/>
            </p:nvSpPr>
            <p:spPr>
              <a:xfrm>
                <a:off x="7110619" y="1993593"/>
                <a:ext cx="843386" cy="412751"/>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2020</a:t>
                </a:r>
              </a:p>
            </p:txBody>
          </p:sp>
          <p:sp>
            <p:nvSpPr>
              <p:cNvPr id="32" name="Dikdörtgen: Yuvarlatılmış Üst Köşeler 33">
                <a:extLst>
                  <a:ext uri="{FF2B5EF4-FFF2-40B4-BE49-F238E27FC236}">
                    <a16:creationId xmlns:a16="http://schemas.microsoft.com/office/drawing/2014/main" xmlns="" id="{DEA662AA-89C6-4CF4-8934-E52DC80667D8}"/>
                  </a:ext>
                </a:extLst>
              </p:cNvPr>
              <p:cNvSpPr/>
              <p:nvPr/>
            </p:nvSpPr>
            <p:spPr>
              <a:xfrm>
                <a:off x="6163088" y="1993593"/>
                <a:ext cx="843386" cy="412751"/>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2019</a:t>
                </a:r>
              </a:p>
            </p:txBody>
          </p:sp>
          <p:sp>
            <p:nvSpPr>
              <p:cNvPr id="33" name="Dikdörtgen: Yuvarlatılmış Üst Köşeler 42">
                <a:extLst>
                  <a:ext uri="{FF2B5EF4-FFF2-40B4-BE49-F238E27FC236}">
                    <a16:creationId xmlns:a16="http://schemas.microsoft.com/office/drawing/2014/main" xmlns="" id="{EC533748-EEE2-4BA9-A524-9450A7BF7DB3}"/>
                  </a:ext>
                </a:extLst>
              </p:cNvPr>
              <p:cNvSpPr/>
              <p:nvPr/>
            </p:nvSpPr>
            <p:spPr>
              <a:xfrm>
                <a:off x="9138200" y="1993593"/>
                <a:ext cx="843386" cy="412751"/>
              </a:xfrm>
              <a:prstGeom prst="round2SameRect">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2021</a:t>
                </a:r>
              </a:p>
            </p:txBody>
          </p:sp>
          <p:sp>
            <p:nvSpPr>
              <p:cNvPr id="34" name="Dikdörtgen: Yuvarlatılmış Üst Köşeler 45">
                <a:extLst>
                  <a:ext uri="{FF2B5EF4-FFF2-40B4-BE49-F238E27FC236}">
                    <a16:creationId xmlns:a16="http://schemas.microsoft.com/office/drawing/2014/main" xmlns="" id="{72D302F9-4C01-4185-AF58-B5EEE5362D30}"/>
                  </a:ext>
                </a:extLst>
              </p:cNvPr>
              <p:cNvSpPr/>
              <p:nvPr/>
            </p:nvSpPr>
            <p:spPr>
              <a:xfrm>
                <a:off x="8190669" y="1993593"/>
                <a:ext cx="843386" cy="412751"/>
              </a:xfrm>
              <a:prstGeom prst="round2SameRect">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2020</a:t>
                </a:r>
              </a:p>
            </p:txBody>
          </p:sp>
          <p:sp>
            <p:nvSpPr>
              <p:cNvPr id="35" name="Dikdörtgen: Yuvarlatılmış Üst Köşeler 48">
                <a:extLst>
                  <a:ext uri="{FF2B5EF4-FFF2-40B4-BE49-F238E27FC236}">
                    <a16:creationId xmlns:a16="http://schemas.microsoft.com/office/drawing/2014/main" xmlns="" id="{C7AE3EF1-4858-4058-BB0C-469D3EB36171}"/>
                  </a:ext>
                </a:extLst>
              </p:cNvPr>
              <p:cNvSpPr/>
              <p:nvPr/>
            </p:nvSpPr>
            <p:spPr>
              <a:xfrm>
                <a:off x="11165780" y="1993593"/>
                <a:ext cx="843386" cy="412751"/>
              </a:xfrm>
              <a:prstGeom prst="round2Same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2022</a:t>
                </a:r>
              </a:p>
            </p:txBody>
          </p:sp>
          <p:sp>
            <p:nvSpPr>
              <p:cNvPr id="36" name="Dikdörtgen: Yuvarlatılmış Üst Köşeler 51">
                <a:extLst>
                  <a:ext uri="{FF2B5EF4-FFF2-40B4-BE49-F238E27FC236}">
                    <a16:creationId xmlns:a16="http://schemas.microsoft.com/office/drawing/2014/main" xmlns="" id="{2F925679-9961-4CB0-91A7-858BFCB474C2}"/>
                  </a:ext>
                </a:extLst>
              </p:cNvPr>
              <p:cNvSpPr/>
              <p:nvPr/>
            </p:nvSpPr>
            <p:spPr>
              <a:xfrm>
                <a:off x="10218249" y="1993593"/>
                <a:ext cx="843386" cy="412751"/>
              </a:xfrm>
              <a:prstGeom prst="round2Same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2021</a:t>
                </a:r>
              </a:p>
            </p:txBody>
          </p:sp>
        </p:grpSp>
      </p:grpSp>
      <p:pic>
        <p:nvPicPr>
          <p:cNvPr id="45" name="3 Resim" descr="merkezefendi mem logo2.jpg"/>
          <p:cNvPicPr>
            <a:picLocks noChangeAspect="1"/>
          </p:cNvPicPr>
          <p:nvPr/>
        </p:nvPicPr>
        <p:blipFill>
          <a:blip r:embed="rId3" cstate="print"/>
          <a:srcRect/>
          <a:stretch>
            <a:fillRect/>
          </a:stretch>
        </p:blipFill>
        <p:spPr bwMode="auto">
          <a:xfrm>
            <a:off x="56446" y="101599"/>
            <a:ext cx="1557865" cy="1461054"/>
          </a:xfrm>
          <a:prstGeom prst="rect">
            <a:avLst/>
          </a:prstGeom>
          <a:noFill/>
          <a:ln w="9525">
            <a:noFill/>
            <a:miter lim="800000"/>
            <a:headEnd/>
            <a:tailEnd/>
          </a:ln>
        </p:spPr>
      </p:pic>
    </p:spTree>
    <p:extLst>
      <p:ext uri="{BB962C8B-B14F-4D97-AF65-F5344CB8AC3E}">
        <p14:creationId xmlns="" xmlns:p14="http://schemas.microsoft.com/office/powerpoint/2010/main" val="1179494407"/>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830571" y="156526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Akış Çizelgesi: Ayıkla 3"/>
          <p:cNvSpPr/>
          <p:nvPr/>
        </p:nvSpPr>
        <p:spPr>
          <a:xfrm rot="5400000">
            <a:off x="5006406" y="36669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Oval 5"/>
          <p:cNvSpPr/>
          <p:nvPr/>
        </p:nvSpPr>
        <p:spPr>
          <a:xfrm>
            <a:off x="127011" y="116881"/>
            <a:ext cx="1407120" cy="140712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7" name="Düz Bağlayıcı 6"/>
          <p:cNvCxnSpPr>
            <a:stCxn id="6" idx="6"/>
          </p:cNvCxnSpPr>
          <p:nvPr/>
        </p:nvCxnSpPr>
        <p:spPr>
          <a:xfrm>
            <a:off x="1534133" y="820445"/>
            <a:ext cx="10657871" cy="186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a:stCxn id="6" idx="4"/>
          </p:cNvCxnSpPr>
          <p:nvPr/>
        </p:nvCxnSpPr>
        <p:spPr>
          <a:xfrm>
            <a:off x="830571" y="1524005"/>
            <a:ext cx="0" cy="53339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Yay 8"/>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0" name="Yuvarlatılmış Dikdörtgen 9"/>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Metin kutusu 10"/>
          <p:cNvSpPr txBox="1"/>
          <p:nvPr/>
        </p:nvSpPr>
        <p:spPr>
          <a:xfrm>
            <a:off x="5475749" y="211327"/>
            <a:ext cx="6716255" cy="584775"/>
          </a:xfrm>
          <a:prstGeom prst="rect">
            <a:avLst/>
          </a:prstGeom>
          <a:noFill/>
        </p:spPr>
        <p:txBody>
          <a:bodyPr wrap="square" rtlCol="0">
            <a:spAutoFit/>
          </a:bodyPr>
          <a:lstStyle/>
          <a:p>
            <a:pPr algn="ctr"/>
            <a:r>
              <a:rPr lang="tr-TR" sz="3200" b="1" dirty="0" smtClean="0">
                <a:effectLst>
                  <a:outerShdw blurRad="38100" dist="38100" dir="2700000" algn="tl">
                    <a:srgbClr val="000000">
                      <a:alpha val="43137"/>
                    </a:srgbClr>
                  </a:outerShdw>
                </a:effectLst>
                <a:latin typeface="Trebuchet MS" panose="020B0603020202020204" pitchFamily="34" charset="0"/>
              </a:rPr>
              <a:t>2023 EĞİTİM VİZYONU</a:t>
            </a:r>
            <a:endParaRPr lang="tr-TR" sz="3200" b="1" dirty="0">
              <a:effectLst>
                <a:outerShdw blurRad="38100" dist="38100" dir="2700000" algn="tl">
                  <a:srgbClr val="000000">
                    <a:alpha val="43137"/>
                  </a:srgbClr>
                </a:outerShdw>
              </a:effectLst>
              <a:latin typeface="Trebuchet MS" panose="020B0603020202020204" pitchFamily="34" charset="0"/>
            </a:endParaRPr>
          </a:p>
        </p:txBody>
      </p:sp>
      <p:sp>
        <p:nvSpPr>
          <p:cNvPr id="12" name="11 Slayt Numarası Yer Tutucusu"/>
          <p:cNvSpPr>
            <a:spLocks noGrp="1"/>
          </p:cNvSpPr>
          <p:nvPr>
            <p:ph type="sldNum" sz="quarter" idx="12"/>
          </p:nvPr>
        </p:nvSpPr>
        <p:spPr/>
        <p:txBody>
          <a:bodyPr/>
          <a:lstStyle/>
          <a:p>
            <a:fld id="{92906C5C-297D-40D7-908D-F30303E58C5D}" type="slidenum">
              <a:rPr lang="tr-TR" smtClean="0"/>
              <a:pPr/>
              <a:t>128</a:t>
            </a:fld>
            <a:endParaRPr lang="tr-TR"/>
          </a:p>
        </p:txBody>
      </p:sp>
      <p:sp>
        <p:nvSpPr>
          <p:cNvPr id="2" name="Dikdörtgen 1"/>
          <p:cNvSpPr/>
          <p:nvPr/>
        </p:nvSpPr>
        <p:spPr>
          <a:xfrm>
            <a:off x="830572" y="1557642"/>
            <a:ext cx="11361429" cy="652166"/>
          </a:xfrm>
          <a:prstGeom prst="rect">
            <a:avLst/>
          </a:prstGeom>
        </p:spPr>
        <p:txBody>
          <a:bodyPr wrap="square">
            <a:spAutoFit/>
          </a:bodyPr>
          <a:lstStyle/>
          <a:p>
            <a:pPr algn="ctr">
              <a:lnSpc>
                <a:spcPct val="107000"/>
              </a:lnSpc>
              <a:spcAft>
                <a:spcPts val="800"/>
              </a:spcAft>
            </a:pPr>
            <a:r>
              <a:rPr lang="tr-TR" sz="3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MESLEKİ VE TEKNİK EĞİTİM</a:t>
            </a:r>
          </a:p>
        </p:txBody>
      </p:sp>
      <p:sp>
        <p:nvSpPr>
          <p:cNvPr id="14" name="Yuvarlatılmış Dikdörtgen 13"/>
          <p:cNvSpPr/>
          <p:nvPr/>
        </p:nvSpPr>
        <p:spPr>
          <a:xfrm>
            <a:off x="830571" y="228379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830572" y="2334842"/>
            <a:ext cx="11361429" cy="553357"/>
          </a:xfrm>
          <a:prstGeom prst="rect">
            <a:avLst/>
          </a:prstGeom>
        </p:spPr>
        <p:txBody>
          <a:bodyPr wrap="square">
            <a:spAutoFit/>
          </a:bodyPr>
          <a:lstStyle/>
          <a:p>
            <a:pPr algn="ctr">
              <a:lnSpc>
                <a:spcPct val="107000"/>
              </a:lnSpc>
              <a:spcAft>
                <a:spcPts val="800"/>
              </a:spcAft>
            </a:pPr>
            <a:r>
              <a:rPr lang="tr-TR"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EĞİTİM ORTAMLARI ve İNSAN KAYNAKLARI GELİŞTİRİLECEK</a:t>
            </a:r>
          </a:p>
        </p:txBody>
      </p:sp>
      <p:sp>
        <p:nvSpPr>
          <p:cNvPr id="16" name="Dikdörtgen 15"/>
          <p:cNvSpPr/>
          <p:nvPr/>
        </p:nvSpPr>
        <p:spPr>
          <a:xfrm>
            <a:off x="830572" y="3002321"/>
            <a:ext cx="11026149" cy="1479316"/>
          </a:xfrm>
          <a:prstGeom prst="rect">
            <a:avLst/>
          </a:prstGeom>
        </p:spPr>
        <p:txBody>
          <a:bodyPr wrap="square">
            <a:spAutoFit/>
          </a:bodyPr>
          <a:lstStyle/>
          <a:p>
            <a:pPr algn="just">
              <a:lnSpc>
                <a:spcPct val="107000"/>
              </a:lnSpc>
              <a:spcAft>
                <a:spcPts val="800"/>
              </a:spcAft>
            </a:pPr>
            <a:endParaRPr lang="tr-TR" sz="2600" dirty="0" smtClean="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2- </a:t>
            </a:r>
            <a:r>
              <a:rPr lang="tr-TR" sz="2600" dirty="0" smtClean="0">
                <a:solidFill>
                  <a:schemeClr val="accent1"/>
                </a:solidFill>
                <a:latin typeface="Calibri" panose="020F0502020204030204" pitchFamily="34" charset="0"/>
                <a:ea typeface="Calibri" panose="020F0502020204030204" pitchFamily="34" charset="0"/>
                <a:cs typeface="Times New Roman" panose="02020603050405020304" pitchFamily="18" charset="0"/>
              </a:rPr>
              <a:t>Döner </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sermaye gelirlerinden alınan %15’lik hazine kesintisi %1’e düşürülecektir</a:t>
            </a:r>
            <a:r>
              <a:rPr lang="tr-TR" sz="2600" dirty="0" smtClean="0">
                <a:solidFill>
                  <a:schemeClr val="accent1"/>
                </a:solidFill>
                <a:latin typeface="Calibri" panose="020F0502020204030204" pitchFamily="34" charset="0"/>
                <a:ea typeface="Calibri" panose="020F0502020204030204" pitchFamily="34" charset="0"/>
                <a:cs typeface="Times New Roman" panose="02020603050405020304" pitchFamily="18" charset="0"/>
              </a:rPr>
              <a:t>.</a:t>
            </a:r>
            <a:endPar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7" name="Dikdörtgen 16"/>
          <p:cNvSpPr/>
          <p:nvPr/>
        </p:nvSpPr>
        <p:spPr>
          <a:xfrm rot="16200000">
            <a:off x="-647635" y="5276212"/>
            <a:ext cx="2121093" cy="769441"/>
          </a:xfrm>
          <a:prstGeom prst="rect">
            <a:avLst/>
          </a:prstGeom>
        </p:spPr>
        <p:txBody>
          <a:bodyPr wrap="none">
            <a:spAutoFit/>
          </a:bodyPr>
          <a:lstStyle/>
          <a:p>
            <a:r>
              <a:rPr lang="tr-TR" sz="44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HEDEF 4</a:t>
            </a:r>
            <a:endParaRPr lang="tr-TR" sz="4400" dirty="0"/>
          </a:p>
        </p:txBody>
      </p:sp>
      <p:sp>
        <p:nvSpPr>
          <p:cNvPr id="45" name="Dikdörtgen 20">
            <a:extLst>
              <a:ext uri="{FF2B5EF4-FFF2-40B4-BE49-F238E27FC236}">
                <a16:creationId xmlns:a16="http://schemas.microsoft.com/office/drawing/2014/main" xmlns="" id="{3D532803-586C-4B5C-8414-E114310FAC58}"/>
              </a:ext>
            </a:extLst>
          </p:cNvPr>
          <p:cNvSpPr/>
          <p:nvPr/>
        </p:nvSpPr>
        <p:spPr>
          <a:xfrm>
            <a:off x="3164345" y="5246111"/>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ÜU</a:t>
            </a:r>
          </a:p>
        </p:txBody>
      </p:sp>
      <p:sp>
        <p:nvSpPr>
          <p:cNvPr id="46" name="Dikdörtgen 26">
            <a:extLst>
              <a:ext uri="{FF2B5EF4-FFF2-40B4-BE49-F238E27FC236}">
                <a16:creationId xmlns:a16="http://schemas.microsoft.com/office/drawing/2014/main" xmlns="" id="{DFAB2C39-4301-4111-9B37-D554AE6AFB0B}"/>
              </a:ext>
            </a:extLst>
          </p:cNvPr>
          <p:cNvSpPr/>
          <p:nvPr/>
        </p:nvSpPr>
        <p:spPr>
          <a:xfrm>
            <a:off x="2216814" y="5246111"/>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HT, G</a:t>
            </a:r>
          </a:p>
        </p:txBody>
      </p:sp>
      <p:sp>
        <p:nvSpPr>
          <p:cNvPr id="47" name="Dikdörtgen 29">
            <a:extLst>
              <a:ext uri="{FF2B5EF4-FFF2-40B4-BE49-F238E27FC236}">
                <a16:creationId xmlns:a16="http://schemas.microsoft.com/office/drawing/2014/main" xmlns="" id="{40096CD4-1AD2-4D05-9336-BDBC9A8EDA4F}"/>
              </a:ext>
            </a:extLst>
          </p:cNvPr>
          <p:cNvSpPr/>
          <p:nvPr/>
        </p:nvSpPr>
        <p:spPr>
          <a:xfrm>
            <a:off x="5191928" y="5246111"/>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UİDİ</a:t>
            </a:r>
          </a:p>
        </p:txBody>
      </p:sp>
      <p:sp>
        <p:nvSpPr>
          <p:cNvPr id="48" name="Dikdörtgen 32">
            <a:extLst>
              <a:ext uri="{FF2B5EF4-FFF2-40B4-BE49-F238E27FC236}">
                <a16:creationId xmlns:a16="http://schemas.microsoft.com/office/drawing/2014/main" xmlns="" id="{5CA22863-855A-4C9A-83EB-0FCDB9D09F34}"/>
              </a:ext>
            </a:extLst>
          </p:cNvPr>
          <p:cNvSpPr/>
          <p:nvPr/>
        </p:nvSpPr>
        <p:spPr>
          <a:xfrm>
            <a:off x="4244397" y="5246111"/>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UİDİ</a:t>
            </a:r>
          </a:p>
        </p:txBody>
      </p:sp>
      <p:sp>
        <p:nvSpPr>
          <p:cNvPr id="49" name="Dikdörtgen 41">
            <a:extLst>
              <a:ext uri="{FF2B5EF4-FFF2-40B4-BE49-F238E27FC236}">
                <a16:creationId xmlns:a16="http://schemas.microsoft.com/office/drawing/2014/main" xmlns="" id="{EF90D3CE-50DB-4EB5-BC54-79B20DAC533E}"/>
              </a:ext>
            </a:extLst>
          </p:cNvPr>
          <p:cNvSpPr/>
          <p:nvPr/>
        </p:nvSpPr>
        <p:spPr>
          <a:xfrm>
            <a:off x="7219509" y="5246111"/>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UİDİ</a:t>
            </a:r>
          </a:p>
        </p:txBody>
      </p:sp>
      <p:sp>
        <p:nvSpPr>
          <p:cNvPr id="50" name="Dikdörtgen 44">
            <a:extLst>
              <a:ext uri="{FF2B5EF4-FFF2-40B4-BE49-F238E27FC236}">
                <a16:creationId xmlns:a16="http://schemas.microsoft.com/office/drawing/2014/main" xmlns="" id="{371BA538-3D81-4C53-A637-9B5E39AF75D4}"/>
              </a:ext>
            </a:extLst>
          </p:cNvPr>
          <p:cNvSpPr/>
          <p:nvPr/>
        </p:nvSpPr>
        <p:spPr>
          <a:xfrm>
            <a:off x="6271978" y="5246111"/>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UİDİ</a:t>
            </a:r>
          </a:p>
        </p:txBody>
      </p:sp>
      <p:sp>
        <p:nvSpPr>
          <p:cNvPr id="51" name="Dikdörtgen 47">
            <a:extLst>
              <a:ext uri="{FF2B5EF4-FFF2-40B4-BE49-F238E27FC236}">
                <a16:creationId xmlns:a16="http://schemas.microsoft.com/office/drawing/2014/main" xmlns="" id="{404C4D8E-CC51-4D95-8F23-BD19123CD29B}"/>
              </a:ext>
            </a:extLst>
          </p:cNvPr>
          <p:cNvSpPr/>
          <p:nvPr/>
        </p:nvSpPr>
        <p:spPr>
          <a:xfrm>
            <a:off x="9247089" y="5246111"/>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UİDİ</a:t>
            </a:r>
          </a:p>
        </p:txBody>
      </p:sp>
      <p:sp>
        <p:nvSpPr>
          <p:cNvPr id="52" name="Dikdörtgen 50">
            <a:extLst>
              <a:ext uri="{FF2B5EF4-FFF2-40B4-BE49-F238E27FC236}">
                <a16:creationId xmlns:a16="http://schemas.microsoft.com/office/drawing/2014/main" xmlns="" id="{68D44DCD-ABEF-405C-9F99-6B057BD5E1BB}"/>
              </a:ext>
            </a:extLst>
          </p:cNvPr>
          <p:cNvSpPr/>
          <p:nvPr/>
        </p:nvSpPr>
        <p:spPr>
          <a:xfrm>
            <a:off x="8299558" y="5246111"/>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UİDİ</a:t>
            </a:r>
          </a:p>
        </p:txBody>
      </p:sp>
      <p:grpSp>
        <p:nvGrpSpPr>
          <p:cNvPr id="53" name="Grup 1">
            <a:extLst>
              <a:ext uri="{FF2B5EF4-FFF2-40B4-BE49-F238E27FC236}">
                <a16:creationId xmlns:a16="http://schemas.microsoft.com/office/drawing/2014/main" xmlns="" id="{810E6CF6-C6D5-45F1-98DC-951B57F8E8C4}"/>
              </a:ext>
            </a:extLst>
          </p:cNvPr>
          <p:cNvGrpSpPr/>
          <p:nvPr/>
        </p:nvGrpSpPr>
        <p:grpSpPr>
          <a:xfrm>
            <a:off x="2216811" y="4833356"/>
            <a:ext cx="7873661" cy="829394"/>
            <a:chOff x="4135505" y="1993593"/>
            <a:chExt cx="7873661" cy="829394"/>
          </a:xfrm>
        </p:grpSpPr>
        <p:grpSp>
          <p:nvGrpSpPr>
            <p:cNvPr id="54" name="Grup 62">
              <a:extLst>
                <a:ext uri="{FF2B5EF4-FFF2-40B4-BE49-F238E27FC236}">
                  <a16:creationId xmlns:a16="http://schemas.microsoft.com/office/drawing/2014/main" xmlns="" id="{6CC26AD3-E6AD-484F-A7A2-59A689196B42}"/>
                </a:ext>
              </a:extLst>
            </p:cNvPr>
            <p:cNvGrpSpPr/>
            <p:nvPr/>
          </p:nvGrpSpPr>
          <p:grpSpPr>
            <a:xfrm>
              <a:off x="4135505" y="2678206"/>
              <a:ext cx="7873661" cy="144781"/>
              <a:chOff x="4135505" y="2678206"/>
              <a:chExt cx="7873661" cy="144781"/>
            </a:xfrm>
          </p:grpSpPr>
          <p:sp>
            <p:nvSpPr>
              <p:cNvPr id="64" name="Dikdörtgen: Yuvarlatılmış Üst Köşeler 19">
                <a:extLst>
                  <a:ext uri="{FF2B5EF4-FFF2-40B4-BE49-F238E27FC236}">
                    <a16:creationId xmlns:a16="http://schemas.microsoft.com/office/drawing/2014/main" xmlns="" id="{4F9B7088-1613-4186-9ACA-4127815A647B}"/>
                  </a:ext>
                </a:extLst>
              </p:cNvPr>
              <p:cNvSpPr/>
              <p:nvPr/>
            </p:nvSpPr>
            <p:spPr>
              <a:xfrm rot="10800000">
                <a:off x="5083036" y="2678206"/>
                <a:ext cx="843386" cy="144781"/>
              </a:xfrm>
              <a:prstGeom prst="round2Same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5" name="Dikdörtgen: Yuvarlatılmış Üst Köşeler 25">
                <a:extLst>
                  <a:ext uri="{FF2B5EF4-FFF2-40B4-BE49-F238E27FC236}">
                    <a16:creationId xmlns:a16="http://schemas.microsoft.com/office/drawing/2014/main" xmlns="" id="{F7FE5BB0-0897-4EE1-8C83-35394BA07BC9}"/>
                  </a:ext>
                </a:extLst>
              </p:cNvPr>
              <p:cNvSpPr/>
              <p:nvPr/>
            </p:nvSpPr>
            <p:spPr>
              <a:xfrm rot="10800000">
                <a:off x="4135505" y="2678206"/>
                <a:ext cx="843386" cy="144781"/>
              </a:xfrm>
              <a:prstGeom prst="round2Same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6" name="Dikdörtgen: Yuvarlatılmış Üst Köşeler 28">
                <a:extLst>
                  <a:ext uri="{FF2B5EF4-FFF2-40B4-BE49-F238E27FC236}">
                    <a16:creationId xmlns:a16="http://schemas.microsoft.com/office/drawing/2014/main" xmlns="" id="{9368EDA0-BE61-4D60-A9B6-64F9508CA9C9}"/>
                  </a:ext>
                </a:extLst>
              </p:cNvPr>
              <p:cNvSpPr/>
              <p:nvPr/>
            </p:nvSpPr>
            <p:spPr>
              <a:xfrm rot="10800000">
                <a:off x="7110619" y="2678206"/>
                <a:ext cx="843386" cy="144781"/>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67" name="Dikdörtgen: Yuvarlatılmış Üst Köşeler 31">
                <a:extLst>
                  <a:ext uri="{FF2B5EF4-FFF2-40B4-BE49-F238E27FC236}">
                    <a16:creationId xmlns:a16="http://schemas.microsoft.com/office/drawing/2014/main" xmlns="" id="{6BCBDB55-78A5-440A-856B-30EA0B2B4E88}"/>
                  </a:ext>
                </a:extLst>
              </p:cNvPr>
              <p:cNvSpPr/>
              <p:nvPr/>
            </p:nvSpPr>
            <p:spPr>
              <a:xfrm rot="10800000">
                <a:off x="6163088" y="2678206"/>
                <a:ext cx="843386" cy="144781"/>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68" name="Dikdörtgen: Yuvarlatılmış Üst Köşeler 40">
                <a:extLst>
                  <a:ext uri="{FF2B5EF4-FFF2-40B4-BE49-F238E27FC236}">
                    <a16:creationId xmlns:a16="http://schemas.microsoft.com/office/drawing/2014/main" xmlns="" id="{D13A3FA6-3060-4BD5-A265-14C47B7E2A2C}"/>
                  </a:ext>
                </a:extLst>
              </p:cNvPr>
              <p:cNvSpPr/>
              <p:nvPr/>
            </p:nvSpPr>
            <p:spPr>
              <a:xfrm rot="10800000">
                <a:off x="9138200" y="2678206"/>
                <a:ext cx="843386" cy="144781"/>
              </a:xfrm>
              <a:prstGeom prst="round2Same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tr-TR"/>
              </a:p>
            </p:txBody>
          </p:sp>
          <p:sp>
            <p:nvSpPr>
              <p:cNvPr id="69" name="Dikdörtgen: Yuvarlatılmış Üst Köşeler 43">
                <a:extLst>
                  <a:ext uri="{FF2B5EF4-FFF2-40B4-BE49-F238E27FC236}">
                    <a16:creationId xmlns:a16="http://schemas.microsoft.com/office/drawing/2014/main" xmlns="" id="{838AF3F1-9845-4382-ACE6-68D2A4F39A80}"/>
                  </a:ext>
                </a:extLst>
              </p:cNvPr>
              <p:cNvSpPr/>
              <p:nvPr/>
            </p:nvSpPr>
            <p:spPr>
              <a:xfrm rot="10800000">
                <a:off x="8190669" y="2678206"/>
                <a:ext cx="843386" cy="144781"/>
              </a:xfrm>
              <a:prstGeom prst="round2Same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tr-TR"/>
              </a:p>
            </p:txBody>
          </p:sp>
          <p:sp>
            <p:nvSpPr>
              <p:cNvPr id="70" name="Dikdörtgen: Yuvarlatılmış Üst Köşeler 46">
                <a:extLst>
                  <a:ext uri="{FF2B5EF4-FFF2-40B4-BE49-F238E27FC236}">
                    <a16:creationId xmlns:a16="http://schemas.microsoft.com/office/drawing/2014/main" xmlns="" id="{86A9899E-9392-4E6D-901E-78B1CE46B68C}"/>
                  </a:ext>
                </a:extLst>
              </p:cNvPr>
              <p:cNvSpPr/>
              <p:nvPr/>
            </p:nvSpPr>
            <p:spPr>
              <a:xfrm rot="10800000">
                <a:off x="11165780" y="2678206"/>
                <a:ext cx="843386" cy="144781"/>
              </a:xfrm>
              <a:prstGeom prst="round2Same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1" name="Dikdörtgen: Yuvarlatılmış Üst Köşeler 49">
                <a:extLst>
                  <a:ext uri="{FF2B5EF4-FFF2-40B4-BE49-F238E27FC236}">
                    <a16:creationId xmlns:a16="http://schemas.microsoft.com/office/drawing/2014/main" xmlns="" id="{EC6CCA76-DF14-4FE1-8CFE-4CD1410658E1}"/>
                  </a:ext>
                </a:extLst>
              </p:cNvPr>
              <p:cNvSpPr/>
              <p:nvPr/>
            </p:nvSpPr>
            <p:spPr>
              <a:xfrm rot="10800000">
                <a:off x="10218249" y="2678206"/>
                <a:ext cx="843386" cy="144781"/>
              </a:xfrm>
              <a:prstGeom prst="round2Same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nvGrpSpPr>
            <p:cNvPr id="55" name="Grup 61">
              <a:extLst>
                <a:ext uri="{FF2B5EF4-FFF2-40B4-BE49-F238E27FC236}">
                  <a16:creationId xmlns:a16="http://schemas.microsoft.com/office/drawing/2014/main" xmlns="" id="{B1BF4C8F-3541-42BC-BB30-9A281EA71FD9}"/>
                </a:ext>
              </a:extLst>
            </p:cNvPr>
            <p:cNvGrpSpPr/>
            <p:nvPr/>
          </p:nvGrpSpPr>
          <p:grpSpPr>
            <a:xfrm>
              <a:off x="4135505" y="1993593"/>
              <a:ext cx="7873661" cy="412751"/>
              <a:chOff x="4135505" y="1993593"/>
              <a:chExt cx="7873661" cy="412751"/>
            </a:xfrm>
          </p:grpSpPr>
          <p:sp>
            <p:nvSpPr>
              <p:cNvPr id="56" name="Dikdörtgen: Yuvarlatılmış Üst Köşeler 21">
                <a:extLst>
                  <a:ext uri="{FF2B5EF4-FFF2-40B4-BE49-F238E27FC236}">
                    <a16:creationId xmlns:a16="http://schemas.microsoft.com/office/drawing/2014/main" xmlns="" id="{612B8F5B-D5A2-4E5D-B324-E34944EABE19}"/>
                  </a:ext>
                </a:extLst>
              </p:cNvPr>
              <p:cNvSpPr/>
              <p:nvPr/>
            </p:nvSpPr>
            <p:spPr>
              <a:xfrm>
                <a:off x="5083036" y="1993593"/>
                <a:ext cx="843386" cy="412751"/>
              </a:xfrm>
              <a:prstGeom prst="round2Same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2019</a:t>
                </a:r>
              </a:p>
            </p:txBody>
          </p:sp>
          <p:sp>
            <p:nvSpPr>
              <p:cNvPr id="57" name="Dikdörtgen: Yuvarlatılmış Üst Köşeler 27">
                <a:extLst>
                  <a:ext uri="{FF2B5EF4-FFF2-40B4-BE49-F238E27FC236}">
                    <a16:creationId xmlns:a16="http://schemas.microsoft.com/office/drawing/2014/main" xmlns="" id="{9D0CCE47-61D8-460F-AA83-8A0373B51D8B}"/>
                  </a:ext>
                </a:extLst>
              </p:cNvPr>
              <p:cNvSpPr/>
              <p:nvPr/>
            </p:nvSpPr>
            <p:spPr>
              <a:xfrm>
                <a:off x="4135505" y="1993593"/>
                <a:ext cx="843386" cy="412751"/>
              </a:xfrm>
              <a:prstGeom prst="round2Same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2018</a:t>
                </a:r>
              </a:p>
            </p:txBody>
          </p:sp>
          <p:sp>
            <p:nvSpPr>
              <p:cNvPr id="58" name="Dikdörtgen: Yuvarlatılmış Üst Köşeler 30">
                <a:extLst>
                  <a:ext uri="{FF2B5EF4-FFF2-40B4-BE49-F238E27FC236}">
                    <a16:creationId xmlns:a16="http://schemas.microsoft.com/office/drawing/2014/main" xmlns="" id="{06763E78-0EF9-4EB8-AEB3-89BFC485A244}"/>
                  </a:ext>
                </a:extLst>
              </p:cNvPr>
              <p:cNvSpPr/>
              <p:nvPr/>
            </p:nvSpPr>
            <p:spPr>
              <a:xfrm>
                <a:off x="7110619" y="1993593"/>
                <a:ext cx="843386" cy="412751"/>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2020</a:t>
                </a:r>
              </a:p>
            </p:txBody>
          </p:sp>
          <p:sp>
            <p:nvSpPr>
              <p:cNvPr id="59" name="Dikdörtgen: Yuvarlatılmış Üst Köşeler 33">
                <a:extLst>
                  <a:ext uri="{FF2B5EF4-FFF2-40B4-BE49-F238E27FC236}">
                    <a16:creationId xmlns:a16="http://schemas.microsoft.com/office/drawing/2014/main" xmlns="" id="{DEA662AA-89C6-4CF4-8934-E52DC80667D8}"/>
                  </a:ext>
                </a:extLst>
              </p:cNvPr>
              <p:cNvSpPr/>
              <p:nvPr/>
            </p:nvSpPr>
            <p:spPr>
              <a:xfrm>
                <a:off x="6163088" y="1993593"/>
                <a:ext cx="843386" cy="412751"/>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2019</a:t>
                </a:r>
              </a:p>
            </p:txBody>
          </p:sp>
          <p:sp>
            <p:nvSpPr>
              <p:cNvPr id="60" name="Dikdörtgen: Yuvarlatılmış Üst Köşeler 42">
                <a:extLst>
                  <a:ext uri="{FF2B5EF4-FFF2-40B4-BE49-F238E27FC236}">
                    <a16:creationId xmlns:a16="http://schemas.microsoft.com/office/drawing/2014/main" xmlns="" id="{EC533748-EEE2-4BA9-A524-9450A7BF7DB3}"/>
                  </a:ext>
                </a:extLst>
              </p:cNvPr>
              <p:cNvSpPr/>
              <p:nvPr/>
            </p:nvSpPr>
            <p:spPr>
              <a:xfrm>
                <a:off x="9138200" y="1993593"/>
                <a:ext cx="843386" cy="412751"/>
              </a:xfrm>
              <a:prstGeom prst="round2SameRect">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2021</a:t>
                </a:r>
              </a:p>
            </p:txBody>
          </p:sp>
          <p:sp>
            <p:nvSpPr>
              <p:cNvPr id="61" name="Dikdörtgen: Yuvarlatılmış Üst Köşeler 45">
                <a:extLst>
                  <a:ext uri="{FF2B5EF4-FFF2-40B4-BE49-F238E27FC236}">
                    <a16:creationId xmlns:a16="http://schemas.microsoft.com/office/drawing/2014/main" xmlns="" id="{72D302F9-4C01-4185-AF58-B5EEE5362D30}"/>
                  </a:ext>
                </a:extLst>
              </p:cNvPr>
              <p:cNvSpPr/>
              <p:nvPr/>
            </p:nvSpPr>
            <p:spPr>
              <a:xfrm>
                <a:off x="8190669" y="1993593"/>
                <a:ext cx="843386" cy="412751"/>
              </a:xfrm>
              <a:prstGeom prst="round2SameRect">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2020</a:t>
                </a:r>
              </a:p>
            </p:txBody>
          </p:sp>
          <p:sp>
            <p:nvSpPr>
              <p:cNvPr id="62" name="Dikdörtgen: Yuvarlatılmış Üst Köşeler 48">
                <a:extLst>
                  <a:ext uri="{FF2B5EF4-FFF2-40B4-BE49-F238E27FC236}">
                    <a16:creationId xmlns:a16="http://schemas.microsoft.com/office/drawing/2014/main" xmlns="" id="{C7AE3EF1-4858-4058-BB0C-469D3EB36171}"/>
                  </a:ext>
                </a:extLst>
              </p:cNvPr>
              <p:cNvSpPr/>
              <p:nvPr/>
            </p:nvSpPr>
            <p:spPr>
              <a:xfrm>
                <a:off x="11165780" y="1993593"/>
                <a:ext cx="843386" cy="412751"/>
              </a:xfrm>
              <a:prstGeom prst="round2Same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2022</a:t>
                </a:r>
              </a:p>
            </p:txBody>
          </p:sp>
          <p:sp>
            <p:nvSpPr>
              <p:cNvPr id="63" name="Dikdörtgen: Yuvarlatılmış Üst Köşeler 51">
                <a:extLst>
                  <a:ext uri="{FF2B5EF4-FFF2-40B4-BE49-F238E27FC236}">
                    <a16:creationId xmlns:a16="http://schemas.microsoft.com/office/drawing/2014/main" xmlns="" id="{2F925679-9961-4CB0-91A7-858BFCB474C2}"/>
                  </a:ext>
                </a:extLst>
              </p:cNvPr>
              <p:cNvSpPr/>
              <p:nvPr/>
            </p:nvSpPr>
            <p:spPr>
              <a:xfrm>
                <a:off x="10218249" y="1993593"/>
                <a:ext cx="843386" cy="412751"/>
              </a:xfrm>
              <a:prstGeom prst="round2Same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2021</a:t>
                </a:r>
              </a:p>
            </p:txBody>
          </p:sp>
        </p:grpSp>
      </p:grpSp>
      <p:pic>
        <p:nvPicPr>
          <p:cNvPr id="43" name="3 Resim" descr="merkezefendi mem logo2.jpg"/>
          <p:cNvPicPr>
            <a:picLocks noChangeAspect="1"/>
          </p:cNvPicPr>
          <p:nvPr/>
        </p:nvPicPr>
        <p:blipFill>
          <a:blip r:embed="rId3" cstate="print"/>
          <a:srcRect/>
          <a:stretch>
            <a:fillRect/>
          </a:stretch>
        </p:blipFill>
        <p:spPr bwMode="auto">
          <a:xfrm>
            <a:off x="56446" y="101599"/>
            <a:ext cx="1557865" cy="1461054"/>
          </a:xfrm>
          <a:prstGeom prst="rect">
            <a:avLst/>
          </a:prstGeom>
          <a:noFill/>
          <a:ln w="9525">
            <a:noFill/>
            <a:miter lim="800000"/>
            <a:headEnd/>
            <a:tailEnd/>
          </a:ln>
        </p:spPr>
      </p:pic>
    </p:spTree>
    <p:extLst>
      <p:ext uri="{BB962C8B-B14F-4D97-AF65-F5344CB8AC3E}">
        <p14:creationId xmlns="" xmlns:p14="http://schemas.microsoft.com/office/powerpoint/2010/main" val="1179494407"/>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830571" y="156526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Akış Çizelgesi: Ayıkla 3"/>
          <p:cNvSpPr/>
          <p:nvPr/>
        </p:nvSpPr>
        <p:spPr>
          <a:xfrm rot="5400000">
            <a:off x="5006406" y="36669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Oval 5"/>
          <p:cNvSpPr/>
          <p:nvPr/>
        </p:nvSpPr>
        <p:spPr>
          <a:xfrm>
            <a:off x="127011" y="116881"/>
            <a:ext cx="1407120" cy="140712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7" name="Düz Bağlayıcı 6"/>
          <p:cNvCxnSpPr>
            <a:stCxn id="6" idx="6"/>
          </p:cNvCxnSpPr>
          <p:nvPr/>
        </p:nvCxnSpPr>
        <p:spPr>
          <a:xfrm>
            <a:off x="1534133" y="820445"/>
            <a:ext cx="10657871" cy="186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a:stCxn id="6" idx="4"/>
          </p:cNvCxnSpPr>
          <p:nvPr/>
        </p:nvCxnSpPr>
        <p:spPr>
          <a:xfrm>
            <a:off x="830571" y="1524005"/>
            <a:ext cx="0" cy="53339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Yay 8"/>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0" name="Yuvarlatılmış Dikdörtgen 9"/>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Metin kutusu 10"/>
          <p:cNvSpPr txBox="1"/>
          <p:nvPr/>
        </p:nvSpPr>
        <p:spPr>
          <a:xfrm>
            <a:off x="5475749" y="211327"/>
            <a:ext cx="6716255" cy="584775"/>
          </a:xfrm>
          <a:prstGeom prst="rect">
            <a:avLst/>
          </a:prstGeom>
          <a:noFill/>
        </p:spPr>
        <p:txBody>
          <a:bodyPr wrap="square" rtlCol="0">
            <a:spAutoFit/>
          </a:bodyPr>
          <a:lstStyle/>
          <a:p>
            <a:pPr algn="ctr"/>
            <a:r>
              <a:rPr lang="tr-TR" sz="3200" b="1" dirty="0" smtClean="0">
                <a:effectLst>
                  <a:outerShdw blurRad="38100" dist="38100" dir="2700000" algn="tl">
                    <a:srgbClr val="000000">
                      <a:alpha val="43137"/>
                    </a:srgbClr>
                  </a:outerShdw>
                </a:effectLst>
                <a:latin typeface="Trebuchet MS" panose="020B0603020202020204" pitchFamily="34" charset="0"/>
              </a:rPr>
              <a:t>2023 EĞİTİM VİZYONU</a:t>
            </a:r>
            <a:endParaRPr lang="tr-TR" sz="3200" b="1" dirty="0">
              <a:effectLst>
                <a:outerShdw blurRad="38100" dist="38100" dir="2700000" algn="tl">
                  <a:srgbClr val="000000">
                    <a:alpha val="43137"/>
                  </a:srgbClr>
                </a:outerShdw>
              </a:effectLst>
              <a:latin typeface="Trebuchet MS" panose="020B0603020202020204" pitchFamily="34" charset="0"/>
            </a:endParaRPr>
          </a:p>
        </p:txBody>
      </p:sp>
      <p:sp>
        <p:nvSpPr>
          <p:cNvPr id="12" name="11 Slayt Numarası Yer Tutucusu"/>
          <p:cNvSpPr>
            <a:spLocks noGrp="1"/>
          </p:cNvSpPr>
          <p:nvPr>
            <p:ph type="sldNum" sz="quarter" idx="12"/>
          </p:nvPr>
        </p:nvSpPr>
        <p:spPr/>
        <p:txBody>
          <a:bodyPr/>
          <a:lstStyle/>
          <a:p>
            <a:fld id="{92906C5C-297D-40D7-908D-F30303E58C5D}" type="slidenum">
              <a:rPr lang="tr-TR" smtClean="0"/>
              <a:pPr/>
              <a:t>129</a:t>
            </a:fld>
            <a:endParaRPr lang="tr-TR"/>
          </a:p>
        </p:txBody>
      </p:sp>
      <p:sp>
        <p:nvSpPr>
          <p:cNvPr id="2" name="Dikdörtgen 1"/>
          <p:cNvSpPr/>
          <p:nvPr/>
        </p:nvSpPr>
        <p:spPr>
          <a:xfrm>
            <a:off x="830572" y="1557642"/>
            <a:ext cx="11361429" cy="652166"/>
          </a:xfrm>
          <a:prstGeom prst="rect">
            <a:avLst/>
          </a:prstGeom>
        </p:spPr>
        <p:txBody>
          <a:bodyPr wrap="square">
            <a:spAutoFit/>
          </a:bodyPr>
          <a:lstStyle/>
          <a:p>
            <a:pPr algn="ctr">
              <a:lnSpc>
                <a:spcPct val="107000"/>
              </a:lnSpc>
              <a:spcAft>
                <a:spcPts val="800"/>
              </a:spcAft>
            </a:pPr>
            <a:r>
              <a:rPr lang="tr-TR" sz="3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MESLEKİ VE TEKNİK EĞİTİM</a:t>
            </a:r>
          </a:p>
        </p:txBody>
      </p:sp>
      <p:sp>
        <p:nvSpPr>
          <p:cNvPr id="14" name="Yuvarlatılmış Dikdörtgen 13"/>
          <p:cNvSpPr/>
          <p:nvPr/>
        </p:nvSpPr>
        <p:spPr>
          <a:xfrm>
            <a:off x="830571" y="228379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830572" y="2334842"/>
            <a:ext cx="11361429" cy="553357"/>
          </a:xfrm>
          <a:prstGeom prst="rect">
            <a:avLst/>
          </a:prstGeom>
        </p:spPr>
        <p:txBody>
          <a:bodyPr wrap="square">
            <a:spAutoFit/>
          </a:bodyPr>
          <a:lstStyle/>
          <a:p>
            <a:pPr algn="ctr">
              <a:lnSpc>
                <a:spcPct val="107000"/>
              </a:lnSpc>
              <a:spcAft>
                <a:spcPts val="800"/>
              </a:spcAft>
            </a:pPr>
            <a:r>
              <a:rPr lang="tr-TR"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EĞİTİM ORTAMLARI ve İNSAN KAYNAKLARI GELİŞTİRİLECEK</a:t>
            </a:r>
          </a:p>
        </p:txBody>
      </p:sp>
      <p:sp>
        <p:nvSpPr>
          <p:cNvPr id="16" name="Dikdörtgen 15"/>
          <p:cNvSpPr/>
          <p:nvPr/>
        </p:nvSpPr>
        <p:spPr>
          <a:xfrm>
            <a:off x="830572" y="3002321"/>
            <a:ext cx="11026149" cy="3397020"/>
          </a:xfrm>
          <a:prstGeom prst="rect">
            <a:avLst/>
          </a:prstGeom>
        </p:spPr>
        <p:txBody>
          <a:bodyPr wrap="square">
            <a:spAutoFit/>
          </a:bodyPr>
          <a:lstStyle/>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3- Döner </a:t>
            </a:r>
            <a:r>
              <a:rPr lang="tr-TR" sz="2600" dirty="0">
                <a:latin typeface="Calibri" panose="020F0502020204030204" pitchFamily="34" charset="0"/>
                <a:ea typeface="Calibri" panose="020F0502020204030204" pitchFamily="34" charset="0"/>
                <a:cs typeface="Times New Roman" panose="02020603050405020304" pitchFamily="18" charset="0"/>
              </a:rPr>
              <a:t>sermaye kapsamında gerçekleştirilen </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üretim, hizmetlerin miktar ve çeşitliliğinin artırılması teşvik edilecektir. </a:t>
            </a:r>
            <a:r>
              <a:rPr lang="tr-TR" sz="2600" dirty="0">
                <a:latin typeface="Calibri" panose="020F0502020204030204" pitchFamily="34" charset="0"/>
                <a:ea typeface="Calibri" panose="020F0502020204030204" pitchFamily="34" charset="0"/>
                <a:cs typeface="Times New Roman" panose="02020603050405020304" pitchFamily="18" charset="0"/>
              </a:rPr>
              <a:t>Bu kapsamda eğitim ortamlarının </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altyapı, donatım ve temrinlik malzeme ihtiyaçları karşılanacaktır</a:t>
            </a:r>
            <a:r>
              <a:rPr lang="tr-TR" sz="2600" dirty="0" smtClean="0">
                <a:solidFill>
                  <a:schemeClr val="accent1"/>
                </a:solidFill>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spcAft>
                <a:spcPts val="800"/>
              </a:spcAft>
            </a:pPr>
            <a:endParaRPr lang="tr-TR" sz="2600" dirty="0" smtClean="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tr-TR" sz="2600" dirty="0" smtClean="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4- </a:t>
            </a:r>
            <a:r>
              <a:rPr lang="tr-TR" sz="2600" dirty="0" smtClean="0">
                <a:solidFill>
                  <a:schemeClr val="accent1"/>
                </a:solidFill>
                <a:latin typeface="Calibri" panose="020F0502020204030204" pitchFamily="34" charset="0"/>
                <a:ea typeface="Calibri" panose="020F0502020204030204" pitchFamily="34" charset="0"/>
                <a:cs typeface="Times New Roman" panose="02020603050405020304" pitchFamily="18" charset="0"/>
              </a:rPr>
              <a:t>Öğrencilerin </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işbaşı eğitim ve yabancı dil becerilerini geliştirilmesi amacıyla yurtdışı hareketlilik projeleri </a:t>
            </a:r>
            <a:r>
              <a:rPr lang="tr-TR" sz="2600" dirty="0">
                <a:latin typeface="Calibri" panose="020F0502020204030204" pitchFamily="34" charset="0"/>
                <a:ea typeface="Calibri" panose="020F0502020204030204" pitchFamily="34" charset="0"/>
                <a:cs typeface="Times New Roman" panose="02020603050405020304" pitchFamily="18" charset="0"/>
              </a:rPr>
              <a:t>hazırlanacaktır</a:t>
            </a:r>
            <a:r>
              <a:rPr lang="tr-TR" sz="2600" dirty="0" smtClean="0">
                <a:latin typeface="Calibri" panose="020F0502020204030204" pitchFamily="34" charset="0"/>
                <a:ea typeface="Calibri" panose="020F0502020204030204" pitchFamily="34" charset="0"/>
                <a:cs typeface="Times New Roman" panose="02020603050405020304" pitchFamily="18" charset="0"/>
              </a:rPr>
              <a:t>.</a:t>
            </a:r>
            <a:endParaRPr lang="tr-TR" sz="2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7" name="Dikdörtgen 16"/>
          <p:cNvSpPr/>
          <p:nvPr/>
        </p:nvSpPr>
        <p:spPr>
          <a:xfrm rot="16200000">
            <a:off x="-647635" y="5276212"/>
            <a:ext cx="2121093" cy="769441"/>
          </a:xfrm>
          <a:prstGeom prst="rect">
            <a:avLst/>
          </a:prstGeom>
        </p:spPr>
        <p:txBody>
          <a:bodyPr wrap="none">
            <a:spAutoFit/>
          </a:bodyPr>
          <a:lstStyle/>
          <a:p>
            <a:r>
              <a:rPr lang="tr-TR" sz="44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HEDEF 4</a:t>
            </a:r>
            <a:endParaRPr lang="tr-TR" sz="4400" dirty="0"/>
          </a:p>
        </p:txBody>
      </p:sp>
      <p:sp>
        <p:nvSpPr>
          <p:cNvPr id="18" name="Dikdörtgen 20">
            <a:extLst>
              <a:ext uri="{FF2B5EF4-FFF2-40B4-BE49-F238E27FC236}">
                <a16:creationId xmlns:a16="http://schemas.microsoft.com/office/drawing/2014/main" xmlns="" id="{3D532803-586C-4B5C-8414-E114310FAC58}"/>
              </a:ext>
            </a:extLst>
          </p:cNvPr>
          <p:cNvSpPr/>
          <p:nvPr/>
        </p:nvSpPr>
        <p:spPr>
          <a:xfrm>
            <a:off x="3142246" y="4876636"/>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G</a:t>
            </a:r>
          </a:p>
        </p:txBody>
      </p:sp>
      <p:sp>
        <p:nvSpPr>
          <p:cNvPr id="19" name="Dikdörtgen 26">
            <a:extLst>
              <a:ext uri="{FF2B5EF4-FFF2-40B4-BE49-F238E27FC236}">
                <a16:creationId xmlns:a16="http://schemas.microsoft.com/office/drawing/2014/main" xmlns="" id="{DFAB2C39-4301-4111-9B37-D554AE6AFB0B}"/>
              </a:ext>
            </a:extLst>
          </p:cNvPr>
          <p:cNvSpPr/>
          <p:nvPr/>
        </p:nvSpPr>
        <p:spPr>
          <a:xfrm>
            <a:off x="2194716" y="4876636"/>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HT</a:t>
            </a:r>
          </a:p>
        </p:txBody>
      </p:sp>
      <p:sp>
        <p:nvSpPr>
          <p:cNvPr id="20" name="Dikdörtgen 29">
            <a:extLst>
              <a:ext uri="{FF2B5EF4-FFF2-40B4-BE49-F238E27FC236}">
                <a16:creationId xmlns:a16="http://schemas.microsoft.com/office/drawing/2014/main" xmlns="" id="{40096CD4-1AD2-4D05-9336-BDBC9A8EDA4F}"/>
              </a:ext>
            </a:extLst>
          </p:cNvPr>
          <p:cNvSpPr/>
          <p:nvPr/>
        </p:nvSpPr>
        <p:spPr>
          <a:xfrm>
            <a:off x="5169830" y="4876636"/>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UİDİ</a:t>
            </a:r>
          </a:p>
        </p:txBody>
      </p:sp>
      <p:sp>
        <p:nvSpPr>
          <p:cNvPr id="21" name="Dikdörtgen 32">
            <a:extLst>
              <a:ext uri="{FF2B5EF4-FFF2-40B4-BE49-F238E27FC236}">
                <a16:creationId xmlns:a16="http://schemas.microsoft.com/office/drawing/2014/main" xmlns="" id="{5CA22863-855A-4C9A-83EB-0FCDB9D09F34}"/>
              </a:ext>
            </a:extLst>
          </p:cNvPr>
          <p:cNvSpPr/>
          <p:nvPr/>
        </p:nvSpPr>
        <p:spPr>
          <a:xfrm>
            <a:off x="4222298" y="4876636"/>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ÜU</a:t>
            </a:r>
          </a:p>
        </p:txBody>
      </p:sp>
      <p:sp>
        <p:nvSpPr>
          <p:cNvPr id="22" name="Dikdörtgen 41">
            <a:extLst>
              <a:ext uri="{FF2B5EF4-FFF2-40B4-BE49-F238E27FC236}">
                <a16:creationId xmlns:a16="http://schemas.microsoft.com/office/drawing/2014/main" xmlns="" id="{EF90D3CE-50DB-4EB5-BC54-79B20DAC533E}"/>
              </a:ext>
            </a:extLst>
          </p:cNvPr>
          <p:cNvSpPr/>
          <p:nvPr/>
        </p:nvSpPr>
        <p:spPr>
          <a:xfrm>
            <a:off x="7197410" y="4876636"/>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UİDİ</a:t>
            </a:r>
          </a:p>
        </p:txBody>
      </p:sp>
      <p:sp>
        <p:nvSpPr>
          <p:cNvPr id="23" name="Dikdörtgen 44">
            <a:extLst>
              <a:ext uri="{FF2B5EF4-FFF2-40B4-BE49-F238E27FC236}">
                <a16:creationId xmlns:a16="http://schemas.microsoft.com/office/drawing/2014/main" xmlns="" id="{371BA538-3D81-4C53-A637-9B5E39AF75D4}"/>
              </a:ext>
            </a:extLst>
          </p:cNvPr>
          <p:cNvSpPr/>
          <p:nvPr/>
        </p:nvSpPr>
        <p:spPr>
          <a:xfrm>
            <a:off x="6249880" y="4876636"/>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UİDİ</a:t>
            </a:r>
          </a:p>
        </p:txBody>
      </p:sp>
      <p:sp>
        <p:nvSpPr>
          <p:cNvPr id="24" name="Dikdörtgen 47">
            <a:extLst>
              <a:ext uri="{FF2B5EF4-FFF2-40B4-BE49-F238E27FC236}">
                <a16:creationId xmlns:a16="http://schemas.microsoft.com/office/drawing/2014/main" xmlns="" id="{404C4D8E-CC51-4D95-8F23-BD19123CD29B}"/>
              </a:ext>
            </a:extLst>
          </p:cNvPr>
          <p:cNvSpPr/>
          <p:nvPr/>
        </p:nvSpPr>
        <p:spPr>
          <a:xfrm>
            <a:off x="9224990" y="4876636"/>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UİDİ</a:t>
            </a:r>
          </a:p>
        </p:txBody>
      </p:sp>
      <p:sp>
        <p:nvSpPr>
          <p:cNvPr id="25" name="Dikdörtgen 50">
            <a:extLst>
              <a:ext uri="{FF2B5EF4-FFF2-40B4-BE49-F238E27FC236}">
                <a16:creationId xmlns:a16="http://schemas.microsoft.com/office/drawing/2014/main" xmlns="" id="{68D44DCD-ABEF-405C-9F99-6B057BD5E1BB}"/>
              </a:ext>
            </a:extLst>
          </p:cNvPr>
          <p:cNvSpPr/>
          <p:nvPr/>
        </p:nvSpPr>
        <p:spPr>
          <a:xfrm>
            <a:off x="8277460" y="4876636"/>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UİDİ</a:t>
            </a:r>
          </a:p>
        </p:txBody>
      </p:sp>
      <p:grpSp>
        <p:nvGrpSpPr>
          <p:cNvPr id="26" name="Grup 1">
            <a:extLst>
              <a:ext uri="{FF2B5EF4-FFF2-40B4-BE49-F238E27FC236}">
                <a16:creationId xmlns:a16="http://schemas.microsoft.com/office/drawing/2014/main" xmlns="" id="{810E6CF6-C6D5-45F1-98DC-951B57F8E8C4}"/>
              </a:ext>
            </a:extLst>
          </p:cNvPr>
          <p:cNvGrpSpPr/>
          <p:nvPr/>
        </p:nvGrpSpPr>
        <p:grpSpPr>
          <a:xfrm>
            <a:off x="2194712" y="4463881"/>
            <a:ext cx="7873661" cy="829394"/>
            <a:chOff x="4135505" y="1993593"/>
            <a:chExt cx="7873661" cy="829394"/>
          </a:xfrm>
        </p:grpSpPr>
        <p:grpSp>
          <p:nvGrpSpPr>
            <p:cNvPr id="27" name="Grup 62">
              <a:extLst>
                <a:ext uri="{FF2B5EF4-FFF2-40B4-BE49-F238E27FC236}">
                  <a16:creationId xmlns:a16="http://schemas.microsoft.com/office/drawing/2014/main" xmlns="" id="{6CC26AD3-E6AD-484F-A7A2-59A689196B42}"/>
                </a:ext>
              </a:extLst>
            </p:cNvPr>
            <p:cNvGrpSpPr/>
            <p:nvPr/>
          </p:nvGrpSpPr>
          <p:grpSpPr>
            <a:xfrm>
              <a:off x="4135505" y="2678206"/>
              <a:ext cx="7873661" cy="144781"/>
              <a:chOff x="4135505" y="2678206"/>
              <a:chExt cx="7873661" cy="144781"/>
            </a:xfrm>
          </p:grpSpPr>
          <p:sp>
            <p:nvSpPr>
              <p:cNvPr id="37" name="Dikdörtgen: Yuvarlatılmış Üst Köşeler 19">
                <a:extLst>
                  <a:ext uri="{FF2B5EF4-FFF2-40B4-BE49-F238E27FC236}">
                    <a16:creationId xmlns:a16="http://schemas.microsoft.com/office/drawing/2014/main" xmlns="" id="{4F9B7088-1613-4186-9ACA-4127815A647B}"/>
                  </a:ext>
                </a:extLst>
              </p:cNvPr>
              <p:cNvSpPr/>
              <p:nvPr/>
            </p:nvSpPr>
            <p:spPr>
              <a:xfrm rot="10800000">
                <a:off x="5083036" y="2678206"/>
                <a:ext cx="843386" cy="144781"/>
              </a:xfrm>
              <a:prstGeom prst="round2Same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8" name="Dikdörtgen: Yuvarlatılmış Üst Köşeler 25">
                <a:extLst>
                  <a:ext uri="{FF2B5EF4-FFF2-40B4-BE49-F238E27FC236}">
                    <a16:creationId xmlns:a16="http://schemas.microsoft.com/office/drawing/2014/main" xmlns="" id="{F7FE5BB0-0897-4EE1-8C83-35394BA07BC9}"/>
                  </a:ext>
                </a:extLst>
              </p:cNvPr>
              <p:cNvSpPr/>
              <p:nvPr/>
            </p:nvSpPr>
            <p:spPr>
              <a:xfrm rot="10800000">
                <a:off x="4135505" y="2678206"/>
                <a:ext cx="843386" cy="144781"/>
              </a:xfrm>
              <a:prstGeom prst="round2Same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9" name="Dikdörtgen: Yuvarlatılmış Üst Köşeler 28">
                <a:extLst>
                  <a:ext uri="{FF2B5EF4-FFF2-40B4-BE49-F238E27FC236}">
                    <a16:creationId xmlns:a16="http://schemas.microsoft.com/office/drawing/2014/main" xmlns="" id="{9368EDA0-BE61-4D60-A9B6-64F9508CA9C9}"/>
                  </a:ext>
                </a:extLst>
              </p:cNvPr>
              <p:cNvSpPr/>
              <p:nvPr/>
            </p:nvSpPr>
            <p:spPr>
              <a:xfrm rot="10800000">
                <a:off x="7110619" y="2678206"/>
                <a:ext cx="843386" cy="144781"/>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40" name="Dikdörtgen: Yuvarlatılmış Üst Köşeler 31">
                <a:extLst>
                  <a:ext uri="{FF2B5EF4-FFF2-40B4-BE49-F238E27FC236}">
                    <a16:creationId xmlns:a16="http://schemas.microsoft.com/office/drawing/2014/main" xmlns="" id="{6BCBDB55-78A5-440A-856B-30EA0B2B4E88}"/>
                  </a:ext>
                </a:extLst>
              </p:cNvPr>
              <p:cNvSpPr/>
              <p:nvPr/>
            </p:nvSpPr>
            <p:spPr>
              <a:xfrm rot="10800000">
                <a:off x="6163088" y="2678206"/>
                <a:ext cx="843386" cy="144781"/>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41" name="Dikdörtgen: Yuvarlatılmış Üst Köşeler 40">
                <a:extLst>
                  <a:ext uri="{FF2B5EF4-FFF2-40B4-BE49-F238E27FC236}">
                    <a16:creationId xmlns:a16="http://schemas.microsoft.com/office/drawing/2014/main" xmlns="" id="{D13A3FA6-3060-4BD5-A265-14C47B7E2A2C}"/>
                  </a:ext>
                </a:extLst>
              </p:cNvPr>
              <p:cNvSpPr/>
              <p:nvPr/>
            </p:nvSpPr>
            <p:spPr>
              <a:xfrm rot="10800000">
                <a:off x="9138200" y="2678206"/>
                <a:ext cx="843386" cy="144781"/>
              </a:xfrm>
              <a:prstGeom prst="round2Same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tr-TR"/>
              </a:p>
            </p:txBody>
          </p:sp>
          <p:sp>
            <p:nvSpPr>
              <p:cNvPr id="42" name="Dikdörtgen: Yuvarlatılmış Üst Köşeler 43">
                <a:extLst>
                  <a:ext uri="{FF2B5EF4-FFF2-40B4-BE49-F238E27FC236}">
                    <a16:creationId xmlns:a16="http://schemas.microsoft.com/office/drawing/2014/main" xmlns="" id="{838AF3F1-9845-4382-ACE6-68D2A4F39A80}"/>
                  </a:ext>
                </a:extLst>
              </p:cNvPr>
              <p:cNvSpPr/>
              <p:nvPr/>
            </p:nvSpPr>
            <p:spPr>
              <a:xfrm rot="10800000">
                <a:off x="8190669" y="2678206"/>
                <a:ext cx="843386" cy="144781"/>
              </a:xfrm>
              <a:prstGeom prst="round2Same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tr-TR"/>
              </a:p>
            </p:txBody>
          </p:sp>
          <p:sp>
            <p:nvSpPr>
              <p:cNvPr id="43" name="Dikdörtgen: Yuvarlatılmış Üst Köşeler 46">
                <a:extLst>
                  <a:ext uri="{FF2B5EF4-FFF2-40B4-BE49-F238E27FC236}">
                    <a16:creationId xmlns:a16="http://schemas.microsoft.com/office/drawing/2014/main" xmlns="" id="{86A9899E-9392-4E6D-901E-78B1CE46B68C}"/>
                  </a:ext>
                </a:extLst>
              </p:cNvPr>
              <p:cNvSpPr/>
              <p:nvPr/>
            </p:nvSpPr>
            <p:spPr>
              <a:xfrm rot="10800000">
                <a:off x="11165780" y="2678206"/>
                <a:ext cx="843386" cy="144781"/>
              </a:xfrm>
              <a:prstGeom prst="round2Same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4" name="Dikdörtgen: Yuvarlatılmış Üst Köşeler 49">
                <a:extLst>
                  <a:ext uri="{FF2B5EF4-FFF2-40B4-BE49-F238E27FC236}">
                    <a16:creationId xmlns:a16="http://schemas.microsoft.com/office/drawing/2014/main" xmlns="" id="{EC6CCA76-DF14-4FE1-8CFE-4CD1410658E1}"/>
                  </a:ext>
                </a:extLst>
              </p:cNvPr>
              <p:cNvSpPr/>
              <p:nvPr/>
            </p:nvSpPr>
            <p:spPr>
              <a:xfrm rot="10800000">
                <a:off x="10218249" y="2678206"/>
                <a:ext cx="843386" cy="144781"/>
              </a:xfrm>
              <a:prstGeom prst="round2Same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nvGrpSpPr>
            <p:cNvPr id="28" name="Grup 61">
              <a:extLst>
                <a:ext uri="{FF2B5EF4-FFF2-40B4-BE49-F238E27FC236}">
                  <a16:creationId xmlns:a16="http://schemas.microsoft.com/office/drawing/2014/main" xmlns="" id="{B1BF4C8F-3541-42BC-BB30-9A281EA71FD9}"/>
                </a:ext>
              </a:extLst>
            </p:cNvPr>
            <p:cNvGrpSpPr/>
            <p:nvPr/>
          </p:nvGrpSpPr>
          <p:grpSpPr>
            <a:xfrm>
              <a:off x="4135505" y="1993593"/>
              <a:ext cx="7873661" cy="412751"/>
              <a:chOff x="4135505" y="1993593"/>
              <a:chExt cx="7873661" cy="412751"/>
            </a:xfrm>
          </p:grpSpPr>
          <p:sp>
            <p:nvSpPr>
              <p:cNvPr id="29" name="Dikdörtgen: Yuvarlatılmış Üst Köşeler 21">
                <a:extLst>
                  <a:ext uri="{FF2B5EF4-FFF2-40B4-BE49-F238E27FC236}">
                    <a16:creationId xmlns:a16="http://schemas.microsoft.com/office/drawing/2014/main" xmlns="" id="{612B8F5B-D5A2-4E5D-B324-E34944EABE19}"/>
                  </a:ext>
                </a:extLst>
              </p:cNvPr>
              <p:cNvSpPr/>
              <p:nvPr/>
            </p:nvSpPr>
            <p:spPr>
              <a:xfrm>
                <a:off x="5083036" y="1993593"/>
                <a:ext cx="843386" cy="412751"/>
              </a:xfrm>
              <a:prstGeom prst="round2Same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2019</a:t>
                </a:r>
              </a:p>
            </p:txBody>
          </p:sp>
          <p:sp>
            <p:nvSpPr>
              <p:cNvPr id="30" name="Dikdörtgen: Yuvarlatılmış Üst Köşeler 27">
                <a:extLst>
                  <a:ext uri="{FF2B5EF4-FFF2-40B4-BE49-F238E27FC236}">
                    <a16:creationId xmlns:a16="http://schemas.microsoft.com/office/drawing/2014/main" xmlns="" id="{9D0CCE47-61D8-460F-AA83-8A0373B51D8B}"/>
                  </a:ext>
                </a:extLst>
              </p:cNvPr>
              <p:cNvSpPr/>
              <p:nvPr/>
            </p:nvSpPr>
            <p:spPr>
              <a:xfrm>
                <a:off x="4135505" y="1993593"/>
                <a:ext cx="843386" cy="412751"/>
              </a:xfrm>
              <a:prstGeom prst="round2Same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2018</a:t>
                </a:r>
              </a:p>
            </p:txBody>
          </p:sp>
          <p:sp>
            <p:nvSpPr>
              <p:cNvPr id="31" name="Dikdörtgen: Yuvarlatılmış Üst Köşeler 30">
                <a:extLst>
                  <a:ext uri="{FF2B5EF4-FFF2-40B4-BE49-F238E27FC236}">
                    <a16:creationId xmlns:a16="http://schemas.microsoft.com/office/drawing/2014/main" xmlns="" id="{06763E78-0EF9-4EB8-AEB3-89BFC485A244}"/>
                  </a:ext>
                </a:extLst>
              </p:cNvPr>
              <p:cNvSpPr/>
              <p:nvPr/>
            </p:nvSpPr>
            <p:spPr>
              <a:xfrm>
                <a:off x="7110619" y="1993593"/>
                <a:ext cx="843386" cy="412751"/>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2020</a:t>
                </a:r>
              </a:p>
            </p:txBody>
          </p:sp>
          <p:sp>
            <p:nvSpPr>
              <p:cNvPr id="32" name="Dikdörtgen: Yuvarlatılmış Üst Köşeler 33">
                <a:extLst>
                  <a:ext uri="{FF2B5EF4-FFF2-40B4-BE49-F238E27FC236}">
                    <a16:creationId xmlns:a16="http://schemas.microsoft.com/office/drawing/2014/main" xmlns="" id="{DEA662AA-89C6-4CF4-8934-E52DC80667D8}"/>
                  </a:ext>
                </a:extLst>
              </p:cNvPr>
              <p:cNvSpPr/>
              <p:nvPr/>
            </p:nvSpPr>
            <p:spPr>
              <a:xfrm>
                <a:off x="6163088" y="1993593"/>
                <a:ext cx="843386" cy="412751"/>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2019</a:t>
                </a:r>
              </a:p>
            </p:txBody>
          </p:sp>
          <p:sp>
            <p:nvSpPr>
              <p:cNvPr id="33" name="Dikdörtgen: Yuvarlatılmış Üst Köşeler 42">
                <a:extLst>
                  <a:ext uri="{FF2B5EF4-FFF2-40B4-BE49-F238E27FC236}">
                    <a16:creationId xmlns:a16="http://schemas.microsoft.com/office/drawing/2014/main" xmlns="" id="{EC533748-EEE2-4BA9-A524-9450A7BF7DB3}"/>
                  </a:ext>
                </a:extLst>
              </p:cNvPr>
              <p:cNvSpPr/>
              <p:nvPr/>
            </p:nvSpPr>
            <p:spPr>
              <a:xfrm>
                <a:off x="9138200" y="1993593"/>
                <a:ext cx="843386" cy="412751"/>
              </a:xfrm>
              <a:prstGeom prst="round2SameRect">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2021</a:t>
                </a:r>
              </a:p>
            </p:txBody>
          </p:sp>
          <p:sp>
            <p:nvSpPr>
              <p:cNvPr id="34" name="Dikdörtgen: Yuvarlatılmış Üst Köşeler 45">
                <a:extLst>
                  <a:ext uri="{FF2B5EF4-FFF2-40B4-BE49-F238E27FC236}">
                    <a16:creationId xmlns:a16="http://schemas.microsoft.com/office/drawing/2014/main" xmlns="" id="{72D302F9-4C01-4185-AF58-B5EEE5362D30}"/>
                  </a:ext>
                </a:extLst>
              </p:cNvPr>
              <p:cNvSpPr/>
              <p:nvPr/>
            </p:nvSpPr>
            <p:spPr>
              <a:xfrm>
                <a:off x="8190669" y="1993593"/>
                <a:ext cx="843386" cy="412751"/>
              </a:xfrm>
              <a:prstGeom prst="round2SameRect">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2020</a:t>
                </a:r>
              </a:p>
            </p:txBody>
          </p:sp>
          <p:sp>
            <p:nvSpPr>
              <p:cNvPr id="35" name="Dikdörtgen: Yuvarlatılmış Üst Köşeler 48">
                <a:extLst>
                  <a:ext uri="{FF2B5EF4-FFF2-40B4-BE49-F238E27FC236}">
                    <a16:creationId xmlns:a16="http://schemas.microsoft.com/office/drawing/2014/main" xmlns="" id="{C7AE3EF1-4858-4058-BB0C-469D3EB36171}"/>
                  </a:ext>
                </a:extLst>
              </p:cNvPr>
              <p:cNvSpPr/>
              <p:nvPr/>
            </p:nvSpPr>
            <p:spPr>
              <a:xfrm>
                <a:off x="11165780" y="1993593"/>
                <a:ext cx="843386" cy="412751"/>
              </a:xfrm>
              <a:prstGeom prst="round2Same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2022</a:t>
                </a:r>
              </a:p>
            </p:txBody>
          </p:sp>
          <p:sp>
            <p:nvSpPr>
              <p:cNvPr id="36" name="Dikdörtgen: Yuvarlatılmış Üst Köşeler 51">
                <a:extLst>
                  <a:ext uri="{FF2B5EF4-FFF2-40B4-BE49-F238E27FC236}">
                    <a16:creationId xmlns:a16="http://schemas.microsoft.com/office/drawing/2014/main" xmlns="" id="{2F925679-9961-4CB0-91A7-858BFCB474C2}"/>
                  </a:ext>
                </a:extLst>
              </p:cNvPr>
              <p:cNvSpPr/>
              <p:nvPr/>
            </p:nvSpPr>
            <p:spPr>
              <a:xfrm>
                <a:off x="10218249" y="1993593"/>
                <a:ext cx="843386" cy="412751"/>
              </a:xfrm>
              <a:prstGeom prst="round2Same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2021</a:t>
                </a:r>
              </a:p>
            </p:txBody>
          </p:sp>
        </p:grpSp>
      </p:grpSp>
      <p:pic>
        <p:nvPicPr>
          <p:cNvPr id="45" name="3 Resim" descr="merkezefendi mem logo2.jpg"/>
          <p:cNvPicPr>
            <a:picLocks noChangeAspect="1"/>
          </p:cNvPicPr>
          <p:nvPr/>
        </p:nvPicPr>
        <p:blipFill>
          <a:blip r:embed="rId3" cstate="print"/>
          <a:srcRect/>
          <a:stretch>
            <a:fillRect/>
          </a:stretch>
        </p:blipFill>
        <p:spPr bwMode="auto">
          <a:xfrm>
            <a:off x="56446" y="101599"/>
            <a:ext cx="1557865" cy="1461054"/>
          </a:xfrm>
          <a:prstGeom prst="rect">
            <a:avLst/>
          </a:prstGeom>
          <a:noFill/>
          <a:ln w="9525">
            <a:noFill/>
            <a:miter lim="800000"/>
            <a:headEnd/>
            <a:tailEnd/>
          </a:ln>
        </p:spPr>
      </p:pic>
    </p:spTree>
    <p:extLst>
      <p:ext uri="{BB962C8B-B14F-4D97-AF65-F5344CB8AC3E}">
        <p14:creationId xmlns="" xmlns:p14="http://schemas.microsoft.com/office/powerpoint/2010/main" val="4859184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Yuvarlatılmış Dikdörtgen 19"/>
          <p:cNvSpPr/>
          <p:nvPr/>
        </p:nvSpPr>
        <p:spPr>
          <a:xfrm>
            <a:off x="830571" y="156526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sp>
        <p:nvSpPr>
          <p:cNvPr id="4" name="Akış Çizelgesi: Ayıkla 3"/>
          <p:cNvSpPr/>
          <p:nvPr/>
        </p:nvSpPr>
        <p:spPr>
          <a:xfrm rot="5400000">
            <a:off x="5006406" y="36669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sp>
        <p:nvSpPr>
          <p:cNvPr id="6" name="Oval 5"/>
          <p:cNvSpPr/>
          <p:nvPr/>
        </p:nvSpPr>
        <p:spPr>
          <a:xfrm>
            <a:off x="127011" y="116881"/>
            <a:ext cx="1407120" cy="140712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cxnSp>
        <p:nvCxnSpPr>
          <p:cNvPr id="7" name="Düz Bağlayıcı 6"/>
          <p:cNvCxnSpPr>
            <a:stCxn id="6" idx="6"/>
          </p:cNvCxnSpPr>
          <p:nvPr/>
        </p:nvCxnSpPr>
        <p:spPr>
          <a:xfrm>
            <a:off x="1534133" y="820445"/>
            <a:ext cx="10657871" cy="186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a:stCxn id="6" idx="4"/>
          </p:cNvCxnSpPr>
          <p:nvPr/>
        </p:nvCxnSpPr>
        <p:spPr>
          <a:xfrm>
            <a:off x="830571" y="1524005"/>
            <a:ext cx="0" cy="53339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Yay 8"/>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dirty="0">
              <a:solidFill>
                <a:prstClr val="black"/>
              </a:solidFill>
            </a:endParaRPr>
          </a:p>
        </p:txBody>
      </p:sp>
      <p:sp>
        <p:nvSpPr>
          <p:cNvPr id="10" name="Yuvarlatılmış Dikdörtgen 9"/>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sp>
        <p:nvSpPr>
          <p:cNvPr id="11" name="Metin kutusu 10"/>
          <p:cNvSpPr txBox="1"/>
          <p:nvPr/>
        </p:nvSpPr>
        <p:spPr>
          <a:xfrm>
            <a:off x="5475749" y="211327"/>
            <a:ext cx="6716255" cy="584775"/>
          </a:xfrm>
          <a:prstGeom prst="rect">
            <a:avLst/>
          </a:prstGeom>
          <a:noFill/>
        </p:spPr>
        <p:txBody>
          <a:bodyPr wrap="square" rtlCol="0">
            <a:spAutoFit/>
          </a:bodyPr>
          <a:lstStyle/>
          <a:p>
            <a:pPr algn="ctr"/>
            <a:r>
              <a:rPr lang="tr-TR" sz="3200" b="1" dirty="0" smtClean="0">
                <a:solidFill>
                  <a:prstClr val="black"/>
                </a:solidFill>
                <a:effectLst>
                  <a:outerShdw blurRad="38100" dist="38100" dir="2700000" algn="tl">
                    <a:srgbClr val="000000">
                      <a:alpha val="43137"/>
                    </a:srgbClr>
                  </a:outerShdw>
                </a:effectLst>
                <a:latin typeface="Trebuchet MS" panose="020B0603020202020204" pitchFamily="34" charset="0"/>
              </a:rPr>
              <a:t>2023 EĞİTİM VİZYONU</a:t>
            </a:r>
            <a:endParaRPr lang="tr-TR" sz="3200" b="1" dirty="0">
              <a:solidFill>
                <a:prstClr val="black"/>
              </a:solidFill>
              <a:effectLst>
                <a:outerShdw blurRad="38100" dist="38100" dir="2700000" algn="tl">
                  <a:srgbClr val="000000">
                    <a:alpha val="43137"/>
                  </a:srgbClr>
                </a:outerShdw>
              </a:effectLst>
              <a:latin typeface="Trebuchet MS" panose="020B0603020202020204" pitchFamily="34" charset="0"/>
            </a:endParaRPr>
          </a:p>
        </p:txBody>
      </p:sp>
      <p:sp>
        <p:nvSpPr>
          <p:cNvPr id="12" name="11 Slayt Numarası Yer Tutucusu"/>
          <p:cNvSpPr>
            <a:spLocks noGrp="1"/>
          </p:cNvSpPr>
          <p:nvPr>
            <p:ph type="sldNum" sz="quarter" idx="12"/>
          </p:nvPr>
        </p:nvSpPr>
        <p:spPr/>
        <p:txBody>
          <a:bodyPr/>
          <a:lstStyle/>
          <a:p>
            <a:fld id="{92906C5C-297D-40D7-908D-F30303E58C5D}" type="slidenum">
              <a:rPr lang="tr-TR" smtClean="0">
                <a:solidFill>
                  <a:prstClr val="black">
                    <a:tint val="75000"/>
                  </a:prstClr>
                </a:solidFill>
              </a:rPr>
              <a:pPr/>
              <a:t>13</a:t>
            </a:fld>
            <a:endParaRPr lang="tr-TR" dirty="0">
              <a:solidFill>
                <a:prstClr val="black">
                  <a:tint val="75000"/>
                </a:prstClr>
              </a:solidFill>
            </a:endParaRPr>
          </a:p>
        </p:txBody>
      </p:sp>
      <p:sp>
        <p:nvSpPr>
          <p:cNvPr id="2" name="Dikdörtgen 1"/>
          <p:cNvSpPr/>
          <p:nvPr/>
        </p:nvSpPr>
        <p:spPr>
          <a:xfrm>
            <a:off x="830572" y="1557642"/>
            <a:ext cx="11361429" cy="652166"/>
          </a:xfrm>
          <a:prstGeom prst="rect">
            <a:avLst/>
          </a:prstGeom>
        </p:spPr>
        <p:txBody>
          <a:bodyPr wrap="square">
            <a:spAutoFit/>
          </a:bodyPr>
          <a:lstStyle/>
          <a:p>
            <a:pPr algn="ctr">
              <a:lnSpc>
                <a:spcPct val="107000"/>
              </a:lnSpc>
              <a:spcAft>
                <a:spcPts val="800"/>
              </a:spcAft>
            </a:pPr>
            <a:r>
              <a:rPr lang="tr-TR" sz="3400" b="1" dirty="0" smtClean="0">
                <a:solidFill>
                  <a:prstClr val="black"/>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2023 EĞİTİM VİZYONUNUN FELSEFESİ</a:t>
            </a:r>
            <a:endParaRPr lang="tr-TR" sz="3400" dirty="0">
              <a:solidFill>
                <a:prstClr val="black"/>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p:txBody>
      </p:sp>
      <p:sp>
        <p:nvSpPr>
          <p:cNvPr id="3" name="Dikdörtgen 2"/>
          <p:cNvSpPr/>
          <p:nvPr/>
        </p:nvSpPr>
        <p:spPr>
          <a:xfrm>
            <a:off x="948267" y="2790109"/>
            <a:ext cx="11029244" cy="2200089"/>
          </a:xfrm>
          <a:prstGeom prst="rect">
            <a:avLst/>
          </a:prstGeom>
        </p:spPr>
        <p:txBody>
          <a:bodyPr wrap="square">
            <a:spAutoFit/>
          </a:bodyPr>
          <a:lstStyle/>
          <a:p>
            <a:pPr marL="285750" indent="-285750" algn="just">
              <a:lnSpc>
                <a:spcPct val="107000"/>
              </a:lnSpc>
              <a:spcAft>
                <a:spcPts val="800"/>
              </a:spcAft>
              <a:buFont typeface="Wingdings" pitchFamily="2" charset="2"/>
              <a:buChar char="ü"/>
            </a:pPr>
            <a:r>
              <a:rPr lang="tr-TR" sz="3200" dirty="0">
                <a:ea typeface="Times New Roman"/>
                <a:cs typeface="Times New Roman"/>
              </a:rPr>
              <a:t>İnsan, insanın gölgesinde yetişir. </a:t>
            </a:r>
            <a:r>
              <a:rPr lang="tr-TR" sz="3200" dirty="0">
                <a:solidFill>
                  <a:srgbClr val="FF0000"/>
                </a:solidFill>
                <a:ea typeface="Times New Roman"/>
                <a:cs typeface="Times New Roman"/>
              </a:rPr>
              <a:t>Büyük insanları ortaya çıkaran eğitimdir.</a:t>
            </a:r>
            <a:r>
              <a:rPr lang="tr-TR" sz="3200" dirty="0">
                <a:ea typeface="Times New Roman"/>
                <a:cs typeface="Times New Roman"/>
              </a:rPr>
              <a:t> </a:t>
            </a:r>
            <a:r>
              <a:rPr lang="tr-TR" sz="3200" dirty="0">
                <a:solidFill>
                  <a:srgbClr val="FF0000"/>
                </a:solidFill>
                <a:ea typeface="Times New Roman"/>
                <a:cs typeface="Times New Roman"/>
              </a:rPr>
              <a:t>2023 eğitim vizyonunun özü; milli, ahlaki, insani, manevi ve kültürel değerlerimizi çocukların yaşantılarında inşa etmelerini sağlamayı hedeflemektir.</a:t>
            </a:r>
          </a:p>
        </p:txBody>
      </p:sp>
      <p:pic>
        <p:nvPicPr>
          <p:cNvPr id="13" name="3 Resim" descr="merkezefendi mem logo2.jpg"/>
          <p:cNvPicPr>
            <a:picLocks noChangeAspect="1"/>
          </p:cNvPicPr>
          <p:nvPr/>
        </p:nvPicPr>
        <p:blipFill>
          <a:blip r:embed="rId3" cstate="print"/>
          <a:srcRect/>
          <a:stretch>
            <a:fillRect/>
          </a:stretch>
        </p:blipFill>
        <p:spPr bwMode="auto">
          <a:xfrm>
            <a:off x="56446" y="101599"/>
            <a:ext cx="1557865" cy="1461054"/>
          </a:xfrm>
          <a:prstGeom prst="rect">
            <a:avLst/>
          </a:prstGeom>
          <a:noFill/>
          <a:ln w="9525">
            <a:noFill/>
            <a:miter lim="800000"/>
            <a:headEnd/>
            <a:tailEnd/>
          </a:ln>
        </p:spPr>
      </p:pic>
    </p:spTree>
    <p:extLst>
      <p:ext uri="{BB962C8B-B14F-4D97-AF65-F5344CB8AC3E}">
        <p14:creationId xmlns="" xmlns:p14="http://schemas.microsoft.com/office/powerpoint/2010/main" val="133064595"/>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830571" y="156526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Akış Çizelgesi: Ayıkla 3"/>
          <p:cNvSpPr/>
          <p:nvPr/>
        </p:nvSpPr>
        <p:spPr>
          <a:xfrm rot="5400000">
            <a:off x="5006406" y="36669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Oval 5"/>
          <p:cNvSpPr/>
          <p:nvPr/>
        </p:nvSpPr>
        <p:spPr>
          <a:xfrm>
            <a:off x="127011" y="116881"/>
            <a:ext cx="1407120" cy="140712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7" name="Düz Bağlayıcı 6"/>
          <p:cNvCxnSpPr>
            <a:stCxn id="6" idx="6"/>
          </p:cNvCxnSpPr>
          <p:nvPr/>
        </p:nvCxnSpPr>
        <p:spPr>
          <a:xfrm>
            <a:off x="1534133" y="820445"/>
            <a:ext cx="10657871" cy="186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a:stCxn id="6" idx="4"/>
          </p:cNvCxnSpPr>
          <p:nvPr/>
        </p:nvCxnSpPr>
        <p:spPr>
          <a:xfrm>
            <a:off x="830571" y="1524005"/>
            <a:ext cx="0" cy="53339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Yay 8"/>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0" name="Yuvarlatılmış Dikdörtgen 9"/>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Metin kutusu 10"/>
          <p:cNvSpPr txBox="1"/>
          <p:nvPr/>
        </p:nvSpPr>
        <p:spPr>
          <a:xfrm>
            <a:off x="5475749" y="211327"/>
            <a:ext cx="6716255" cy="584775"/>
          </a:xfrm>
          <a:prstGeom prst="rect">
            <a:avLst/>
          </a:prstGeom>
          <a:noFill/>
        </p:spPr>
        <p:txBody>
          <a:bodyPr wrap="square" rtlCol="0">
            <a:spAutoFit/>
          </a:bodyPr>
          <a:lstStyle/>
          <a:p>
            <a:pPr algn="ctr"/>
            <a:r>
              <a:rPr lang="tr-TR" sz="3200" b="1" dirty="0" smtClean="0">
                <a:effectLst>
                  <a:outerShdw blurRad="38100" dist="38100" dir="2700000" algn="tl">
                    <a:srgbClr val="000000">
                      <a:alpha val="43137"/>
                    </a:srgbClr>
                  </a:outerShdw>
                </a:effectLst>
                <a:latin typeface="Trebuchet MS" panose="020B0603020202020204" pitchFamily="34" charset="0"/>
              </a:rPr>
              <a:t>2023 EĞİTİM VİZYONU</a:t>
            </a:r>
            <a:endParaRPr lang="tr-TR" sz="3200" b="1" dirty="0">
              <a:effectLst>
                <a:outerShdw blurRad="38100" dist="38100" dir="2700000" algn="tl">
                  <a:srgbClr val="000000">
                    <a:alpha val="43137"/>
                  </a:srgbClr>
                </a:outerShdw>
              </a:effectLst>
              <a:latin typeface="Trebuchet MS" panose="020B0603020202020204" pitchFamily="34" charset="0"/>
            </a:endParaRPr>
          </a:p>
        </p:txBody>
      </p:sp>
      <p:sp>
        <p:nvSpPr>
          <p:cNvPr id="12" name="11 Slayt Numarası Yer Tutucusu"/>
          <p:cNvSpPr>
            <a:spLocks noGrp="1"/>
          </p:cNvSpPr>
          <p:nvPr>
            <p:ph type="sldNum" sz="quarter" idx="12"/>
          </p:nvPr>
        </p:nvSpPr>
        <p:spPr/>
        <p:txBody>
          <a:bodyPr/>
          <a:lstStyle/>
          <a:p>
            <a:fld id="{92906C5C-297D-40D7-908D-F30303E58C5D}" type="slidenum">
              <a:rPr lang="tr-TR" smtClean="0"/>
              <a:pPr/>
              <a:t>130</a:t>
            </a:fld>
            <a:endParaRPr lang="tr-TR"/>
          </a:p>
        </p:txBody>
      </p:sp>
      <p:sp>
        <p:nvSpPr>
          <p:cNvPr id="2" name="Dikdörtgen 1"/>
          <p:cNvSpPr/>
          <p:nvPr/>
        </p:nvSpPr>
        <p:spPr>
          <a:xfrm>
            <a:off x="830572" y="1557642"/>
            <a:ext cx="11361429" cy="652166"/>
          </a:xfrm>
          <a:prstGeom prst="rect">
            <a:avLst/>
          </a:prstGeom>
        </p:spPr>
        <p:txBody>
          <a:bodyPr wrap="square">
            <a:spAutoFit/>
          </a:bodyPr>
          <a:lstStyle/>
          <a:p>
            <a:pPr algn="ctr">
              <a:lnSpc>
                <a:spcPct val="107000"/>
              </a:lnSpc>
              <a:spcAft>
                <a:spcPts val="800"/>
              </a:spcAft>
            </a:pPr>
            <a:r>
              <a:rPr lang="tr-TR" sz="3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MESLEKİ VE TEKNİK EĞİTİM</a:t>
            </a:r>
          </a:p>
        </p:txBody>
      </p:sp>
      <p:sp>
        <p:nvSpPr>
          <p:cNvPr id="14" name="Yuvarlatılmış Dikdörtgen 13"/>
          <p:cNvSpPr/>
          <p:nvPr/>
        </p:nvSpPr>
        <p:spPr>
          <a:xfrm>
            <a:off x="830571" y="2283792"/>
            <a:ext cx="11361431" cy="101438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830572" y="2283791"/>
            <a:ext cx="11361429" cy="1014380"/>
          </a:xfrm>
          <a:prstGeom prst="rect">
            <a:avLst/>
          </a:prstGeom>
        </p:spPr>
        <p:txBody>
          <a:bodyPr wrap="square">
            <a:spAutoFit/>
          </a:bodyPr>
          <a:lstStyle/>
          <a:p>
            <a:pPr algn="ctr">
              <a:lnSpc>
                <a:spcPct val="107000"/>
              </a:lnSpc>
              <a:spcAft>
                <a:spcPts val="800"/>
              </a:spcAft>
            </a:pPr>
            <a:r>
              <a:rPr lang="tr-TR"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YURT DIŞINDA YATIRIM YAPAN İŞ İNSANLARININ İHTİYAÇ DUYDUĞU MESLEK ELEMANLARI YETİŞTİRİLECEK</a:t>
            </a:r>
          </a:p>
        </p:txBody>
      </p:sp>
      <p:sp>
        <p:nvSpPr>
          <p:cNvPr id="17" name="Dikdörtgen 16"/>
          <p:cNvSpPr/>
          <p:nvPr/>
        </p:nvSpPr>
        <p:spPr>
          <a:xfrm rot="16200000">
            <a:off x="-647635" y="5276212"/>
            <a:ext cx="2121093" cy="769441"/>
          </a:xfrm>
          <a:prstGeom prst="rect">
            <a:avLst/>
          </a:prstGeom>
        </p:spPr>
        <p:txBody>
          <a:bodyPr wrap="none">
            <a:spAutoFit/>
          </a:bodyPr>
          <a:lstStyle/>
          <a:p>
            <a:r>
              <a:rPr lang="tr-TR" sz="44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HEDEF 5</a:t>
            </a:r>
            <a:endParaRPr lang="tr-TR" sz="4400" dirty="0"/>
          </a:p>
        </p:txBody>
      </p:sp>
      <p:sp>
        <p:nvSpPr>
          <p:cNvPr id="18" name="Dikdörtgen 17"/>
          <p:cNvSpPr/>
          <p:nvPr/>
        </p:nvSpPr>
        <p:spPr>
          <a:xfrm>
            <a:off x="830572" y="3381704"/>
            <a:ext cx="11026149" cy="2335576"/>
          </a:xfrm>
          <a:prstGeom prst="rect">
            <a:avLst/>
          </a:prstGeom>
        </p:spPr>
        <p:txBody>
          <a:bodyPr wrap="square">
            <a:spAutoFit/>
          </a:bodyPr>
          <a:lstStyle/>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1- Uluslararası </a:t>
            </a:r>
            <a:r>
              <a:rPr lang="tr-TR" sz="2600" dirty="0">
                <a:latin typeface="Calibri" panose="020F0502020204030204" pitchFamily="34" charset="0"/>
                <a:ea typeface="Calibri" panose="020F0502020204030204" pitchFamily="34" charset="0"/>
                <a:cs typeface="Times New Roman" panose="02020603050405020304" pitchFamily="18" charset="0"/>
              </a:rPr>
              <a:t>yatırımcılarımızın, özellikli alanlarda ihtiyaç duydukları </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nitelikli işgücünün yetiştirilmesi için ilgili sektörle iş birliği içerisinde</a:t>
            </a:r>
            <a:r>
              <a:rPr lang="tr-TR" sz="2600" dirty="0">
                <a:latin typeface="Calibri" panose="020F0502020204030204" pitchFamily="34" charset="0"/>
                <a:ea typeface="Calibri" panose="020F0502020204030204" pitchFamily="34" charset="0"/>
                <a:cs typeface="Times New Roman" panose="02020603050405020304" pitchFamily="18" charset="0"/>
              </a:rPr>
              <a:t> çalışmalar yapılacaktır.</a:t>
            </a:r>
          </a:p>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2- Türkiye </a:t>
            </a:r>
            <a:r>
              <a:rPr lang="tr-TR" sz="2600" dirty="0">
                <a:latin typeface="Calibri" panose="020F0502020204030204" pitchFamily="34" charset="0"/>
                <a:ea typeface="Calibri" panose="020F0502020204030204" pitchFamily="34" charset="0"/>
                <a:cs typeface="Times New Roman" panose="02020603050405020304" pitchFamily="18" charset="0"/>
              </a:rPr>
              <a:t>Cumhuriyeti açısından stratejik öneme haiz ülkelerde </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TİKA ile iş birliği içinde mesleki ve teknik eğitim alanında gerekli destek </a:t>
            </a:r>
            <a:r>
              <a:rPr lang="tr-TR" sz="2600" dirty="0" smtClean="0">
                <a:solidFill>
                  <a:schemeClr val="accent1"/>
                </a:solidFill>
                <a:latin typeface="Calibri" panose="020F0502020204030204" pitchFamily="34" charset="0"/>
                <a:ea typeface="Calibri" panose="020F0502020204030204" pitchFamily="34" charset="0"/>
                <a:cs typeface="Times New Roman" panose="02020603050405020304" pitchFamily="18" charset="0"/>
              </a:rPr>
              <a:t>sağlanacaktır.</a:t>
            </a:r>
            <a:endPar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6" name="3 Resim" descr="merkezefendi mem logo2.jpg"/>
          <p:cNvPicPr>
            <a:picLocks noChangeAspect="1"/>
          </p:cNvPicPr>
          <p:nvPr/>
        </p:nvPicPr>
        <p:blipFill>
          <a:blip r:embed="rId3" cstate="print"/>
          <a:srcRect/>
          <a:stretch>
            <a:fillRect/>
          </a:stretch>
        </p:blipFill>
        <p:spPr bwMode="auto">
          <a:xfrm>
            <a:off x="56446" y="101599"/>
            <a:ext cx="1557865" cy="1461054"/>
          </a:xfrm>
          <a:prstGeom prst="rect">
            <a:avLst/>
          </a:prstGeom>
          <a:noFill/>
          <a:ln w="9525">
            <a:noFill/>
            <a:miter lim="800000"/>
            <a:headEnd/>
            <a:tailEnd/>
          </a:ln>
        </p:spPr>
      </p:pic>
    </p:spTree>
    <p:extLst>
      <p:ext uri="{BB962C8B-B14F-4D97-AF65-F5344CB8AC3E}">
        <p14:creationId xmlns="" xmlns:p14="http://schemas.microsoft.com/office/powerpoint/2010/main" val="3262989786"/>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830571" y="156526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Akış Çizelgesi: Ayıkla 3"/>
          <p:cNvSpPr/>
          <p:nvPr/>
        </p:nvSpPr>
        <p:spPr>
          <a:xfrm rot="5400000">
            <a:off x="5006406" y="36669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Oval 5"/>
          <p:cNvSpPr/>
          <p:nvPr/>
        </p:nvSpPr>
        <p:spPr>
          <a:xfrm>
            <a:off x="127011" y="116881"/>
            <a:ext cx="1407120" cy="140712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7" name="Düz Bağlayıcı 6"/>
          <p:cNvCxnSpPr>
            <a:stCxn id="6" idx="6"/>
          </p:cNvCxnSpPr>
          <p:nvPr/>
        </p:nvCxnSpPr>
        <p:spPr>
          <a:xfrm>
            <a:off x="1534133" y="820445"/>
            <a:ext cx="10657871" cy="186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a:stCxn id="6" idx="4"/>
          </p:cNvCxnSpPr>
          <p:nvPr/>
        </p:nvCxnSpPr>
        <p:spPr>
          <a:xfrm>
            <a:off x="830571" y="1524005"/>
            <a:ext cx="0" cy="53339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Yay 8"/>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0" name="Yuvarlatılmış Dikdörtgen 9"/>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Metin kutusu 10"/>
          <p:cNvSpPr txBox="1"/>
          <p:nvPr/>
        </p:nvSpPr>
        <p:spPr>
          <a:xfrm>
            <a:off x="5475749" y="211327"/>
            <a:ext cx="6716255" cy="584775"/>
          </a:xfrm>
          <a:prstGeom prst="rect">
            <a:avLst/>
          </a:prstGeom>
          <a:noFill/>
        </p:spPr>
        <p:txBody>
          <a:bodyPr wrap="square" rtlCol="0">
            <a:spAutoFit/>
          </a:bodyPr>
          <a:lstStyle/>
          <a:p>
            <a:pPr algn="ctr"/>
            <a:r>
              <a:rPr lang="tr-TR" sz="3200" b="1" dirty="0" smtClean="0">
                <a:effectLst>
                  <a:outerShdw blurRad="38100" dist="38100" dir="2700000" algn="tl">
                    <a:srgbClr val="000000">
                      <a:alpha val="43137"/>
                    </a:srgbClr>
                  </a:outerShdw>
                </a:effectLst>
                <a:latin typeface="Trebuchet MS" panose="020B0603020202020204" pitchFamily="34" charset="0"/>
              </a:rPr>
              <a:t>2023 EĞİTİM VİZYONU</a:t>
            </a:r>
            <a:endParaRPr lang="tr-TR" sz="3200" b="1" dirty="0">
              <a:effectLst>
                <a:outerShdw blurRad="38100" dist="38100" dir="2700000" algn="tl">
                  <a:srgbClr val="000000">
                    <a:alpha val="43137"/>
                  </a:srgbClr>
                </a:outerShdw>
              </a:effectLst>
              <a:latin typeface="Trebuchet MS" panose="020B0603020202020204" pitchFamily="34" charset="0"/>
            </a:endParaRPr>
          </a:p>
        </p:txBody>
      </p:sp>
      <p:sp>
        <p:nvSpPr>
          <p:cNvPr id="12" name="11 Slayt Numarası Yer Tutucusu"/>
          <p:cNvSpPr>
            <a:spLocks noGrp="1"/>
          </p:cNvSpPr>
          <p:nvPr>
            <p:ph type="sldNum" sz="quarter" idx="12"/>
          </p:nvPr>
        </p:nvSpPr>
        <p:spPr/>
        <p:txBody>
          <a:bodyPr/>
          <a:lstStyle/>
          <a:p>
            <a:fld id="{92906C5C-297D-40D7-908D-F30303E58C5D}" type="slidenum">
              <a:rPr lang="tr-TR" smtClean="0"/>
              <a:pPr/>
              <a:t>131</a:t>
            </a:fld>
            <a:endParaRPr lang="tr-TR"/>
          </a:p>
        </p:txBody>
      </p:sp>
      <p:sp>
        <p:nvSpPr>
          <p:cNvPr id="2" name="Dikdörtgen 1"/>
          <p:cNvSpPr/>
          <p:nvPr/>
        </p:nvSpPr>
        <p:spPr>
          <a:xfrm>
            <a:off x="830572" y="1557642"/>
            <a:ext cx="11361429" cy="652166"/>
          </a:xfrm>
          <a:prstGeom prst="rect">
            <a:avLst/>
          </a:prstGeom>
        </p:spPr>
        <p:txBody>
          <a:bodyPr wrap="square">
            <a:spAutoFit/>
          </a:bodyPr>
          <a:lstStyle/>
          <a:p>
            <a:pPr algn="ctr">
              <a:lnSpc>
                <a:spcPct val="107000"/>
              </a:lnSpc>
              <a:spcAft>
                <a:spcPts val="800"/>
              </a:spcAft>
            </a:pPr>
            <a:r>
              <a:rPr lang="tr-TR" sz="3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MESLEKİ VE TEKNİK EĞİTİM</a:t>
            </a:r>
          </a:p>
        </p:txBody>
      </p:sp>
      <p:sp>
        <p:nvSpPr>
          <p:cNvPr id="14" name="Yuvarlatılmış Dikdörtgen 13"/>
          <p:cNvSpPr/>
          <p:nvPr/>
        </p:nvSpPr>
        <p:spPr>
          <a:xfrm>
            <a:off x="830571" y="2283792"/>
            <a:ext cx="11361431" cy="101438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830572" y="2283791"/>
            <a:ext cx="11361429" cy="1014380"/>
          </a:xfrm>
          <a:prstGeom prst="rect">
            <a:avLst/>
          </a:prstGeom>
        </p:spPr>
        <p:txBody>
          <a:bodyPr wrap="square">
            <a:spAutoFit/>
          </a:bodyPr>
          <a:lstStyle/>
          <a:p>
            <a:pPr algn="ctr">
              <a:lnSpc>
                <a:spcPct val="107000"/>
              </a:lnSpc>
              <a:spcAft>
                <a:spcPts val="800"/>
              </a:spcAft>
            </a:pPr>
            <a:r>
              <a:rPr lang="tr-TR"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MESLEKİ ve TEKNİK EĞİTİMDE EĞİTİMİSTİHDAM-ÜRETİM İLİŞKİSİ GÜÇLENDİRİLECEK</a:t>
            </a:r>
          </a:p>
        </p:txBody>
      </p:sp>
      <p:sp>
        <p:nvSpPr>
          <p:cNvPr id="17" name="Dikdörtgen 16"/>
          <p:cNvSpPr/>
          <p:nvPr/>
        </p:nvSpPr>
        <p:spPr>
          <a:xfrm rot="16200000">
            <a:off x="-647635" y="5276212"/>
            <a:ext cx="2121093" cy="769441"/>
          </a:xfrm>
          <a:prstGeom prst="rect">
            <a:avLst/>
          </a:prstGeom>
        </p:spPr>
        <p:txBody>
          <a:bodyPr wrap="none">
            <a:spAutoFit/>
          </a:bodyPr>
          <a:lstStyle/>
          <a:p>
            <a:r>
              <a:rPr lang="tr-TR" sz="44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HEDEF 6</a:t>
            </a:r>
            <a:endParaRPr lang="tr-TR" sz="4400" dirty="0"/>
          </a:p>
        </p:txBody>
      </p:sp>
      <p:sp>
        <p:nvSpPr>
          <p:cNvPr id="18" name="Dikdörtgen 17"/>
          <p:cNvSpPr/>
          <p:nvPr/>
        </p:nvSpPr>
        <p:spPr>
          <a:xfrm>
            <a:off x="830572" y="3381706"/>
            <a:ext cx="11026149" cy="1907445"/>
          </a:xfrm>
          <a:prstGeom prst="rect">
            <a:avLst/>
          </a:prstGeom>
        </p:spPr>
        <p:txBody>
          <a:bodyPr wrap="square">
            <a:spAutoFit/>
          </a:bodyPr>
          <a:lstStyle/>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1- </a:t>
            </a:r>
            <a:r>
              <a:rPr lang="tr-TR" sz="2600" dirty="0" smtClean="0">
                <a:solidFill>
                  <a:schemeClr val="accent1"/>
                </a:solidFill>
                <a:latin typeface="Calibri" panose="020F0502020204030204" pitchFamily="34" charset="0"/>
                <a:ea typeface="Calibri" panose="020F0502020204030204" pitchFamily="34" charset="0"/>
                <a:cs typeface="Times New Roman" panose="02020603050405020304" pitchFamily="18" charset="0"/>
              </a:rPr>
              <a:t>Mezunlara </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istihdamda öncelik verilmesi </a:t>
            </a:r>
            <a:r>
              <a:rPr lang="tr-TR" sz="2600" dirty="0">
                <a:latin typeface="Calibri" panose="020F0502020204030204" pitchFamily="34" charset="0"/>
                <a:ea typeface="Calibri" panose="020F0502020204030204" pitchFamily="34" charset="0"/>
                <a:cs typeface="Times New Roman" panose="02020603050405020304" pitchFamily="18" charset="0"/>
              </a:rPr>
              <a:t>ile mesleki eğitim alanları ve seviyelerine göre farklı ücret uygulanması teşvik edilecektir.</a:t>
            </a:r>
          </a:p>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2- </a:t>
            </a:r>
            <a:r>
              <a:rPr lang="tr-TR" sz="2600" dirty="0" smtClean="0">
                <a:solidFill>
                  <a:schemeClr val="accent1"/>
                </a:solidFill>
                <a:latin typeface="Calibri" panose="020F0502020204030204" pitchFamily="34" charset="0"/>
                <a:ea typeface="Calibri" panose="020F0502020204030204" pitchFamily="34" charset="0"/>
                <a:cs typeface="Times New Roman" panose="02020603050405020304" pitchFamily="18" charset="0"/>
              </a:rPr>
              <a:t>Organize </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Sanayi Bölgelerinde </a:t>
            </a:r>
            <a:r>
              <a:rPr lang="tr-TR" sz="2600" dirty="0">
                <a:latin typeface="Calibri" panose="020F0502020204030204" pitchFamily="34" charset="0"/>
                <a:ea typeface="Calibri" panose="020F0502020204030204" pitchFamily="34" charset="0"/>
                <a:cs typeface="Times New Roman" panose="02020603050405020304" pitchFamily="18" charset="0"/>
              </a:rPr>
              <a:t>(OSB) Sanayi ve Teknoloji Bakanlığı iş birliği ile </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Mesleki ve Teknik Okul sayısı artırılacaktır.</a:t>
            </a:r>
          </a:p>
        </p:txBody>
      </p:sp>
      <p:pic>
        <p:nvPicPr>
          <p:cNvPr id="16" name="3 Resim" descr="merkezefendi mem logo2.jpg"/>
          <p:cNvPicPr>
            <a:picLocks noChangeAspect="1"/>
          </p:cNvPicPr>
          <p:nvPr/>
        </p:nvPicPr>
        <p:blipFill>
          <a:blip r:embed="rId3" cstate="print"/>
          <a:srcRect/>
          <a:stretch>
            <a:fillRect/>
          </a:stretch>
        </p:blipFill>
        <p:spPr bwMode="auto">
          <a:xfrm>
            <a:off x="56446" y="101599"/>
            <a:ext cx="1557865" cy="1461054"/>
          </a:xfrm>
          <a:prstGeom prst="rect">
            <a:avLst/>
          </a:prstGeom>
          <a:noFill/>
          <a:ln w="9525">
            <a:noFill/>
            <a:miter lim="800000"/>
            <a:headEnd/>
            <a:tailEnd/>
          </a:ln>
        </p:spPr>
      </p:pic>
    </p:spTree>
    <p:extLst>
      <p:ext uri="{BB962C8B-B14F-4D97-AF65-F5344CB8AC3E}">
        <p14:creationId xmlns="" xmlns:p14="http://schemas.microsoft.com/office/powerpoint/2010/main" val="2705528177"/>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830571" y="156526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Akış Çizelgesi: Ayıkla 3"/>
          <p:cNvSpPr/>
          <p:nvPr/>
        </p:nvSpPr>
        <p:spPr>
          <a:xfrm rot="5400000">
            <a:off x="5006406" y="36669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Oval 5"/>
          <p:cNvSpPr/>
          <p:nvPr/>
        </p:nvSpPr>
        <p:spPr>
          <a:xfrm>
            <a:off x="127011" y="116881"/>
            <a:ext cx="1407120" cy="140712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7" name="Düz Bağlayıcı 6"/>
          <p:cNvCxnSpPr>
            <a:stCxn id="6" idx="6"/>
          </p:cNvCxnSpPr>
          <p:nvPr/>
        </p:nvCxnSpPr>
        <p:spPr>
          <a:xfrm>
            <a:off x="1534133" y="820445"/>
            <a:ext cx="10657871" cy="186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a:stCxn id="6" idx="4"/>
          </p:cNvCxnSpPr>
          <p:nvPr/>
        </p:nvCxnSpPr>
        <p:spPr>
          <a:xfrm>
            <a:off x="830571" y="1524005"/>
            <a:ext cx="0" cy="53339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Yay 8"/>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0" name="Yuvarlatılmış Dikdörtgen 9"/>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Metin kutusu 10"/>
          <p:cNvSpPr txBox="1"/>
          <p:nvPr/>
        </p:nvSpPr>
        <p:spPr>
          <a:xfrm>
            <a:off x="5475749" y="211327"/>
            <a:ext cx="6716255" cy="584775"/>
          </a:xfrm>
          <a:prstGeom prst="rect">
            <a:avLst/>
          </a:prstGeom>
          <a:noFill/>
        </p:spPr>
        <p:txBody>
          <a:bodyPr wrap="square" rtlCol="0">
            <a:spAutoFit/>
          </a:bodyPr>
          <a:lstStyle/>
          <a:p>
            <a:pPr algn="ctr"/>
            <a:r>
              <a:rPr lang="tr-TR" sz="3200" b="1" dirty="0" smtClean="0">
                <a:effectLst>
                  <a:outerShdw blurRad="38100" dist="38100" dir="2700000" algn="tl">
                    <a:srgbClr val="000000">
                      <a:alpha val="43137"/>
                    </a:srgbClr>
                  </a:outerShdw>
                </a:effectLst>
                <a:latin typeface="Trebuchet MS" panose="020B0603020202020204" pitchFamily="34" charset="0"/>
              </a:rPr>
              <a:t>2023 EĞİTİM VİZYONU</a:t>
            </a:r>
            <a:endParaRPr lang="tr-TR" sz="3200" b="1" dirty="0">
              <a:effectLst>
                <a:outerShdw blurRad="38100" dist="38100" dir="2700000" algn="tl">
                  <a:srgbClr val="000000">
                    <a:alpha val="43137"/>
                  </a:srgbClr>
                </a:outerShdw>
              </a:effectLst>
              <a:latin typeface="Trebuchet MS" panose="020B0603020202020204" pitchFamily="34" charset="0"/>
            </a:endParaRPr>
          </a:p>
        </p:txBody>
      </p:sp>
      <p:sp>
        <p:nvSpPr>
          <p:cNvPr id="12" name="11 Slayt Numarası Yer Tutucusu"/>
          <p:cNvSpPr>
            <a:spLocks noGrp="1"/>
          </p:cNvSpPr>
          <p:nvPr>
            <p:ph type="sldNum" sz="quarter" idx="12"/>
          </p:nvPr>
        </p:nvSpPr>
        <p:spPr/>
        <p:txBody>
          <a:bodyPr/>
          <a:lstStyle/>
          <a:p>
            <a:fld id="{92906C5C-297D-40D7-908D-F30303E58C5D}" type="slidenum">
              <a:rPr lang="tr-TR" smtClean="0"/>
              <a:pPr/>
              <a:t>132</a:t>
            </a:fld>
            <a:endParaRPr lang="tr-TR"/>
          </a:p>
        </p:txBody>
      </p:sp>
      <p:sp>
        <p:nvSpPr>
          <p:cNvPr id="2" name="Dikdörtgen 1"/>
          <p:cNvSpPr/>
          <p:nvPr/>
        </p:nvSpPr>
        <p:spPr>
          <a:xfrm>
            <a:off x="830572" y="1557642"/>
            <a:ext cx="11361429" cy="652166"/>
          </a:xfrm>
          <a:prstGeom prst="rect">
            <a:avLst/>
          </a:prstGeom>
        </p:spPr>
        <p:txBody>
          <a:bodyPr wrap="square">
            <a:spAutoFit/>
          </a:bodyPr>
          <a:lstStyle/>
          <a:p>
            <a:pPr algn="ctr">
              <a:lnSpc>
                <a:spcPct val="107000"/>
              </a:lnSpc>
              <a:spcAft>
                <a:spcPts val="800"/>
              </a:spcAft>
            </a:pPr>
            <a:r>
              <a:rPr lang="tr-TR" sz="3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MESLEKİ VE TEKNİK EĞİTİM</a:t>
            </a:r>
          </a:p>
        </p:txBody>
      </p:sp>
      <p:sp>
        <p:nvSpPr>
          <p:cNvPr id="14" name="Yuvarlatılmış Dikdörtgen 13"/>
          <p:cNvSpPr/>
          <p:nvPr/>
        </p:nvSpPr>
        <p:spPr>
          <a:xfrm>
            <a:off x="830571" y="2283792"/>
            <a:ext cx="11361431" cy="101438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830572" y="2283791"/>
            <a:ext cx="11361429" cy="1014380"/>
          </a:xfrm>
          <a:prstGeom prst="rect">
            <a:avLst/>
          </a:prstGeom>
        </p:spPr>
        <p:txBody>
          <a:bodyPr wrap="square">
            <a:spAutoFit/>
          </a:bodyPr>
          <a:lstStyle/>
          <a:p>
            <a:pPr algn="ctr">
              <a:lnSpc>
                <a:spcPct val="107000"/>
              </a:lnSpc>
              <a:spcAft>
                <a:spcPts val="800"/>
              </a:spcAft>
            </a:pPr>
            <a:r>
              <a:rPr lang="tr-TR"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MESLEKİ ve TEKNİK EĞİTİMDE EĞİTİMİSTİHDAM-ÜRETİM İLİŞKİSİ GÜÇLENDİRİLECEK</a:t>
            </a:r>
          </a:p>
        </p:txBody>
      </p:sp>
      <p:sp>
        <p:nvSpPr>
          <p:cNvPr id="17" name="Dikdörtgen 16"/>
          <p:cNvSpPr/>
          <p:nvPr/>
        </p:nvSpPr>
        <p:spPr>
          <a:xfrm rot="16200000">
            <a:off x="-647635" y="5276212"/>
            <a:ext cx="2121093" cy="769441"/>
          </a:xfrm>
          <a:prstGeom prst="rect">
            <a:avLst/>
          </a:prstGeom>
        </p:spPr>
        <p:txBody>
          <a:bodyPr wrap="none">
            <a:spAutoFit/>
          </a:bodyPr>
          <a:lstStyle/>
          <a:p>
            <a:r>
              <a:rPr lang="tr-TR" sz="44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HEDEF 6</a:t>
            </a:r>
            <a:endParaRPr lang="tr-TR" sz="4400" dirty="0"/>
          </a:p>
        </p:txBody>
      </p:sp>
      <p:sp>
        <p:nvSpPr>
          <p:cNvPr id="18" name="Dikdörtgen 17"/>
          <p:cNvSpPr/>
          <p:nvPr/>
        </p:nvSpPr>
        <p:spPr>
          <a:xfrm>
            <a:off x="830572" y="3381705"/>
            <a:ext cx="11026149" cy="2010037"/>
          </a:xfrm>
          <a:prstGeom prst="rect">
            <a:avLst/>
          </a:prstGeom>
        </p:spPr>
        <p:txBody>
          <a:bodyPr wrap="square">
            <a:spAutoFit/>
          </a:bodyPr>
          <a:lstStyle/>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3- Teknoparklar </a:t>
            </a:r>
            <a:r>
              <a:rPr lang="tr-TR" sz="2600" dirty="0">
                <a:latin typeface="Calibri" panose="020F0502020204030204" pitchFamily="34" charset="0"/>
                <a:ea typeface="Calibri" panose="020F0502020204030204" pitchFamily="34" charset="0"/>
                <a:cs typeface="Times New Roman" panose="02020603050405020304" pitchFamily="18" charset="0"/>
              </a:rPr>
              <a:t>içinde </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Bilişim Meslek Lisesi modeli </a:t>
            </a:r>
            <a:r>
              <a:rPr lang="tr-TR" sz="2600" dirty="0">
                <a:latin typeface="Calibri" panose="020F0502020204030204" pitchFamily="34" charset="0"/>
                <a:ea typeface="Calibri" panose="020F0502020204030204" pitchFamily="34" charset="0"/>
                <a:cs typeface="Times New Roman" panose="02020603050405020304" pitchFamily="18" charset="0"/>
              </a:rPr>
              <a:t>yapılandırılacaktır</a:t>
            </a:r>
            <a:r>
              <a:rPr lang="tr-TR" sz="2600" dirty="0" smtClean="0">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spcAft>
                <a:spcPts val="800"/>
              </a:spcAft>
            </a:pPr>
            <a:endParaRPr lang="tr-TR" sz="2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4- </a:t>
            </a:r>
            <a:r>
              <a:rPr lang="tr-TR" sz="2600" dirty="0" smtClean="0">
                <a:solidFill>
                  <a:schemeClr val="accent1"/>
                </a:solidFill>
                <a:latin typeface="Calibri" panose="020F0502020204030204" pitchFamily="34" charset="0"/>
                <a:ea typeface="Calibri" panose="020F0502020204030204" pitchFamily="34" charset="0"/>
                <a:cs typeface="Times New Roman" panose="02020603050405020304" pitchFamily="18" charset="0"/>
              </a:rPr>
              <a:t>Buluş</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 patent, marka üreten okulların öğrenci, öğretmen ve yöneticilerinin döner sermaye kaynaklı gelirlerden pay alması </a:t>
            </a:r>
            <a:r>
              <a:rPr lang="tr-TR" sz="2600" dirty="0" smtClean="0">
                <a:latin typeface="Calibri" panose="020F0502020204030204" pitchFamily="34" charset="0"/>
                <a:ea typeface="Calibri" panose="020F0502020204030204" pitchFamily="34" charset="0"/>
                <a:cs typeface="Times New Roman" panose="02020603050405020304" pitchFamily="18" charset="0"/>
              </a:rPr>
              <a:t>sağlanacaktır.</a:t>
            </a:r>
            <a:endParaRPr lang="tr-TR" sz="2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6" name="3 Resim" descr="merkezefendi mem logo2.jpg"/>
          <p:cNvPicPr>
            <a:picLocks noChangeAspect="1"/>
          </p:cNvPicPr>
          <p:nvPr/>
        </p:nvPicPr>
        <p:blipFill>
          <a:blip r:embed="rId3" cstate="print"/>
          <a:srcRect/>
          <a:stretch>
            <a:fillRect/>
          </a:stretch>
        </p:blipFill>
        <p:spPr bwMode="auto">
          <a:xfrm>
            <a:off x="56446" y="101599"/>
            <a:ext cx="1557865" cy="1461054"/>
          </a:xfrm>
          <a:prstGeom prst="rect">
            <a:avLst/>
          </a:prstGeom>
          <a:noFill/>
          <a:ln w="9525">
            <a:noFill/>
            <a:miter lim="800000"/>
            <a:headEnd/>
            <a:tailEnd/>
          </a:ln>
        </p:spPr>
      </p:pic>
    </p:spTree>
    <p:extLst>
      <p:ext uri="{BB962C8B-B14F-4D97-AF65-F5344CB8AC3E}">
        <p14:creationId xmlns="" xmlns:p14="http://schemas.microsoft.com/office/powerpoint/2010/main" val="3985148398"/>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830571" y="156526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Akış Çizelgesi: Ayıkla 3"/>
          <p:cNvSpPr/>
          <p:nvPr/>
        </p:nvSpPr>
        <p:spPr>
          <a:xfrm rot="5400000">
            <a:off x="5006406" y="36669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Oval 5"/>
          <p:cNvSpPr/>
          <p:nvPr/>
        </p:nvSpPr>
        <p:spPr>
          <a:xfrm>
            <a:off x="127011" y="116881"/>
            <a:ext cx="1407120" cy="140712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7" name="Düz Bağlayıcı 6"/>
          <p:cNvCxnSpPr>
            <a:stCxn id="6" idx="6"/>
          </p:cNvCxnSpPr>
          <p:nvPr/>
        </p:nvCxnSpPr>
        <p:spPr>
          <a:xfrm>
            <a:off x="1534133" y="820445"/>
            <a:ext cx="10657871" cy="186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a:stCxn id="6" idx="4"/>
          </p:cNvCxnSpPr>
          <p:nvPr/>
        </p:nvCxnSpPr>
        <p:spPr>
          <a:xfrm>
            <a:off x="830571" y="1524005"/>
            <a:ext cx="0" cy="53339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Yay 8"/>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0" name="Yuvarlatılmış Dikdörtgen 9"/>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Metin kutusu 10"/>
          <p:cNvSpPr txBox="1"/>
          <p:nvPr/>
        </p:nvSpPr>
        <p:spPr>
          <a:xfrm>
            <a:off x="5475749" y="211327"/>
            <a:ext cx="6716255" cy="584775"/>
          </a:xfrm>
          <a:prstGeom prst="rect">
            <a:avLst/>
          </a:prstGeom>
          <a:noFill/>
        </p:spPr>
        <p:txBody>
          <a:bodyPr wrap="square" rtlCol="0">
            <a:spAutoFit/>
          </a:bodyPr>
          <a:lstStyle/>
          <a:p>
            <a:pPr algn="ctr"/>
            <a:r>
              <a:rPr lang="tr-TR" sz="3200" b="1" dirty="0" smtClean="0">
                <a:effectLst>
                  <a:outerShdw blurRad="38100" dist="38100" dir="2700000" algn="tl">
                    <a:srgbClr val="000000">
                      <a:alpha val="43137"/>
                    </a:srgbClr>
                  </a:outerShdw>
                </a:effectLst>
                <a:latin typeface="Trebuchet MS" panose="020B0603020202020204" pitchFamily="34" charset="0"/>
              </a:rPr>
              <a:t>2023 EĞİTİM VİZYONU</a:t>
            </a:r>
            <a:endParaRPr lang="tr-TR" sz="3200" b="1" dirty="0">
              <a:effectLst>
                <a:outerShdw blurRad="38100" dist="38100" dir="2700000" algn="tl">
                  <a:srgbClr val="000000">
                    <a:alpha val="43137"/>
                  </a:srgbClr>
                </a:outerShdw>
              </a:effectLst>
              <a:latin typeface="Trebuchet MS" panose="020B0603020202020204" pitchFamily="34" charset="0"/>
            </a:endParaRPr>
          </a:p>
        </p:txBody>
      </p:sp>
      <p:sp>
        <p:nvSpPr>
          <p:cNvPr id="12" name="11 Slayt Numarası Yer Tutucusu"/>
          <p:cNvSpPr>
            <a:spLocks noGrp="1"/>
          </p:cNvSpPr>
          <p:nvPr>
            <p:ph type="sldNum" sz="quarter" idx="12"/>
          </p:nvPr>
        </p:nvSpPr>
        <p:spPr/>
        <p:txBody>
          <a:bodyPr/>
          <a:lstStyle/>
          <a:p>
            <a:fld id="{92906C5C-297D-40D7-908D-F30303E58C5D}" type="slidenum">
              <a:rPr lang="tr-TR" smtClean="0"/>
              <a:pPr/>
              <a:t>133</a:t>
            </a:fld>
            <a:endParaRPr lang="tr-TR"/>
          </a:p>
        </p:txBody>
      </p:sp>
      <p:sp>
        <p:nvSpPr>
          <p:cNvPr id="2" name="Dikdörtgen 1"/>
          <p:cNvSpPr/>
          <p:nvPr/>
        </p:nvSpPr>
        <p:spPr>
          <a:xfrm>
            <a:off x="830572" y="1557642"/>
            <a:ext cx="11361429" cy="652166"/>
          </a:xfrm>
          <a:prstGeom prst="rect">
            <a:avLst/>
          </a:prstGeom>
        </p:spPr>
        <p:txBody>
          <a:bodyPr wrap="square">
            <a:spAutoFit/>
          </a:bodyPr>
          <a:lstStyle/>
          <a:p>
            <a:pPr algn="ctr">
              <a:lnSpc>
                <a:spcPct val="107000"/>
              </a:lnSpc>
              <a:spcAft>
                <a:spcPts val="800"/>
              </a:spcAft>
            </a:pPr>
            <a:r>
              <a:rPr lang="tr-TR" sz="3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MESLEKİ VE TEKNİK EĞİTİM</a:t>
            </a:r>
          </a:p>
        </p:txBody>
      </p:sp>
      <p:sp>
        <p:nvSpPr>
          <p:cNvPr id="14" name="Yuvarlatılmış Dikdörtgen 13"/>
          <p:cNvSpPr/>
          <p:nvPr/>
        </p:nvSpPr>
        <p:spPr>
          <a:xfrm>
            <a:off x="830571" y="2283792"/>
            <a:ext cx="11361431" cy="101438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830572" y="2283791"/>
            <a:ext cx="11361429" cy="1014380"/>
          </a:xfrm>
          <a:prstGeom prst="rect">
            <a:avLst/>
          </a:prstGeom>
        </p:spPr>
        <p:txBody>
          <a:bodyPr wrap="square">
            <a:spAutoFit/>
          </a:bodyPr>
          <a:lstStyle/>
          <a:p>
            <a:pPr algn="ctr">
              <a:lnSpc>
                <a:spcPct val="107000"/>
              </a:lnSpc>
              <a:spcAft>
                <a:spcPts val="800"/>
              </a:spcAft>
            </a:pPr>
            <a:r>
              <a:rPr lang="tr-TR"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YERLİ ve MİLLİ SAVUNMA SANAYİNİN İHTİYAÇ DUYDUĞU </a:t>
            </a:r>
            <a:r>
              <a:rPr lang="tr-TR" sz="28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NİTELİKLİ </a:t>
            </a:r>
            <a:r>
              <a:rPr lang="tr-TR"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İNSAN GÜCÜ YETİŞTİRİLECEK</a:t>
            </a:r>
          </a:p>
        </p:txBody>
      </p:sp>
      <p:sp>
        <p:nvSpPr>
          <p:cNvPr id="17" name="Dikdörtgen 16"/>
          <p:cNvSpPr/>
          <p:nvPr/>
        </p:nvSpPr>
        <p:spPr>
          <a:xfrm rot="16200000">
            <a:off x="-647635" y="5276212"/>
            <a:ext cx="2121093" cy="769441"/>
          </a:xfrm>
          <a:prstGeom prst="rect">
            <a:avLst/>
          </a:prstGeom>
        </p:spPr>
        <p:txBody>
          <a:bodyPr wrap="none">
            <a:spAutoFit/>
          </a:bodyPr>
          <a:lstStyle/>
          <a:p>
            <a:r>
              <a:rPr lang="tr-TR" sz="44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HEDEF 7</a:t>
            </a:r>
            <a:endParaRPr lang="tr-TR" sz="4400" dirty="0"/>
          </a:p>
        </p:txBody>
      </p:sp>
      <p:sp>
        <p:nvSpPr>
          <p:cNvPr id="18" name="Dikdörtgen 17"/>
          <p:cNvSpPr/>
          <p:nvPr/>
        </p:nvSpPr>
        <p:spPr>
          <a:xfrm>
            <a:off x="830572" y="3381702"/>
            <a:ext cx="11026149" cy="2968890"/>
          </a:xfrm>
          <a:prstGeom prst="rect">
            <a:avLst/>
          </a:prstGeom>
        </p:spPr>
        <p:txBody>
          <a:bodyPr wrap="square">
            <a:spAutoFit/>
          </a:bodyPr>
          <a:lstStyle/>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1- Savunma </a:t>
            </a:r>
            <a:r>
              <a:rPr lang="tr-TR" sz="2600" dirty="0">
                <a:latin typeface="Calibri" panose="020F0502020204030204" pitchFamily="34" charset="0"/>
                <a:ea typeface="Calibri" panose="020F0502020204030204" pitchFamily="34" charset="0"/>
                <a:cs typeface="Times New Roman" panose="02020603050405020304" pitchFamily="18" charset="0"/>
              </a:rPr>
              <a:t>sanayi kuruluşlarının ihtiyaç duyduğu </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stratejik insan gücünün yetiştirilmesine destek verilecektir</a:t>
            </a:r>
            <a:r>
              <a:rPr lang="tr-TR" sz="2600" dirty="0" smtClean="0">
                <a:solidFill>
                  <a:schemeClr val="accent1"/>
                </a:solidFill>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spcAft>
                <a:spcPts val="800"/>
              </a:spcAft>
            </a:pPr>
            <a:endPar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2- Bu </a:t>
            </a:r>
            <a:r>
              <a:rPr lang="tr-TR" sz="2600" dirty="0">
                <a:latin typeface="Calibri" panose="020F0502020204030204" pitchFamily="34" charset="0"/>
                <a:ea typeface="Calibri" panose="020F0502020204030204" pitchFamily="34" charset="0"/>
                <a:cs typeface="Times New Roman" panose="02020603050405020304" pitchFamily="18" charset="0"/>
              </a:rPr>
              <a:t>alandaki okulların tamamının </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savunma sanayi kuruluşları ile iş birliği içinde açılması sağlanacaktır</a:t>
            </a:r>
            <a:r>
              <a:rPr lang="tr-TR" sz="2600" dirty="0" smtClean="0">
                <a:solidFill>
                  <a:schemeClr val="accent1"/>
                </a:solidFill>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spcAft>
                <a:spcPts val="800"/>
              </a:spcAft>
            </a:pPr>
            <a:endPar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6" name="3 Resim" descr="merkezefendi mem logo2.jpg"/>
          <p:cNvPicPr>
            <a:picLocks noChangeAspect="1"/>
          </p:cNvPicPr>
          <p:nvPr/>
        </p:nvPicPr>
        <p:blipFill>
          <a:blip r:embed="rId3" cstate="print"/>
          <a:srcRect/>
          <a:stretch>
            <a:fillRect/>
          </a:stretch>
        </p:blipFill>
        <p:spPr bwMode="auto">
          <a:xfrm>
            <a:off x="56446" y="101599"/>
            <a:ext cx="1557865" cy="1461054"/>
          </a:xfrm>
          <a:prstGeom prst="rect">
            <a:avLst/>
          </a:prstGeom>
          <a:noFill/>
          <a:ln w="9525">
            <a:noFill/>
            <a:miter lim="800000"/>
            <a:headEnd/>
            <a:tailEnd/>
          </a:ln>
        </p:spPr>
      </p:pic>
    </p:spTree>
    <p:extLst>
      <p:ext uri="{BB962C8B-B14F-4D97-AF65-F5344CB8AC3E}">
        <p14:creationId xmlns="" xmlns:p14="http://schemas.microsoft.com/office/powerpoint/2010/main" val="1022390171"/>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830571" y="156526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Akış Çizelgesi: Ayıkla 3"/>
          <p:cNvSpPr/>
          <p:nvPr/>
        </p:nvSpPr>
        <p:spPr>
          <a:xfrm rot="5400000">
            <a:off x="5006406" y="36669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Oval 5"/>
          <p:cNvSpPr/>
          <p:nvPr/>
        </p:nvSpPr>
        <p:spPr>
          <a:xfrm>
            <a:off x="127011" y="116881"/>
            <a:ext cx="1407120" cy="140712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7" name="Düz Bağlayıcı 6"/>
          <p:cNvCxnSpPr>
            <a:stCxn id="6" idx="6"/>
          </p:cNvCxnSpPr>
          <p:nvPr/>
        </p:nvCxnSpPr>
        <p:spPr>
          <a:xfrm>
            <a:off x="1534133" y="820445"/>
            <a:ext cx="10657871" cy="186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a:stCxn id="6" idx="4"/>
          </p:cNvCxnSpPr>
          <p:nvPr/>
        </p:nvCxnSpPr>
        <p:spPr>
          <a:xfrm>
            <a:off x="830571" y="1524005"/>
            <a:ext cx="0" cy="53339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Yay 8"/>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0" name="Yuvarlatılmış Dikdörtgen 9"/>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Metin kutusu 10"/>
          <p:cNvSpPr txBox="1"/>
          <p:nvPr/>
        </p:nvSpPr>
        <p:spPr>
          <a:xfrm>
            <a:off x="5475749" y="211327"/>
            <a:ext cx="6716255" cy="584775"/>
          </a:xfrm>
          <a:prstGeom prst="rect">
            <a:avLst/>
          </a:prstGeom>
          <a:noFill/>
        </p:spPr>
        <p:txBody>
          <a:bodyPr wrap="square" rtlCol="0">
            <a:spAutoFit/>
          </a:bodyPr>
          <a:lstStyle/>
          <a:p>
            <a:pPr algn="ctr"/>
            <a:r>
              <a:rPr lang="tr-TR" sz="3200" b="1" dirty="0" smtClean="0">
                <a:effectLst>
                  <a:outerShdw blurRad="38100" dist="38100" dir="2700000" algn="tl">
                    <a:srgbClr val="000000">
                      <a:alpha val="43137"/>
                    </a:srgbClr>
                  </a:outerShdw>
                </a:effectLst>
                <a:latin typeface="Trebuchet MS" panose="020B0603020202020204" pitchFamily="34" charset="0"/>
              </a:rPr>
              <a:t>2023 EĞİTİM VİZYONU</a:t>
            </a:r>
            <a:endParaRPr lang="tr-TR" sz="3200" b="1" dirty="0">
              <a:effectLst>
                <a:outerShdw blurRad="38100" dist="38100" dir="2700000" algn="tl">
                  <a:srgbClr val="000000">
                    <a:alpha val="43137"/>
                  </a:srgbClr>
                </a:outerShdw>
              </a:effectLst>
              <a:latin typeface="Trebuchet MS" panose="020B0603020202020204" pitchFamily="34" charset="0"/>
            </a:endParaRPr>
          </a:p>
        </p:txBody>
      </p:sp>
      <p:sp>
        <p:nvSpPr>
          <p:cNvPr id="12" name="11 Slayt Numarası Yer Tutucusu"/>
          <p:cNvSpPr>
            <a:spLocks noGrp="1"/>
          </p:cNvSpPr>
          <p:nvPr>
            <p:ph type="sldNum" sz="quarter" idx="12"/>
          </p:nvPr>
        </p:nvSpPr>
        <p:spPr/>
        <p:txBody>
          <a:bodyPr/>
          <a:lstStyle/>
          <a:p>
            <a:fld id="{92906C5C-297D-40D7-908D-F30303E58C5D}" type="slidenum">
              <a:rPr lang="tr-TR" smtClean="0"/>
              <a:pPr/>
              <a:t>134</a:t>
            </a:fld>
            <a:endParaRPr lang="tr-TR"/>
          </a:p>
        </p:txBody>
      </p:sp>
      <p:sp>
        <p:nvSpPr>
          <p:cNvPr id="2" name="Dikdörtgen 1"/>
          <p:cNvSpPr/>
          <p:nvPr/>
        </p:nvSpPr>
        <p:spPr>
          <a:xfrm>
            <a:off x="830572" y="1557642"/>
            <a:ext cx="11361429" cy="652166"/>
          </a:xfrm>
          <a:prstGeom prst="rect">
            <a:avLst/>
          </a:prstGeom>
        </p:spPr>
        <p:txBody>
          <a:bodyPr wrap="square">
            <a:spAutoFit/>
          </a:bodyPr>
          <a:lstStyle/>
          <a:p>
            <a:pPr algn="ctr">
              <a:lnSpc>
                <a:spcPct val="107000"/>
              </a:lnSpc>
              <a:spcAft>
                <a:spcPts val="800"/>
              </a:spcAft>
            </a:pPr>
            <a:r>
              <a:rPr lang="tr-TR" sz="3400" b="1"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ÖZEL ÖĞRETİM</a:t>
            </a:r>
            <a:endParaRPr lang="tr-TR" sz="3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Yuvarlatılmış Dikdörtgen 13"/>
          <p:cNvSpPr/>
          <p:nvPr/>
        </p:nvSpPr>
        <p:spPr>
          <a:xfrm>
            <a:off x="830571" y="2283792"/>
            <a:ext cx="11361431" cy="101438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830572" y="2283791"/>
            <a:ext cx="11361429" cy="1014380"/>
          </a:xfrm>
          <a:prstGeom prst="rect">
            <a:avLst/>
          </a:prstGeom>
        </p:spPr>
        <p:txBody>
          <a:bodyPr wrap="square">
            <a:spAutoFit/>
          </a:bodyPr>
          <a:lstStyle/>
          <a:p>
            <a:pPr algn="ctr">
              <a:lnSpc>
                <a:spcPct val="107000"/>
              </a:lnSpc>
              <a:spcAft>
                <a:spcPts val="800"/>
              </a:spcAft>
            </a:pPr>
            <a:r>
              <a:rPr lang="tr-TR"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ÖZEL ÖĞRETİM KURUMLARINA YÖNELİK YÖNETİM ve TEFTİŞ YAPISININ ETKİLİLİĞİ ARTIRILACAK</a:t>
            </a:r>
          </a:p>
        </p:txBody>
      </p:sp>
      <p:sp>
        <p:nvSpPr>
          <p:cNvPr id="17" name="Dikdörtgen 16"/>
          <p:cNvSpPr/>
          <p:nvPr/>
        </p:nvSpPr>
        <p:spPr>
          <a:xfrm rot="16200000">
            <a:off x="-647635" y="5276212"/>
            <a:ext cx="2121093" cy="769441"/>
          </a:xfrm>
          <a:prstGeom prst="rect">
            <a:avLst/>
          </a:prstGeom>
        </p:spPr>
        <p:txBody>
          <a:bodyPr wrap="none">
            <a:spAutoFit/>
          </a:bodyPr>
          <a:lstStyle/>
          <a:p>
            <a:r>
              <a:rPr lang="tr-TR" sz="44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HEDEF 1</a:t>
            </a:r>
            <a:endParaRPr lang="tr-TR" sz="4400" dirty="0"/>
          </a:p>
        </p:txBody>
      </p:sp>
      <p:sp>
        <p:nvSpPr>
          <p:cNvPr id="18" name="Dikdörtgen 17"/>
          <p:cNvSpPr/>
          <p:nvPr/>
        </p:nvSpPr>
        <p:spPr>
          <a:xfrm>
            <a:off x="830572" y="3381704"/>
            <a:ext cx="11026149" cy="2438168"/>
          </a:xfrm>
          <a:prstGeom prst="rect">
            <a:avLst/>
          </a:prstGeom>
        </p:spPr>
        <p:txBody>
          <a:bodyPr wrap="square">
            <a:spAutoFit/>
          </a:bodyPr>
          <a:lstStyle/>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1- </a:t>
            </a:r>
            <a:r>
              <a:rPr lang="tr-TR" sz="2600" dirty="0" smtClean="0">
                <a:solidFill>
                  <a:schemeClr val="accent1"/>
                </a:solidFill>
                <a:latin typeface="Calibri" panose="020F0502020204030204" pitchFamily="34" charset="0"/>
                <a:ea typeface="Calibri" panose="020F0502020204030204" pitchFamily="34" charset="0"/>
                <a:cs typeface="Times New Roman" panose="02020603050405020304" pitchFamily="18" charset="0"/>
              </a:rPr>
              <a:t>Özel </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öğretim kurumlarıyla ilgili bürokrasi azaltılacaktır.</a:t>
            </a:r>
          </a:p>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2- </a:t>
            </a:r>
            <a:r>
              <a:rPr lang="tr-TR" sz="2600" dirty="0" smtClean="0">
                <a:solidFill>
                  <a:schemeClr val="accent1"/>
                </a:solidFill>
                <a:latin typeface="Calibri" panose="020F0502020204030204" pitchFamily="34" charset="0"/>
                <a:ea typeface="Calibri" panose="020F0502020204030204" pitchFamily="34" charset="0"/>
                <a:cs typeface="Times New Roman" panose="02020603050405020304" pitchFamily="18" charset="0"/>
              </a:rPr>
              <a:t>Özel </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öğretim kurumlarındaki teftiş-rehberlik çalışmaları </a:t>
            </a:r>
            <a:r>
              <a:rPr lang="tr-TR" sz="2600" dirty="0">
                <a:latin typeface="Calibri" panose="020F0502020204030204" pitchFamily="34" charset="0"/>
                <a:ea typeface="Calibri" panose="020F0502020204030204" pitchFamily="34" charset="0"/>
                <a:cs typeface="Times New Roman" panose="02020603050405020304" pitchFamily="18" charset="0"/>
              </a:rPr>
              <a:t>öğrenmeyi geliştirme odaklı bir yapıya dönüştürecektir.</a:t>
            </a:r>
          </a:p>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3- Özel </a:t>
            </a:r>
            <a:r>
              <a:rPr lang="tr-TR" sz="2600" dirty="0">
                <a:latin typeface="Calibri" panose="020F0502020204030204" pitchFamily="34" charset="0"/>
                <a:ea typeface="Calibri" panose="020F0502020204030204" pitchFamily="34" charset="0"/>
                <a:cs typeface="Times New Roman" panose="02020603050405020304" pitchFamily="18" charset="0"/>
              </a:rPr>
              <a:t>öğretim kurumlarında </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tümüyle yeni model ve programlar, akreditasyon koşulları dikkate alınarak yeni pilot okullar </a:t>
            </a:r>
            <a:r>
              <a:rPr lang="tr-TR" sz="2600" dirty="0">
                <a:latin typeface="Calibri" panose="020F0502020204030204" pitchFamily="34" charset="0"/>
                <a:ea typeface="Calibri" panose="020F0502020204030204" pitchFamily="34" charset="0"/>
                <a:cs typeface="Times New Roman" panose="02020603050405020304" pitchFamily="18" charset="0"/>
              </a:rPr>
              <a:t>şeklinde yapılandırılacaktır.</a:t>
            </a:r>
          </a:p>
        </p:txBody>
      </p:sp>
      <p:pic>
        <p:nvPicPr>
          <p:cNvPr id="16" name="3 Resim" descr="merkezefendi mem logo2.jpg"/>
          <p:cNvPicPr>
            <a:picLocks noChangeAspect="1"/>
          </p:cNvPicPr>
          <p:nvPr/>
        </p:nvPicPr>
        <p:blipFill>
          <a:blip r:embed="rId3" cstate="print"/>
          <a:srcRect/>
          <a:stretch>
            <a:fillRect/>
          </a:stretch>
        </p:blipFill>
        <p:spPr bwMode="auto">
          <a:xfrm>
            <a:off x="56446" y="101599"/>
            <a:ext cx="1557865" cy="1461054"/>
          </a:xfrm>
          <a:prstGeom prst="rect">
            <a:avLst/>
          </a:prstGeom>
          <a:noFill/>
          <a:ln w="9525">
            <a:noFill/>
            <a:miter lim="800000"/>
            <a:headEnd/>
            <a:tailEnd/>
          </a:ln>
        </p:spPr>
      </p:pic>
    </p:spTree>
    <p:extLst>
      <p:ext uri="{BB962C8B-B14F-4D97-AF65-F5344CB8AC3E}">
        <p14:creationId xmlns="" xmlns:p14="http://schemas.microsoft.com/office/powerpoint/2010/main" val="2427340170"/>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830571" y="156526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Akış Çizelgesi: Ayıkla 3"/>
          <p:cNvSpPr/>
          <p:nvPr/>
        </p:nvSpPr>
        <p:spPr>
          <a:xfrm rot="5400000">
            <a:off x="5006406" y="36669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Oval 5"/>
          <p:cNvSpPr/>
          <p:nvPr/>
        </p:nvSpPr>
        <p:spPr>
          <a:xfrm>
            <a:off x="127011" y="116881"/>
            <a:ext cx="1407120" cy="140712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7" name="Düz Bağlayıcı 6"/>
          <p:cNvCxnSpPr>
            <a:stCxn id="6" idx="6"/>
          </p:cNvCxnSpPr>
          <p:nvPr/>
        </p:nvCxnSpPr>
        <p:spPr>
          <a:xfrm>
            <a:off x="1534133" y="820445"/>
            <a:ext cx="10657871" cy="186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a:stCxn id="6" idx="4"/>
          </p:cNvCxnSpPr>
          <p:nvPr/>
        </p:nvCxnSpPr>
        <p:spPr>
          <a:xfrm>
            <a:off x="830571" y="1524005"/>
            <a:ext cx="0" cy="53339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Yay 8"/>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0" name="Yuvarlatılmış Dikdörtgen 9"/>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Metin kutusu 10"/>
          <p:cNvSpPr txBox="1"/>
          <p:nvPr/>
        </p:nvSpPr>
        <p:spPr>
          <a:xfrm>
            <a:off x="5475749" y="211327"/>
            <a:ext cx="6716255" cy="584775"/>
          </a:xfrm>
          <a:prstGeom prst="rect">
            <a:avLst/>
          </a:prstGeom>
          <a:noFill/>
        </p:spPr>
        <p:txBody>
          <a:bodyPr wrap="square" rtlCol="0">
            <a:spAutoFit/>
          </a:bodyPr>
          <a:lstStyle/>
          <a:p>
            <a:pPr algn="ctr"/>
            <a:r>
              <a:rPr lang="tr-TR" sz="3200" b="1" dirty="0" smtClean="0">
                <a:effectLst>
                  <a:outerShdw blurRad="38100" dist="38100" dir="2700000" algn="tl">
                    <a:srgbClr val="000000">
                      <a:alpha val="43137"/>
                    </a:srgbClr>
                  </a:outerShdw>
                </a:effectLst>
                <a:latin typeface="Trebuchet MS" panose="020B0603020202020204" pitchFamily="34" charset="0"/>
              </a:rPr>
              <a:t>2023 EĞİTİM VİZYONU</a:t>
            </a:r>
            <a:endParaRPr lang="tr-TR" sz="3200" b="1" dirty="0">
              <a:effectLst>
                <a:outerShdw blurRad="38100" dist="38100" dir="2700000" algn="tl">
                  <a:srgbClr val="000000">
                    <a:alpha val="43137"/>
                  </a:srgbClr>
                </a:outerShdw>
              </a:effectLst>
              <a:latin typeface="Trebuchet MS" panose="020B0603020202020204" pitchFamily="34" charset="0"/>
            </a:endParaRPr>
          </a:p>
        </p:txBody>
      </p:sp>
      <p:sp>
        <p:nvSpPr>
          <p:cNvPr id="12" name="11 Slayt Numarası Yer Tutucusu"/>
          <p:cNvSpPr>
            <a:spLocks noGrp="1"/>
          </p:cNvSpPr>
          <p:nvPr>
            <p:ph type="sldNum" sz="quarter" idx="12"/>
          </p:nvPr>
        </p:nvSpPr>
        <p:spPr/>
        <p:txBody>
          <a:bodyPr/>
          <a:lstStyle/>
          <a:p>
            <a:fld id="{92906C5C-297D-40D7-908D-F30303E58C5D}" type="slidenum">
              <a:rPr lang="tr-TR" smtClean="0"/>
              <a:pPr/>
              <a:t>135</a:t>
            </a:fld>
            <a:endParaRPr lang="tr-TR"/>
          </a:p>
        </p:txBody>
      </p:sp>
      <p:sp>
        <p:nvSpPr>
          <p:cNvPr id="2" name="Dikdörtgen 1"/>
          <p:cNvSpPr/>
          <p:nvPr/>
        </p:nvSpPr>
        <p:spPr>
          <a:xfrm>
            <a:off x="830572" y="1557642"/>
            <a:ext cx="11361429" cy="652166"/>
          </a:xfrm>
          <a:prstGeom prst="rect">
            <a:avLst/>
          </a:prstGeom>
        </p:spPr>
        <p:txBody>
          <a:bodyPr wrap="square">
            <a:spAutoFit/>
          </a:bodyPr>
          <a:lstStyle/>
          <a:p>
            <a:pPr algn="ctr">
              <a:lnSpc>
                <a:spcPct val="107000"/>
              </a:lnSpc>
              <a:spcAft>
                <a:spcPts val="800"/>
              </a:spcAft>
            </a:pPr>
            <a:r>
              <a:rPr lang="tr-TR" sz="3400" b="1"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ÖZEL ÖĞRETİM</a:t>
            </a:r>
            <a:endParaRPr lang="tr-TR" sz="3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Yuvarlatılmış Dikdörtgen 13"/>
          <p:cNvSpPr/>
          <p:nvPr/>
        </p:nvSpPr>
        <p:spPr>
          <a:xfrm>
            <a:off x="830571" y="2283792"/>
            <a:ext cx="11361431" cy="101438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830572" y="2283791"/>
            <a:ext cx="11361429" cy="1014380"/>
          </a:xfrm>
          <a:prstGeom prst="rect">
            <a:avLst/>
          </a:prstGeom>
        </p:spPr>
        <p:txBody>
          <a:bodyPr wrap="square">
            <a:spAutoFit/>
          </a:bodyPr>
          <a:lstStyle/>
          <a:p>
            <a:pPr algn="ctr">
              <a:lnSpc>
                <a:spcPct val="107000"/>
              </a:lnSpc>
              <a:spcAft>
                <a:spcPts val="800"/>
              </a:spcAft>
            </a:pPr>
            <a:r>
              <a:rPr lang="tr-TR"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ÖZEL ÖĞRETİM KURUMLARINA YÖNELİK YÖNETİM ve TEFTİŞ YAPISININ ETKİLİLİĞİ ARTIRILACAK</a:t>
            </a:r>
          </a:p>
        </p:txBody>
      </p:sp>
      <p:sp>
        <p:nvSpPr>
          <p:cNvPr id="17" name="Dikdörtgen 16"/>
          <p:cNvSpPr/>
          <p:nvPr/>
        </p:nvSpPr>
        <p:spPr>
          <a:xfrm rot="16200000">
            <a:off x="-647635" y="5276212"/>
            <a:ext cx="2121093" cy="769441"/>
          </a:xfrm>
          <a:prstGeom prst="rect">
            <a:avLst/>
          </a:prstGeom>
        </p:spPr>
        <p:txBody>
          <a:bodyPr wrap="none">
            <a:spAutoFit/>
          </a:bodyPr>
          <a:lstStyle/>
          <a:p>
            <a:r>
              <a:rPr lang="tr-TR" sz="44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HEDEF 1</a:t>
            </a:r>
            <a:endParaRPr lang="tr-TR" sz="4400" dirty="0"/>
          </a:p>
        </p:txBody>
      </p:sp>
      <p:sp>
        <p:nvSpPr>
          <p:cNvPr id="18" name="Dikdörtgen 17"/>
          <p:cNvSpPr/>
          <p:nvPr/>
        </p:nvSpPr>
        <p:spPr>
          <a:xfrm>
            <a:off x="830572" y="3381704"/>
            <a:ext cx="11026149" cy="2866297"/>
          </a:xfrm>
          <a:prstGeom prst="rect">
            <a:avLst/>
          </a:prstGeom>
        </p:spPr>
        <p:txBody>
          <a:bodyPr wrap="square">
            <a:spAutoFit/>
          </a:bodyPr>
          <a:lstStyle/>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4- </a:t>
            </a:r>
            <a:r>
              <a:rPr lang="tr-TR" sz="2600" dirty="0" smtClean="0">
                <a:solidFill>
                  <a:schemeClr val="accent1"/>
                </a:solidFill>
                <a:latin typeface="Calibri" panose="020F0502020204030204" pitchFamily="34" charset="0"/>
                <a:ea typeface="Calibri" panose="020F0502020204030204" pitchFamily="34" charset="0"/>
                <a:cs typeface="Times New Roman" panose="02020603050405020304" pitchFamily="18" charset="0"/>
              </a:rPr>
              <a:t>Özel </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okullar ile resmi okullar arasındaki sosyal dayanışma ve bütünleşmeyi artırmak için ortak proje </a:t>
            </a:r>
            <a:r>
              <a:rPr lang="tr-TR" sz="2600" dirty="0">
                <a:latin typeface="Calibri" panose="020F0502020204030204" pitchFamily="34" charset="0"/>
                <a:ea typeface="Calibri" panose="020F0502020204030204" pitchFamily="34" charset="0"/>
                <a:cs typeface="Times New Roman" panose="02020603050405020304" pitchFamily="18" charset="0"/>
              </a:rPr>
              <a:t>ve platformlar oluşturulacaktır</a:t>
            </a:r>
            <a:r>
              <a:rPr lang="tr-TR" sz="2600" dirty="0" smtClean="0">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spcAft>
                <a:spcPts val="800"/>
              </a:spcAft>
            </a:pPr>
            <a:endParaRPr lang="tr-TR" sz="2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5- Eğitimde </a:t>
            </a:r>
            <a:r>
              <a:rPr lang="tr-TR" sz="2600" dirty="0">
                <a:latin typeface="Calibri" panose="020F0502020204030204" pitchFamily="34" charset="0"/>
                <a:ea typeface="Calibri" panose="020F0502020204030204" pitchFamily="34" charset="0"/>
                <a:cs typeface="Times New Roman" panose="02020603050405020304" pitchFamily="18" charset="0"/>
              </a:rPr>
              <a:t>Türkiye’nin etki alanını genişletmesine hizmet etmek amacıyla ülkemizde yaşayan </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yabancı uyruklu öğrencilerin devam edebildiği milletlerarası özel öğretim kurumlarının sayılarının artırılması </a:t>
            </a:r>
            <a:r>
              <a:rPr lang="tr-TR" sz="2600" dirty="0">
                <a:latin typeface="Calibri" panose="020F0502020204030204" pitchFamily="34" charset="0"/>
                <a:ea typeface="Calibri" panose="020F0502020204030204" pitchFamily="34" charset="0"/>
                <a:cs typeface="Times New Roman" panose="02020603050405020304" pitchFamily="18" charset="0"/>
              </a:rPr>
              <a:t>için gereken önlemler alınacaktır.</a:t>
            </a:r>
          </a:p>
        </p:txBody>
      </p:sp>
      <p:pic>
        <p:nvPicPr>
          <p:cNvPr id="16" name="3 Resim" descr="merkezefendi mem logo2.jpg"/>
          <p:cNvPicPr>
            <a:picLocks noChangeAspect="1"/>
          </p:cNvPicPr>
          <p:nvPr/>
        </p:nvPicPr>
        <p:blipFill>
          <a:blip r:embed="rId3" cstate="print"/>
          <a:srcRect/>
          <a:stretch>
            <a:fillRect/>
          </a:stretch>
        </p:blipFill>
        <p:spPr bwMode="auto">
          <a:xfrm>
            <a:off x="56446" y="101599"/>
            <a:ext cx="1557865" cy="1461054"/>
          </a:xfrm>
          <a:prstGeom prst="rect">
            <a:avLst/>
          </a:prstGeom>
          <a:noFill/>
          <a:ln w="9525">
            <a:noFill/>
            <a:miter lim="800000"/>
            <a:headEnd/>
            <a:tailEnd/>
          </a:ln>
        </p:spPr>
      </p:pic>
    </p:spTree>
    <p:extLst>
      <p:ext uri="{BB962C8B-B14F-4D97-AF65-F5344CB8AC3E}">
        <p14:creationId xmlns="" xmlns:p14="http://schemas.microsoft.com/office/powerpoint/2010/main" val="1757868746"/>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830571" y="156526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Akış Çizelgesi: Ayıkla 3"/>
          <p:cNvSpPr/>
          <p:nvPr/>
        </p:nvSpPr>
        <p:spPr>
          <a:xfrm rot="5400000">
            <a:off x="5006406" y="36669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Oval 5"/>
          <p:cNvSpPr/>
          <p:nvPr/>
        </p:nvSpPr>
        <p:spPr>
          <a:xfrm>
            <a:off x="127011" y="116881"/>
            <a:ext cx="1407120" cy="140712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7" name="Düz Bağlayıcı 6"/>
          <p:cNvCxnSpPr>
            <a:stCxn id="6" idx="6"/>
          </p:cNvCxnSpPr>
          <p:nvPr/>
        </p:nvCxnSpPr>
        <p:spPr>
          <a:xfrm>
            <a:off x="1534133" y="820445"/>
            <a:ext cx="10657871" cy="186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a:stCxn id="6" idx="4"/>
          </p:cNvCxnSpPr>
          <p:nvPr/>
        </p:nvCxnSpPr>
        <p:spPr>
          <a:xfrm>
            <a:off x="830571" y="1524005"/>
            <a:ext cx="0" cy="53339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Yay 8"/>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0" name="Yuvarlatılmış Dikdörtgen 9"/>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Metin kutusu 10"/>
          <p:cNvSpPr txBox="1"/>
          <p:nvPr/>
        </p:nvSpPr>
        <p:spPr>
          <a:xfrm>
            <a:off x="5475749" y="211327"/>
            <a:ext cx="6716255" cy="584775"/>
          </a:xfrm>
          <a:prstGeom prst="rect">
            <a:avLst/>
          </a:prstGeom>
          <a:noFill/>
        </p:spPr>
        <p:txBody>
          <a:bodyPr wrap="square" rtlCol="0">
            <a:spAutoFit/>
          </a:bodyPr>
          <a:lstStyle/>
          <a:p>
            <a:pPr algn="ctr"/>
            <a:r>
              <a:rPr lang="tr-TR" sz="3200" b="1" dirty="0" smtClean="0">
                <a:effectLst>
                  <a:outerShdw blurRad="38100" dist="38100" dir="2700000" algn="tl">
                    <a:srgbClr val="000000">
                      <a:alpha val="43137"/>
                    </a:srgbClr>
                  </a:outerShdw>
                </a:effectLst>
                <a:latin typeface="Trebuchet MS" panose="020B0603020202020204" pitchFamily="34" charset="0"/>
              </a:rPr>
              <a:t>2023 EĞİTİM VİZYONU</a:t>
            </a:r>
            <a:endParaRPr lang="tr-TR" sz="3200" b="1" dirty="0">
              <a:effectLst>
                <a:outerShdw blurRad="38100" dist="38100" dir="2700000" algn="tl">
                  <a:srgbClr val="000000">
                    <a:alpha val="43137"/>
                  </a:srgbClr>
                </a:outerShdw>
              </a:effectLst>
              <a:latin typeface="Trebuchet MS" panose="020B0603020202020204" pitchFamily="34" charset="0"/>
            </a:endParaRPr>
          </a:p>
        </p:txBody>
      </p:sp>
      <p:sp>
        <p:nvSpPr>
          <p:cNvPr id="12" name="11 Slayt Numarası Yer Tutucusu"/>
          <p:cNvSpPr>
            <a:spLocks noGrp="1"/>
          </p:cNvSpPr>
          <p:nvPr>
            <p:ph type="sldNum" sz="quarter" idx="12"/>
          </p:nvPr>
        </p:nvSpPr>
        <p:spPr/>
        <p:txBody>
          <a:bodyPr/>
          <a:lstStyle/>
          <a:p>
            <a:fld id="{92906C5C-297D-40D7-908D-F30303E58C5D}" type="slidenum">
              <a:rPr lang="tr-TR" smtClean="0"/>
              <a:pPr/>
              <a:t>136</a:t>
            </a:fld>
            <a:endParaRPr lang="tr-TR"/>
          </a:p>
        </p:txBody>
      </p:sp>
      <p:sp>
        <p:nvSpPr>
          <p:cNvPr id="2" name="Dikdörtgen 1"/>
          <p:cNvSpPr/>
          <p:nvPr/>
        </p:nvSpPr>
        <p:spPr>
          <a:xfrm>
            <a:off x="830572" y="1557642"/>
            <a:ext cx="11361429" cy="652166"/>
          </a:xfrm>
          <a:prstGeom prst="rect">
            <a:avLst/>
          </a:prstGeom>
        </p:spPr>
        <p:txBody>
          <a:bodyPr wrap="square">
            <a:spAutoFit/>
          </a:bodyPr>
          <a:lstStyle/>
          <a:p>
            <a:pPr algn="ctr">
              <a:lnSpc>
                <a:spcPct val="107000"/>
              </a:lnSpc>
              <a:spcAft>
                <a:spcPts val="800"/>
              </a:spcAft>
            </a:pPr>
            <a:r>
              <a:rPr lang="tr-TR" sz="3400" b="1"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ÖZEL ÖĞRETİM</a:t>
            </a:r>
            <a:endParaRPr lang="tr-TR" sz="3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Yuvarlatılmış Dikdörtgen 13"/>
          <p:cNvSpPr/>
          <p:nvPr/>
        </p:nvSpPr>
        <p:spPr>
          <a:xfrm>
            <a:off x="830571" y="2283792"/>
            <a:ext cx="11361431" cy="101438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830572" y="2283791"/>
            <a:ext cx="11361429" cy="1014380"/>
          </a:xfrm>
          <a:prstGeom prst="rect">
            <a:avLst/>
          </a:prstGeom>
        </p:spPr>
        <p:txBody>
          <a:bodyPr wrap="square">
            <a:spAutoFit/>
          </a:bodyPr>
          <a:lstStyle/>
          <a:p>
            <a:pPr algn="ctr">
              <a:lnSpc>
                <a:spcPct val="107000"/>
              </a:lnSpc>
              <a:spcAft>
                <a:spcPts val="800"/>
              </a:spcAft>
            </a:pPr>
            <a:r>
              <a:rPr lang="tr-TR"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SERTİFİKA EĞİTİMİ VEREN KURUMLARIN NİTELİĞİNİ ARTIRMAYA YÖNELİK DÜZENLEMELER YAPILACAK</a:t>
            </a:r>
          </a:p>
        </p:txBody>
      </p:sp>
      <p:sp>
        <p:nvSpPr>
          <p:cNvPr id="17" name="Dikdörtgen 16"/>
          <p:cNvSpPr/>
          <p:nvPr/>
        </p:nvSpPr>
        <p:spPr>
          <a:xfrm rot="16200000">
            <a:off x="-647635" y="5276212"/>
            <a:ext cx="2121093" cy="769441"/>
          </a:xfrm>
          <a:prstGeom prst="rect">
            <a:avLst/>
          </a:prstGeom>
        </p:spPr>
        <p:txBody>
          <a:bodyPr wrap="none">
            <a:spAutoFit/>
          </a:bodyPr>
          <a:lstStyle/>
          <a:p>
            <a:r>
              <a:rPr lang="tr-TR" sz="44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HEDEF 2</a:t>
            </a:r>
            <a:endParaRPr lang="tr-TR" sz="4400" dirty="0"/>
          </a:p>
        </p:txBody>
      </p:sp>
      <p:sp>
        <p:nvSpPr>
          <p:cNvPr id="18" name="Dikdörtgen 17"/>
          <p:cNvSpPr/>
          <p:nvPr/>
        </p:nvSpPr>
        <p:spPr>
          <a:xfrm>
            <a:off x="830572" y="3381702"/>
            <a:ext cx="11026149" cy="3561488"/>
          </a:xfrm>
          <a:prstGeom prst="rect">
            <a:avLst/>
          </a:prstGeom>
        </p:spPr>
        <p:txBody>
          <a:bodyPr wrap="square">
            <a:spAutoFit/>
          </a:bodyPr>
          <a:lstStyle/>
          <a:p>
            <a:pPr algn="just">
              <a:lnSpc>
                <a:spcPct val="107000"/>
              </a:lnSpc>
              <a:spcAft>
                <a:spcPts val="800"/>
              </a:spcAft>
            </a:pPr>
            <a:r>
              <a:rPr lang="tr-TR" sz="2400" dirty="0" smtClean="0">
                <a:latin typeface="Calibri" panose="020F0502020204030204" pitchFamily="34" charset="0"/>
                <a:ea typeface="Calibri" panose="020F0502020204030204" pitchFamily="34" charset="0"/>
                <a:cs typeface="Times New Roman" panose="02020603050405020304" pitchFamily="18" charset="0"/>
              </a:rPr>
              <a:t>1- </a:t>
            </a:r>
            <a:r>
              <a:rPr lang="tr-TR" sz="2400" dirty="0" smtClean="0">
                <a:solidFill>
                  <a:schemeClr val="accent1"/>
                </a:solidFill>
                <a:latin typeface="Calibri" panose="020F0502020204030204" pitchFamily="34" charset="0"/>
                <a:ea typeface="Calibri" panose="020F0502020204030204" pitchFamily="34" charset="0"/>
                <a:cs typeface="Times New Roman" panose="02020603050405020304" pitchFamily="18" charset="0"/>
              </a:rPr>
              <a:t>Özel </a:t>
            </a:r>
            <a:r>
              <a:rPr lang="tr-TR" sz="24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motorlu taşıt sürücüleri kurslarının eğitim ve sınav standartları </a:t>
            </a:r>
            <a:r>
              <a:rPr lang="tr-TR" sz="2400" dirty="0">
                <a:latin typeface="Calibri" panose="020F0502020204030204" pitchFamily="34" charset="0"/>
                <a:ea typeface="Calibri" panose="020F0502020204030204" pitchFamily="34" charset="0"/>
                <a:cs typeface="Times New Roman" panose="02020603050405020304" pitchFamily="18" charset="0"/>
              </a:rPr>
              <a:t>yükseltilerek kaliteleri artırılacaktır.</a:t>
            </a:r>
          </a:p>
          <a:p>
            <a:pPr algn="just">
              <a:lnSpc>
                <a:spcPct val="107000"/>
              </a:lnSpc>
              <a:spcAft>
                <a:spcPts val="800"/>
              </a:spcAft>
            </a:pPr>
            <a:r>
              <a:rPr lang="tr-TR" sz="2400" dirty="0" smtClean="0">
                <a:latin typeface="Calibri" panose="020F0502020204030204" pitchFamily="34" charset="0"/>
                <a:ea typeface="Calibri" panose="020F0502020204030204" pitchFamily="34" charset="0"/>
                <a:cs typeface="Times New Roman" panose="02020603050405020304" pitchFamily="18" charset="0"/>
              </a:rPr>
              <a:t>2- Fiziksel </a:t>
            </a:r>
            <a:r>
              <a:rPr lang="tr-TR" sz="2400" dirty="0">
                <a:latin typeface="Calibri" panose="020F0502020204030204" pitchFamily="34" charset="0"/>
                <a:ea typeface="Calibri" panose="020F0502020204030204" pitchFamily="34" charset="0"/>
                <a:cs typeface="Times New Roman" panose="02020603050405020304" pitchFamily="18" charset="0"/>
              </a:rPr>
              <a:t>sınırlara bağlı kalmaksızın teknolojinin imkânlarından faydalanarak </a:t>
            </a:r>
            <a:r>
              <a:rPr lang="tr-TR" sz="24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kişilere istedikleri zaman diliminde ve yerde daha az maliyetle </a:t>
            </a:r>
            <a:r>
              <a:rPr lang="tr-TR" sz="2400" u="sng"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sertifika alma olanağı sunmak</a:t>
            </a:r>
            <a:r>
              <a:rPr lang="tr-TR" sz="2400"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tr-TR" sz="2400" dirty="0">
                <a:latin typeface="Calibri" panose="020F0502020204030204" pitchFamily="34" charset="0"/>
                <a:ea typeface="Calibri" panose="020F0502020204030204" pitchFamily="34" charset="0"/>
                <a:cs typeface="Times New Roman" panose="02020603050405020304" pitchFamily="18" charset="0"/>
              </a:rPr>
              <a:t>amacıyla uzaktan eğitim veren özel öğretim kurumlarına ilişkin düzenlemeler yapılacaktır</a:t>
            </a:r>
            <a:r>
              <a:rPr lang="tr-TR" sz="2400" dirty="0" smtClean="0">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spcAft>
                <a:spcPts val="800"/>
              </a:spcAft>
            </a:pPr>
            <a:endParaRPr lang="tr-TR" sz="2400"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tr-TR"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9" name="Dikdörtgen 20">
            <a:extLst>
              <a:ext uri="{FF2B5EF4-FFF2-40B4-BE49-F238E27FC236}">
                <a16:creationId xmlns:a16="http://schemas.microsoft.com/office/drawing/2014/main" xmlns="" id="{3D532803-586C-4B5C-8414-E114310FAC58}"/>
              </a:ext>
            </a:extLst>
          </p:cNvPr>
          <p:cNvSpPr/>
          <p:nvPr/>
        </p:nvSpPr>
        <p:spPr>
          <a:xfrm>
            <a:off x="3413602" y="6233312"/>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600" b="1" dirty="0">
                <a:ln w="0"/>
                <a:solidFill>
                  <a:schemeClr val="tx1"/>
                </a:solidFill>
                <a:effectLst>
                  <a:outerShdw blurRad="38100" dist="19050" dir="2700000" algn="tl" rotWithShape="0">
                    <a:schemeClr val="dk1">
                      <a:alpha val="40000"/>
                    </a:schemeClr>
                  </a:outerShdw>
                </a:effectLst>
              </a:rPr>
              <a:t>HT, G</a:t>
            </a:r>
          </a:p>
        </p:txBody>
      </p:sp>
      <p:sp>
        <p:nvSpPr>
          <p:cNvPr id="20" name="Dikdörtgen 26">
            <a:extLst>
              <a:ext uri="{FF2B5EF4-FFF2-40B4-BE49-F238E27FC236}">
                <a16:creationId xmlns:a16="http://schemas.microsoft.com/office/drawing/2014/main" xmlns="" id="{DFAB2C39-4301-4111-9B37-D554AE6AFB0B}"/>
              </a:ext>
            </a:extLst>
          </p:cNvPr>
          <p:cNvSpPr/>
          <p:nvPr/>
        </p:nvSpPr>
        <p:spPr>
          <a:xfrm>
            <a:off x="2466072" y="6233312"/>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600" b="1" dirty="0">
                <a:ln w="0"/>
                <a:solidFill>
                  <a:schemeClr val="tx1"/>
                </a:solidFill>
                <a:effectLst>
                  <a:outerShdw blurRad="38100" dist="19050" dir="2700000" algn="tl" rotWithShape="0">
                    <a:schemeClr val="dk1">
                      <a:alpha val="40000"/>
                    </a:schemeClr>
                  </a:outerShdw>
                </a:effectLst>
              </a:rPr>
              <a:t>HT</a:t>
            </a:r>
          </a:p>
        </p:txBody>
      </p:sp>
      <p:sp>
        <p:nvSpPr>
          <p:cNvPr id="21" name="Dikdörtgen 29">
            <a:extLst>
              <a:ext uri="{FF2B5EF4-FFF2-40B4-BE49-F238E27FC236}">
                <a16:creationId xmlns:a16="http://schemas.microsoft.com/office/drawing/2014/main" xmlns="" id="{40096CD4-1AD2-4D05-9336-BDBC9A8EDA4F}"/>
              </a:ext>
            </a:extLst>
          </p:cNvPr>
          <p:cNvSpPr/>
          <p:nvPr/>
        </p:nvSpPr>
        <p:spPr>
          <a:xfrm>
            <a:off x="5441186" y="6233312"/>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600" b="1" dirty="0">
                <a:ln w="0"/>
                <a:solidFill>
                  <a:schemeClr val="tx1"/>
                </a:solidFill>
                <a:effectLst>
                  <a:outerShdw blurRad="38100" dist="19050" dir="2700000" algn="tl" rotWithShape="0">
                    <a:schemeClr val="dk1">
                      <a:alpha val="40000"/>
                    </a:schemeClr>
                  </a:outerShdw>
                </a:effectLst>
              </a:rPr>
              <a:t>P2, İ2</a:t>
            </a:r>
          </a:p>
        </p:txBody>
      </p:sp>
      <p:sp>
        <p:nvSpPr>
          <p:cNvPr id="22" name="Dikdörtgen 32">
            <a:extLst>
              <a:ext uri="{FF2B5EF4-FFF2-40B4-BE49-F238E27FC236}">
                <a16:creationId xmlns:a16="http://schemas.microsoft.com/office/drawing/2014/main" xmlns="" id="{5CA22863-855A-4C9A-83EB-0FCDB9D09F34}"/>
              </a:ext>
            </a:extLst>
          </p:cNvPr>
          <p:cNvSpPr/>
          <p:nvPr/>
        </p:nvSpPr>
        <p:spPr>
          <a:xfrm>
            <a:off x="4493654" y="6233312"/>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600" b="1" dirty="0">
                <a:ln w="0"/>
                <a:solidFill>
                  <a:schemeClr val="tx1"/>
                </a:solidFill>
                <a:effectLst>
                  <a:outerShdw blurRad="38100" dist="19050" dir="2700000" algn="tl" rotWithShape="0">
                    <a:schemeClr val="dk1">
                      <a:alpha val="40000"/>
                    </a:schemeClr>
                  </a:outerShdw>
                </a:effectLst>
              </a:rPr>
              <a:t>P1, İ1</a:t>
            </a:r>
          </a:p>
        </p:txBody>
      </p:sp>
      <p:sp>
        <p:nvSpPr>
          <p:cNvPr id="23" name="Dikdörtgen 41">
            <a:extLst>
              <a:ext uri="{FF2B5EF4-FFF2-40B4-BE49-F238E27FC236}">
                <a16:creationId xmlns:a16="http://schemas.microsoft.com/office/drawing/2014/main" xmlns="" id="{EF90D3CE-50DB-4EB5-BC54-79B20DAC533E}"/>
              </a:ext>
            </a:extLst>
          </p:cNvPr>
          <p:cNvSpPr/>
          <p:nvPr/>
        </p:nvSpPr>
        <p:spPr>
          <a:xfrm>
            <a:off x="7468766" y="6233312"/>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600" b="1" dirty="0">
                <a:ln w="0"/>
                <a:solidFill>
                  <a:schemeClr val="tx1"/>
                </a:solidFill>
                <a:effectLst>
                  <a:outerShdw blurRad="38100" dist="19050" dir="2700000" algn="tl" rotWithShape="0">
                    <a:schemeClr val="dk1">
                      <a:alpha val="40000"/>
                    </a:schemeClr>
                  </a:outerShdw>
                </a:effectLst>
              </a:rPr>
              <a:t>UİDİ</a:t>
            </a:r>
          </a:p>
        </p:txBody>
      </p:sp>
      <p:sp>
        <p:nvSpPr>
          <p:cNvPr id="24" name="Dikdörtgen 44">
            <a:extLst>
              <a:ext uri="{FF2B5EF4-FFF2-40B4-BE49-F238E27FC236}">
                <a16:creationId xmlns:a16="http://schemas.microsoft.com/office/drawing/2014/main" xmlns="" id="{371BA538-3D81-4C53-A637-9B5E39AF75D4}"/>
              </a:ext>
            </a:extLst>
          </p:cNvPr>
          <p:cNvSpPr/>
          <p:nvPr/>
        </p:nvSpPr>
        <p:spPr>
          <a:xfrm>
            <a:off x="6521236" y="6233312"/>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600" b="1" dirty="0">
                <a:ln w="0"/>
                <a:solidFill>
                  <a:schemeClr val="tx1"/>
                </a:solidFill>
                <a:effectLst>
                  <a:outerShdw blurRad="38100" dist="19050" dir="2700000" algn="tl" rotWithShape="0">
                    <a:schemeClr val="dk1">
                      <a:alpha val="40000"/>
                    </a:schemeClr>
                  </a:outerShdw>
                </a:effectLst>
              </a:rPr>
              <a:t>ÜU</a:t>
            </a:r>
          </a:p>
        </p:txBody>
      </p:sp>
      <p:sp>
        <p:nvSpPr>
          <p:cNvPr id="25" name="Dikdörtgen 47">
            <a:extLst>
              <a:ext uri="{FF2B5EF4-FFF2-40B4-BE49-F238E27FC236}">
                <a16:creationId xmlns:a16="http://schemas.microsoft.com/office/drawing/2014/main" xmlns="" id="{404C4D8E-CC51-4D95-8F23-BD19123CD29B}"/>
              </a:ext>
            </a:extLst>
          </p:cNvPr>
          <p:cNvSpPr/>
          <p:nvPr/>
        </p:nvSpPr>
        <p:spPr>
          <a:xfrm>
            <a:off x="9496346" y="6233312"/>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600" b="1" dirty="0">
                <a:ln w="0"/>
                <a:solidFill>
                  <a:schemeClr val="tx1"/>
                </a:solidFill>
                <a:effectLst>
                  <a:outerShdw blurRad="38100" dist="19050" dir="2700000" algn="tl" rotWithShape="0">
                    <a:schemeClr val="dk1">
                      <a:alpha val="40000"/>
                    </a:schemeClr>
                  </a:outerShdw>
                </a:effectLst>
              </a:rPr>
              <a:t>UİDİ</a:t>
            </a:r>
          </a:p>
        </p:txBody>
      </p:sp>
      <p:sp>
        <p:nvSpPr>
          <p:cNvPr id="26" name="Dikdörtgen 50">
            <a:extLst>
              <a:ext uri="{FF2B5EF4-FFF2-40B4-BE49-F238E27FC236}">
                <a16:creationId xmlns:a16="http://schemas.microsoft.com/office/drawing/2014/main" xmlns="" id="{68D44DCD-ABEF-405C-9F99-6B057BD5E1BB}"/>
              </a:ext>
            </a:extLst>
          </p:cNvPr>
          <p:cNvSpPr/>
          <p:nvPr/>
        </p:nvSpPr>
        <p:spPr>
          <a:xfrm>
            <a:off x="8548816" y="6233312"/>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600" b="1" dirty="0">
                <a:ln w="0"/>
                <a:solidFill>
                  <a:schemeClr val="tx1"/>
                </a:solidFill>
                <a:effectLst>
                  <a:outerShdw blurRad="38100" dist="19050" dir="2700000" algn="tl" rotWithShape="0">
                    <a:schemeClr val="dk1">
                      <a:alpha val="40000"/>
                    </a:schemeClr>
                  </a:outerShdw>
                </a:effectLst>
              </a:rPr>
              <a:t>UİDİ</a:t>
            </a:r>
          </a:p>
        </p:txBody>
      </p:sp>
      <p:grpSp>
        <p:nvGrpSpPr>
          <p:cNvPr id="27" name="Grup 1">
            <a:extLst>
              <a:ext uri="{FF2B5EF4-FFF2-40B4-BE49-F238E27FC236}">
                <a16:creationId xmlns:a16="http://schemas.microsoft.com/office/drawing/2014/main" xmlns="" id="{3E432778-9DF9-49C1-BC2C-D5DBDBF7DAE6}"/>
              </a:ext>
            </a:extLst>
          </p:cNvPr>
          <p:cNvGrpSpPr/>
          <p:nvPr/>
        </p:nvGrpSpPr>
        <p:grpSpPr>
          <a:xfrm>
            <a:off x="2466067" y="5820557"/>
            <a:ext cx="7873661" cy="829394"/>
            <a:chOff x="4135505" y="1993593"/>
            <a:chExt cx="7873661" cy="829394"/>
          </a:xfrm>
        </p:grpSpPr>
        <p:grpSp>
          <p:nvGrpSpPr>
            <p:cNvPr id="28" name="Grup 62">
              <a:extLst>
                <a:ext uri="{FF2B5EF4-FFF2-40B4-BE49-F238E27FC236}">
                  <a16:creationId xmlns:a16="http://schemas.microsoft.com/office/drawing/2014/main" xmlns="" id="{6CC26AD3-E6AD-484F-A7A2-59A689196B42}"/>
                </a:ext>
              </a:extLst>
            </p:cNvPr>
            <p:cNvGrpSpPr/>
            <p:nvPr/>
          </p:nvGrpSpPr>
          <p:grpSpPr>
            <a:xfrm>
              <a:off x="4135505" y="2678206"/>
              <a:ext cx="7873661" cy="144781"/>
              <a:chOff x="4135505" y="2678206"/>
              <a:chExt cx="7873661" cy="144781"/>
            </a:xfrm>
          </p:grpSpPr>
          <p:sp>
            <p:nvSpPr>
              <p:cNvPr id="38" name="Dikdörtgen: Yuvarlatılmış Üst Köşeler 19">
                <a:extLst>
                  <a:ext uri="{FF2B5EF4-FFF2-40B4-BE49-F238E27FC236}">
                    <a16:creationId xmlns:a16="http://schemas.microsoft.com/office/drawing/2014/main" xmlns="" id="{4F9B7088-1613-4186-9ACA-4127815A647B}"/>
                  </a:ext>
                </a:extLst>
              </p:cNvPr>
              <p:cNvSpPr/>
              <p:nvPr/>
            </p:nvSpPr>
            <p:spPr>
              <a:xfrm rot="10800000">
                <a:off x="5083036" y="2678206"/>
                <a:ext cx="843386" cy="144781"/>
              </a:xfrm>
              <a:prstGeom prst="round2Same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600"/>
              </a:p>
            </p:txBody>
          </p:sp>
          <p:sp>
            <p:nvSpPr>
              <p:cNvPr id="39" name="Dikdörtgen: Yuvarlatılmış Üst Köşeler 25">
                <a:extLst>
                  <a:ext uri="{FF2B5EF4-FFF2-40B4-BE49-F238E27FC236}">
                    <a16:creationId xmlns:a16="http://schemas.microsoft.com/office/drawing/2014/main" xmlns="" id="{F7FE5BB0-0897-4EE1-8C83-35394BA07BC9}"/>
                  </a:ext>
                </a:extLst>
              </p:cNvPr>
              <p:cNvSpPr/>
              <p:nvPr/>
            </p:nvSpPr>
            <p:spPr>
              <a:xfrm rot="10800000">
                <a:off x="4135505" y="2678206"/>
                <a:ext cx="843386" cy="144781"/>
              </a:xfrm>
              <a:prstGeom prst="round2Same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600"/>
              </a:p>
            </p:txBody>
          </p:sp>
          <p:sp>
            <p:nvSpPr>
              <p:cNvPr id="40" name="Dikdörtgen: Yuvarlatılmış Üst Köşeler 28">
                <a:extLst>
                  <a:ext uri="{FF2B5EF4-FFF2-40B4-BE49-F238E27FC236}">
                    <a16:creationId xmlns:a16="http://schemas.microsoft.com/office/drawing/2014/main" xmlns="" id="{9368EDA0-BE61-4D60-A9B6-64F9508CA9C9}"/>
                  </a:ext>
                </a:extLst>
              </p:cNvPr>
              <p:cNvSpPr/>
              <p:nvPr/>
            </p:nvSpPr>
            <p:spPr>
              <a:xfrm rot="10800000">
                <a:off x="7110619" y="2678206"/>
                <a:ext cx="843386" cy="144781"/>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sz="1600"/>
              </a:p>
            </p:txBody>
          </p:sp>
          <p:sp>
            <p:nvSpPr>
              <p:cNvPr id="41" name="Dikdörtgen: Yuvarlatılmış Üst Köşeler 31">
                <a:extLst>
                  <a:ext uri="{FF2B5EF4-FFF2-40B4-BE49-F238E27FC236}">
                    <a16:creationId xmlns:a16="http://schemas.microsoft.com/office/drawing/2014/main" xmlns="" id="{6BCBDB55-78A5-440A-856B-30EA0B2B4E88}"/>
                  </a:ext>
                </a:extLst>
              </p:cNvPr>
              <p:cNvSpPr/>
              <p:nvPr/>
            </p:nvSpPr>
            <p:spPr>
              <a:xfrm rot="10800000">
                <a:off x="6163088" y="2678206"/>
                <a:ext cx="843386" cy="144781"/>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sz="1600"/>
              </a:p>
            </p:txBody>
          </p:sp>
          <p:sp>
            <p:nvSpPr>
              <p:cNvPr id="42" name="Dikdörtgen: Yuvarlatılmış Üst Köşeler 40">
                <a:extLst>
                  <a:ext uri="{FF2B5EF4-FFF2-40B4-BE49-F238E27FC236}">
                    <a16:creationId xmlns:a16="http://schemas.microsoft.com/office/drawing/2014/main" xmlns="" id="{D13A3FA6-3060-4BD5-A265-14C47B7E2A2C}"/>
                  </a:ext>
                </a:extLst>
              </p:cNvPr>
              <p:cNvSpPr/>
              <p:nvPr/>
            </p:nvSpPr>
            <p:spPr>
              <a:xfrm rot="10800000">
                <a:off x="9138200" y="2678206"/>
                <a:ext cx="843386" cy="144781"/>
              </a:xfrm>
              <a:prstGeom prst="round2Same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tr-TR" sz="1600"/>
              </a:p>
            </p:txBody>
          </p:sp>
          <p:sp>
            <p:nvSpPr>
              <p:cNvPr id="43" name="Dikdörtgen: Yuvarlatılmış Üst Köşeler 43">
                <a:extLst>
                  <a:ext uri="{FF2B5EF4-FFF2-40B4-BE49-F238E27FC236}">
                    <a16:creationId xmlns:a16="http://schemas.microsoft.com/office/drawing/2014/main" xmlns="" id="{838AF3F1-9845-4382-ACE6-68D2A4F39A80}"/>
                  </a:ext>
                </a:extLst>
              </p:cNvPr>
              <p:cNvSpPr/>
              <p:nvPr/>
            </p:nvSpPr>
            <p:spPr>
              <a:xfrm rot="10800000">
                <a:off x="8190669" y="2678206"/>
                <a:ext cx="843386" cy="144781"/>
              </a:xfrm>
              <a:prstGeom prst="round2Same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tr-TR" sz="1600"/>
              </a:p>
            </p:txBody>
          </p:sp>
          <p:sp>
            <p:nvSpPr>
              <p:cNvPr id="44" name="Dikdörtgen: Yuvarlatılmış Üst Köşeler 46">
                <a:extLst>
                  <a:ext uri="{FF2B5EF4-FFF2-40B4-BE49-F238E27FC236}">
                    <a16:creationId xmlns:a16="http://schemas.microsoft.com/office/drawing/2014/main" xmlns="" id="{86A9899E-9392-4E6D-901E-78B1CE46B68C}"/>
                  </a:ext>
                </a:extLst>
              </p:cNvPr>
              <p:cNvSpPr/>
              <p:nvPr/>
            </p:nvSpPr>
            <p:spPr>
              <a:xfrm rot="10800000">
                <a:off x="11165780" y="2678206"/>
                <a:ext cx="843386" cy="144781"/>
              </a:xfrm>
              <a:prstGeom prst="round2Same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600"/>
              </a:p>
            </p:txBody>
          </p:sp>
          <p:sp>
            <p:nvSpPr>
              <p:cNvPr id="45" name="Dikdörtgen: Yuvarlatılmış Üst Köşeler 49">
                <a:extLst>
                  <a:ext uri="{FF2B5EF4-FFF2-40B4-BE49-F238E27FC236}">
                    <a16:creationId xmlns:a16="http://schemas.microsoft.com/office/drawing/2014/main" xmlns="" id="{EC6CCA76-DF14-4FE1-8CFE-4CD1410658E1}"/>
                  </a:ext>
                </a:extLst>
              </p:cNvPr>
              <p:cNvSpPr/>
              <p:nvPr/>
            </p:nvSpPr>
            <p:spPr>
              <a:xfrm rot="10800000">
                <a:off x="10218249" y="2678206"/>
                <a:ext cx="843386" cy="144781"/>
              </a:xfrm>
              <a:prstGeom prst="round2Same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600"/>
              </a:p>
            </p:txBody>
          </p:sp>
        </p:grpSp>
        <p:grpSp>
          <p:nvGrpSpPr>
            <p:cNvPr id="29" name="Grup 61">
              <a:extLst>
                <a:ext uri="{FF2B5EF4-FFF2-40B4-BE49-F238E27FC236}">
                  <a16:creationId xmlns:a16="http://schemas.microsoft.com/office/drawing/2014/main" xmlns="" id="{B1BF4C8F-3541-42BC-BB30-9A281EA71FD9}"/>
                </a:ext>
              </a:extLst>
            </p:cNvPr>
            <p:cNvGrpSpPr/>
            <p:nvPr/>
          </p:nvGrpSpPr>
          <p:grpSpPr>
            <a:xfrm>
              <a:off x="4135505" y="1993593"/>
              <a:ext cx="7873661" cy="412751"/>
              <a:chOff x="4135505" y="1993593"/>
              <a:chExt cx="7873661" cy="412751"/>
            </a:xfrm>
          </p:grpSpPr>
          <p:sp>
            <p:nvSpPr>
              <p:cNvPr id="30" name="Dikdörtgen: Yuvarlatılmış Üst Köşeler 21">
                <a:extLst>
                  <a:ext uri="{FF2B5EF4-FFF2-40B4-BE49-F238E27FC236}">
                    <a16:creationId xmlns:a16="http://schemas.microsoft.com/office/drawing/2014/main" xmlns="" id="{612B8F5B-D5A2-4E5D-B324-E34944EABE19}"/>
                  </a:ext>
                </a:extLst>
              </p:cNvPr>
              <p:cNvSpPr/>
              <p:nvPr/>
            </p:nvSpPr>
            <p:spPr>
              <a:xfrm>
                <a:off x="5083036" y="1993593"/>
                <a:ext cx="843386" cy="412751"/>
              </a:xfrm>
              <a:prstGeom prst="round2Same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600" b="1" dirty="0">
                    <a:solidFill>
                      <a:schemeClr val="bg1"/>
                    </a:solidFill>
                    <a:effectLst>
                      <a:outerShdw blurRad="38100" dist="38100" dir="2700000" algn="tl">
                        <a:srgbClr val="000000">
                          <a:alpha val="43137"/>
                        </a:srgbClr>
                      </a:outerShdw>
                    </a:effectLst>
                  </a:rPr>
                  <a:t>2019</a:t>
                </a:r>
              </a:p>
            </p:txBody>
          </p:sp>
          <p:sp>
            <p:nvSpPr>
              <p:cNvPr id="31" name="Dikdörtgen: Yuvarlatılmış Üst Köşeler 27">
                <a:extLst>
                  <a:ext uri="{FF2B5EF4-FFF2-40B4-BE49-F238E27FC236}">
                    <a16:creationId xmlns:a16="http://schemas.microsoft.com/office/drawing/2014/main" xmlns="" id="{9D0CCE47-61D8-460F-AA83-8A0373B51D8B}"/>
                  </a:ext>
                </a:extLst>
              </p:cNvPr>
              <p:cNvSpPr/>
              <p:nvPr/>
            </p:nvSpPr>
            <p:spPr>
              <a:xfrm>
                <a:off x="4135505" y="1993593"/>
                <a:ext cx="843386" cy="412751"/>
              </a:xfrm>
              <a:prstGeom prst="round2Same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600" b="1" dirty="0">
                    <a:solidFill>
                      <a:schemeClr val="bg1"/>
                    </a:solidFill>
                    <a:effectLst>
                      <a:outerShdw blurRad="38100" dist="38100" dir="2700000" algn="tl">
                        <a:srgbClr val="000000">
                          <a:alpha val="43137"/>
                        </a:srgbClr>
                      </a:outerShdw>
                    </a:effectLst>
                  </a:rPr>
                  <a:t>2018</a:t>
                </a:r>
              </a:p>
            </p:txBody>
          </p:sp>
          <p:sp>
            <p:nvSpPr>
              <p:cNvPr id="32" name="Dikdörtgen: Yuvarlatılmış Üst Köşeler 30">
                <a:extLst>
                  <a:ext uri="{FF2B5EF4-FFF2-40B4-BE49-F238E27FC236}">
                    <a16:creationId xmlns:a16="http://schemas.microsoft.com/office/drawing/2014/main" xmlns="" id="{06763E78-0EF9-4EB8-AEB3-89BFC485A244}"/>
                  </a:ext>
                </a:extLst>
              </p:cNvPr>
              <p:cNvSpPr/>
              <p:nvPr/>
            </p:nvSpPr>
            <p:spPr>
              <a:xfrm>
                <a:off x="7110619" y="1993593"/>
                <a:ext cx="843386" cy="412751"/>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600" b="1" dirty="0">
                    <a:solidFill>
                      <a:schemeClr val="bg1"/>
                    </a:solidFill>
                    <a:effectLst>
                      <a:outerShdw blurRad="38100" dist="38100" dir="2700000" algn="tl">
                        <a:srgbClr val="000000">
                          <a:alpha val="43137"/>
                        </a:srgbClr>
                      </a:outerShdw>
                    </a:effectLst>
                  </a:rPr>
                  <a:t>2020</a:t>
                </a:r>
              </a:p>
            </p:txBody>
          </p:sp>
          <p:sp>
            <p:nvSpPr>
              <p:cNvPr id="33" name="Dikdörtgen: Yuvarlatılmış Üst Köşeler 33">
                <a:extLst>
                  <a:ext uri="{FF2B5EF4-FFF2-40B4-BE49-F238E27FC236}">
                    <a16:creationId xmlns:a16="http://schemas.microsoft.com/office/drawing/2014/main" xmlns="" id="{DEA662AA-89C6-4CF4-8934-E52DC80667D8}"/>
                  </a:ext>
                </a:extLst>
              </p:cNvPr>
              <p:cNvSpPr/>
              <p:nvPr/>
            </p:nvSpPr>
            <p:spPr>
              <a:xfrm>
                <a:off x="6163088" y="1993593"/>
                <a:ext cx="843386" cy="412751"/>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600" b="1" dirty="0">
                    <a:solidFill>
                      <a:schemeClr val="bg1"/>
                    </a:solidFill>
                    <a:effectLst>
                      <a:outerShdw blurRad="38100" dist="38100" dir="2700000" algn="tl">
                        <a:srgbClr val="000000">
                          <a:alpha val="43137"/>
                        </a:srgbClr>
                      </a:outerShdw>
                    </a:effectLst>
                  </a:rPr>
                  <a:t>2019</a:t>
                </a:r>
              </a:p>
            </p:txBody>
          </p:sp>
          <p:sp>
            <p:nvSpPr>
              <p:cNvPr id="34" name="Dikdörtgen: Yuvarlatılmış Üst Köşeler 42">
                <a:extLst>
                  <a:ext uri="{FF2B5EF4-FFF2-40B4-BE49-F238E27FC236}">
                    <a16:creationId xmlns:a16="http://schemas.microsoft.com/office/drawing/2014/main" xmlns="" id="{EC533748-EEE2-4BA9-A524-9450A7BF7DB3}"/>
                  </a:ext>
                </a:extLst>
              </p:cNvPr>
              <p:cNvSpPr/>
              <p:nvPr/>
            </p:nvSpPr>
            <p:spPr>
              <a:xfrm>
                <a:off x="9138200" y="1993593"/>
                <a:ext cx="843386" cy="412751"/>
              </a:xfrm>
              <a:prstGeom prst="round2SameRect">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600" b="1" dirty="0">
                    <a:solidFill>
                      <a:schemeClr val="bg1"/>
                    </a:solidFill>
                    <a:effectLst>
                      <a:outerShdw blurRad="38100" dist="38100" dir="2700000" algn="tl">
                        <a:srgbClr val="000000">
                          <a:alpha val="43137"/>
                        </a:srgbClr>
                      </a:outerShdw>
                    </a:effectLst>
                  </a:rPr>
                  <a:t>2021</a:t>
                </a:r>
              </a:p>
            </p:txBody>
          </p:sp>
          <p:sp>
            <p:nvSpPr>
              <p:cNvPr id="35" name="Dikdörtgen: Yuvarlatılmış Üst Köşeler 45">
                <a:extLst>
                  <a:ext uri="{FF2B5EF4-FFF2-40B4-BE49-F238E27FC236}">
                    <a16:creationId xmlns:a16="http://schemas.microsoft.com/office/drawing/2014/main" xmlns="" id="{72D302F9-4C01-4185-AF58-B5EEE5362D30}"/>
                  </a:ext>
                </a:extLst>
              </p:cNvPr>
              <p:cNvSpPr/>
              <p:nvPr/>
            </p:nvSpPr>
            <p:spPr>
              <a:xfrm>
                <a:off x="8190669" y="1993593"/>
                <a:ext cx="843386" cy="412751"/>
              </a:xfrm>
              <a:prstGeom prst="round2SameRect">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600" b="1" dirty="0">
                    <a:solidFill>
                      <a:schemeClr val="bg1"/>
                    </a:solidFill>
                    <a:effectLst>
                      <a:outerShdw blurRad="38100" dist="38100" dir="2700000" algn="tl">
                        <a:srgbClr val="000000">
                          <a:alpha val="43137"/>
                        </a:srgbClr>
                      </a:outerShdw>
                    </a:effectLst>
                  </a:rPr>
                  <a:t>2020</a:t>
                </a:r>
              </a:p>
            </p:txBody>
          </p:sp>
          <p:sp>
            <p:nvSpPr>
              <p:cNvPr id="36" name="Dikdörtgen: Yuvarlatılmış Üst Köşeler 48">
                <a:extLst>
                  <a:ext uri="{FF2B5EF4-FFF2-40B4-BE49-F238E27FC236}">
                    <a16:creationId xmlns:a16="http://schemas.microsoft.com/office/drawing/2014/main" xmlns="" id="{C7AE3EF1-4858-4058-BB0C-469D3EB36171}"/>
                  </a:ext>
                </a:extLst>
              </p:cNvPr>
              <p:cNvSpPr/>
              <p:nvPr/>
            </p:nvSpPr>
            <p:spPr>
              <a:xfrm>
                <a:off x="11165780" y="1993593"/>
                <a:ext cx="843386" cy="412751"/>
              </a:xfrm>
              <a:prstGeom prst="round2Same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600" b="1" dirty="0">
                    <a:solidFill>
                      <a:schemeClr val="bg1"/>
                    </a:solidFill>
                    <a:effectLst>
                      <a:outerShdw blurRad="38100" dist="38100" dir="2700000" algn="tl">
                        <a:srgbClr val="000000">
                          <a:alpha val="43137"/>
                        </a:srgbClr>
                      </a:outerShdw>
                    </a:effectLst>
                  </a:rPr>
                  <a:t>2022</a:t>
                </a:r>
              </a:p>
            </p:txBody>
          </p:sp>
          <p:sp>
            <p:nvSpPr>
              <p:cNvPr id="37" name="Dikdörtgen: Yuvarlatılmış Üst Köşeler 51">
                <a:extLst>
                  <a:ext uri="{FF2B5EF4-FFF2-40B4-BE49-F238E27FC236}">
                    <a16:creationId xmlns:a16="http://schemas.microsoft.com/office/drawing/2014/main" xmlns="" id="{2F925679-9961-4CB0-91A7-858BFCB474C2}"/>
                  </a:ext>
                </a:extLst>
              </p:cNvPr>
              <p:cNvSpPr/>
              <p:nvPr/>
            </p:nvSpPr>
            <p:spPr>
              <a:xfrm>
                <a:off x="10218249" y="1993593"/>
                <a:ext cx="843386" cy="412751"/>
              </a:xfrm>
              <a:prstGeom prst="round2Same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600" b="1" dirty="0">
                    <a:solidFill>
                      <a:schemeClr val="bg1"/>
                    </a:solidFill>
                    <a:effectLst>
                      <a:outerShdw blurRad="38100" dist="38100" dir="2700000" algn="tl">
                        <a:srgbClr val="000000">
                          <a:alpha val="43137"/>
                        </a:srgbClr>
                      </a:outerShdw>
                    </a:effectLst>
                  </a:rPr>
                  <a:t>2021</a:t>
                </a:r>
              </a:p>
            </p:txBody>
          </p:sp>
        </p:grpSp>
      </p:grpSp>
      <p:pic>
        <p:nvPicPr>
          <p:cNvPr id="46" name="3 Resim" descr="merkezefendi mem logo2.jpg"/>
          <p:cNvPicPr>
            <a:picLocks noChangeAspect="1"/>
          </p:cNvPicPr>
          <p:nvPr/>
        </p:nvPicPr>
        <p:blipFill>
          <a:blip r:embed="rId3" cstate="print"/>
          <a:srcRect/>
          <a:stretch>
            <a:fillRect/>
          </a:stretch>
        </p:blipFill>
        <p:spPr bwMode="auto">
          <a:xfrm>
            <a:off x="56446" y="101599"/>
            <a:ext cx="1557865" cy="1461054"/>
          </a:xfrm>
          <a:prstGeom prst="rect">
            <a:avLst/>
          </a:prstGeom>
          <a:noFill/>
          <a:ln w="9525">
            <a:noFill/>
            <a:miter lim="800000"/>
            <a:headEnd/>
            <a:tailEnd/>
          </a:ln>
        </p:spPr>
      </p:pic>
    </p:spTree>
    <p:extLst>
      <p:ext uri="{BB962C8B-B14F-4D97-AF65-F5344CB8AC3E}">
        <p14:creationId xmlns="" xmlns:p14="http://schemas.microsoft.com/office/powerpoint/2010/main" val="167140965"/>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830571" y="156526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Akış Çizelgesi: Ayıkla 3"/>
          <p:cNvSpPr/>
          <p:nvPr/>
        </p:nvSpPr>
        <p:spPr>
          <a:xfrm rot="5400000">
            <a:off x="5006406" y="36669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Oval 5"/>
          <p:cNvSpPr/>
          <p:nvPr/>
        </p:nvSpPr>
        <p:spPr>
          <a:xfrm>
            <a:off x="127011" y="116881"/>
            <a:ext cx="1407120" cy="140712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7" name="Düz Bağlayıcı 6"/>
          <p:cNvCxnSpPr>
            <a:stCxn id="6" idx="6"/>
          </p:cNvCxnSpPr>
          <p:nvPr/>
        </p:nvCxnSpPr>
        <p:spPr>
          <a:xfrm>
            <a:off x="1534133" y="820445"/>
            <a:ext cx="10657871" cy="186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a:stCxn id="6" idx="4"/>
          </p:cNvCxnSpPr>
          <p:nvPr/>
        </p:nvCxnSpPr>
        <p:spPr>
          <a:xfrm>
            <a:off x="830571" y="1524005"/>
            <a:ext cx="0" cy="53339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Yay 8"/>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0" name="Yuvarlatılmış Dikdörtgen 9"/>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Metin kutusu 10"/>
          <p:cNvSpPr txBox="1"/>
          <p:nvPr/>
        </p:nvSpPr>
        <p:spPr>
          <a:xfrm>
            <a:off x="5475749" y="211327"/>
            <a:ext cx="6716255" cy="584775"/>
          </a:xfrm>
          <a:prstGeom prst="rect">
            <a:avLst/>
          </a:prstGeom>
          <a:noFill/>
        </p:spPr>
        <p:txBody>
          <a:bodyPr wrap="square" rtlCol="0">
            <a:spAutoFit/>
          </a:bodyPr>
          <a:lstStyle/>
          <a:p>
            <a:pPr algn="ctr"/>
            <a:r>
              <a:rPr lang="tr-TR" sz="3200" b="1" dirty="0" smtClean="0">
                <a:effectLst>
                  <a:outerShdw blurRad="38100" dist="38100" dir="2700000" algn="tl">
                    <a:srgbClr val="000000">
                      <a:alpha val="43137"/>
                    </a:srgbClr>
                  </a:outerShdw>
                </a:effectLst>
                <a:latin typeface="Trebuchet MS" panose="020B0603020202020204" pitchFamily="34" charset="0"/>
              </a:rPr>
              <a:t>2023 EĞİTİM VİZYONU</a:t>
            </a:r>
            <a:endParaRPr lang="tr-TR" sz="3200" b="1" dirty="0">
              <a:effectLst>
                <a:outerShdw blurRad="38100" dist="38100" dir="2700000" algn="tl">
                  <a:srgbClr val="000000">
                    <a:alpha val="43137"/>
                  </a:srgbClr>
                </a:outerShdw>
              </a:effectLst>
              <a:latin typeface="Trebuchet MS" panose="020B0603020202020204" pitchFamily="34" charset="0"/>
            </a:endParaRPr>
          </a:p>
        </p:txBody>
      </p:sp>
      <p:sp>
        <p:nvSpPr>
          <p:cNvPr id="12" name="11 Slayt Numarası Yer Tutucusu"/>
          <p:cNvSpPr>
            <a:spLocks noGrp="1"/>
          </p:cNvSpPr>
          <p:nvPr>
            <p:ph type="sldNum" sz="quarter" idx="12"/>
          </p:nvPr>
        </p:nvSpPr>
        <p:spPr/>
        <p:txBody>
          <a:bodyPr/>
          <a:lstStyle/>
          <a:p>
            <a:fld id="{92906C5C-297D-40D7-908D-F30303E58C5D}" type="slidenum">
              <a:rPr lang="tr-TR" smtClean="0"/>
              <a:pPr/>
              <a:t>137</a:t>
            </a:fld>
            <a:endParaRPr lang="tr-TR"/>
          </a:p>
        </p:txBody>
      </p:sp>
      <p:sp>
        <p:nvSpPr>
          <p:cNvPr id="2" name="Dikdörtgen 1"/>
          <p:cNvSpPr/>
          <p:nvPr/>
        </p:nvSpPr>
        <p:spPr>
          <a:xfrm>
            <a:off x="830572" y="1557642"/>
            <a:ext cx="11361429" cy="652166"/>
          </a:xfrm>
          <a:prstGeom prst="rect">
            <a:avLst/>
          </a:prstGeom>
        </p:spPr>
        <p:txBody>
          <a:bodyPr wrap="square">
            <a:spAutoFit/>
          </a:bodyPr>
          <a:lstStyle/>
          <a:p>
            <a:pPr algn="ctr">
              <a:lnSpc>
                <a:spcPct val="107000"/>
              </a:lnSpc>
              <a:spcAft>
                <a:spcPts val="800"/>
              </a:spcAft>
            </a:pPr>
            <a:r>
              <a:rPr lang="tr-TR" sz="3400" b="1"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ÖZEL ÖĞRETİM</a:t>
            </a:r>
            <a:endParaRPr lang="tr-TR" sz="3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Yuvarlatılmış Dikdörtgen 13"/>
          <p:cNvSpPr/>
          <p:nvPr/>
        </p:nvSpPr>
        <p:spPr>
          <a:xfrm>
            <a:off x="830571" y="2283792"/>
            <a:ext cx="11361431" cy="101438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830572" y="2283791"/>
            <a:ext cx="11361429" cy="1014380"/>
          </a:xfrm>
          <a:prstGeom prst="rect">
            <a:avLst/>
          </a:prstGeom>
        </p:spPr>
        <p:txBody>
          <a:bodyPr wrap="square">
            <a:spAutoFit/>
          </a:bodyPr>
          <a:lstStyle/>
          <a:p>
            <a:pPr algn="ctr">
              <a:lnSpc>
                <a:spcPct val="107000"/>
              </a:lnSpc>
              <a:spcAft>
                <a:spcPts val="800"/>
              </a:spcAft>
            </a:pPr>
            <a:r>
              <a:rPr lang="tr-TR"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SERTİFİKA EĞİTİMİ VEREN KURUMLARIN NİTELİĞİNİ ARTIRMAYA YÖNELİK DÜZENLEMELER YAPILACAK</a:t>
            </a:r>
          </a:p>
        </p:txBody>
      </p:sp>
      <p:sp>
        <p:nvSpPr>
          <p:cNvPr id="17" name="Dikdörtgen 16"/>
          <p:cNvSpPr/>
          <p:nvPr/>
        </p:nvSpPr>
        <p:spPr>
          <a:xfrm rot="16200000">
            <a:off x="-647635" y="5276212"/>
            <a:ext cx="2121093" cy="769441"/>
          </a:xfrm>
          <a:prstGeom prst="rect">
            <a:avLst/>
          </a:prstGeom>
        </p:spPr>
        <p:txBody>
          <a:bodyPr wrap="none">
            <a:spAutoFit/>
          </a:bodyPr>
          <a:lstStyle/>
          <a:p>
            <a:r>
              <a:rPr lang="tr-TR" sz="44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HEDEF 2</a:t>
            </a:r>
            <a:endParaRPr lang="tr-TR" sz="4400" dirty="0"/>
          </a:p>
        </p:txBody>
      </p:sp>
      <p:sp>
        <p:nvSpPr>
          <p:cNvPr id="18" name="Dikdörtgen 17"/>
          <p:cNvSpPr/>
          <p:nvPr/>
        </p:nvSpPr>
        <p:spPr>
          <a:xfrm>
            <a:off x="830572" y="3381705"/>
            <a:ext cx="11026149" cy="2763705"/>
          </a:xfrm>
          <a:prstGeom prst="rect">
            <a:avLst/>
          </a:prstGeom>
        </p:spPr>
        <p:txBody>
          <a:bodyPr wrap="square">
            <a:spAutoFit/>
          </a:bodyPr>
          <a:lstStyle/>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3- Özel </a:t>
            </a:r>
            <a:r>
              <a:rPr lang="tr-TR" sz="2600" dirty="0">
                <a:latin typeface="Calibri" panose="020F0502020204030204" pitchFamily="34" charset="0"/>
                <a:ea typeface="Calibri" panose="020F0502020204030204" pitchFamily="34" charset="0"/>
                <a:cs typeface="Times New Roman" panose="02020603050405020304" pitchFamily="18" charset="0"/>
              </a:rPr>
              <a:t>kişisel gelişim, meslek edindirme, mesleki gelişim ve yetenek kurslarında verilecek </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kurs bitirme belgelerine uluslararası meslek belgesi güvencesi kazandırılacak, yeterliklerin kalite güvencesi sağlanacak ve Türkiye Yeterlilikler Çerçevesi ile uyumlu hâle getirilecektir.</a:t>
            </a:r>
          </a:p>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4- Özel </a:t>
            </a:r>
            <a:r>
              <a:rPr lang="tr-TR" sz="2600" dirty="0">
                <a:latin typeface="Calibri" panose="020F0502020204030204" pitchFamily="34" charset="0"/>
                <a:ea typeface="Calibri" panose="020F0502020204030204" pitchFamily="34" charset="0"/>
                <a:cs typeface="Times New Roman" panose="02020603050405020304" pitchFamily="18" charset="0"/>
              </a:rPr>
              <a:t>eğitim ve rehabilitasyon merkezlerinde verilen </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destek eğitimlerin kalitesi artırılacak, etkin ve verimli bir izleme-denetim mekanizması </a:t>
            </a:r>
            <a:r>
              <a:rPr lang="tr-TR" sz="2600" dirty="0">
                <a:latin typeface="Calibri" panose="020F0502020204030204" pitchFamily="34" charset="0"/>
                <a:ea typeface="Calibri" panose="020F0502020204030204" pitchFamily="34" charset="0"/>
                <a:cs typeface="Times New Roman" panose="02020603050405020304" pitchFamily="18" charset="0"/>
              </a:rPr>
              <a:t>tesis edilecektir.</a:t>
            </a:r>
          </a:p>
        </p:txBody>
      </p:sp>
      <p:pic>
        <p:nvPicPr>
          <p:cNvPr id="16" name="3 Resim" descr="merkezefendi mem logo2.jpg"/>
          <p:cNvPicPr>
            <a:picLocks noChangeAspect="1"/>
          </p:cNvPicPr>
          <p:nvPr/>
        </p:nvPicPr>
        <p:blipFill>
          <a:blip r:embed="rId3" cstate="print"/>
          <a:srcRect/>
          <a:stretch>
            <a:fillRect/>
          </a:stretch>
        </p:blipFill>
        <p:spPr bwMode="auto">
          <a:xfrm>
            <a:off x="56446" y="101599"/>
            <a:ext cx="1557865" cy="1461054"/>
          </a:xfrm>
          <a:prstGeom prst="rect">
            <a:avLst/>
          </a:prstGeom>
          <a:noFill/>
          <a:ln w="9525">
            <a:noFill/>
            <a:miter lim="800000"/>
            <a:headEnd/>
            <a:tailEnd/>
          </a:ln>
        </p:spPr>
      </p:pic>
    </p:spTree>
    <p:extLst>
      <p:ext uri="{BB962C8B-B14F-4D97-AF65-F5344CB8AC3E}">
        <p14:creationId xmlns="" xmlns:p14="http://schemas.microsoft.com/office/powerpoint/2010/main" val="247664990"/>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830571" y="156526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Akış Çizelgesi: Ayıkla 3"/>
          <p:cNvSpPr/>
          <p:nvPr/>
        </p:nvSpPr>
        <p:spPr>
          <a:xfrm rot="5400000">
            <a:off x="5006406" y="36669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Oval 5"/>
          <p:cNvSpPr/>
          <p:nvPr/>
        </p:nvSpPr>
        <p:spPr>
          <a:xfrm>
            <a:off x="127011" y="116881"/>
            <a:ext cx="1407120" cy="140712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7" name="Düz Bağlayıcı 6"/>
          <p:cNvCxnSpPr>
            <a:stCxn id="6" idx="6"/>
          </p:cNvCxnSpPr>
          <p:nvPr/>
        </p:nvCxnSpPr>
        <p:spPr>
          <a:xfrm>
            <a:off x="1534133" y="820445"/>
            <a:ext cx="10657871" cy="186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a:stCxn id="6" idx="4"/>
          </p:cNvCxnSpPr>
          <p:nvPr/>
        </p:nvCxnSpPr>
        <p:spPr>
          <a:xfrm>
            <a:off x="830571" y="1524005"/>
            <a:ext cx="0" cy="53339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Yay 8"/>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0" name="Yuvarlatılmış Dikdörtgen 9"/>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Metin kutusu 10"/>
          <p:cNvSpPr txBox="1"/>
          <p:nvPr/>
        </p:nvSpPr>
        <p:spPr>
          <a:xfrm>
            <a:off x="5475749" y="211327"/>
            <a:ext cx="6716255" cy="584775"/>
          </a:xfrm>
          <a:prstGeom prst="rect">
            <a:avLst/>
          </a:prstGeom>
          <a:noFill/>
        </p:spPr>
        <p:txBody>
          <a:bodyPr wrap="square" rtlCol="0">
            <a:spAutoFit/>
          </a:bodyPr>
          <a:lstStyle/>
          <a:p>
            <a:pPr algn="ctr"/>
            <a:r>
              <a:rPr lang="tr-TR" sz="3200" b="1" dirty="0" smtClean="0">
                <a:effectLst>
                  <a:outerShdw blurRad="38100" dist="38100" dir="2700000" algn="tl">
                    <a:srgbClr val="000000">
                      <a:alpha val="43137"/>
                    </a:srgbClr>
                  </a:outerShdw>
                </a:effectLst>
                <a:latin typeface="Trebuchet MS" panose="020B0603020202020204" pitchFamily="34" charset="0"/>
              </a:rPr>
              <a:t>2023 EĞİTİM VİZYONU</a:t>
            </a:r>
            <a:endParaRPr lang="tr-TR" sz="3200" b="1" dirty="0">
              <a:effectLst>
                <a:outerShdw blurRad="38100" dist="38100" dir="2700000" algn="tl">
                  <a:srgbClr val="000000">
                    <a:alpha val="43137"/>
                  </a:srgbClr>
                </a:outerShdw>
              </a:effectLst>
              <a:latin typeface="Trebuchet MS" panose="020B0603020202020204" pitchFamily="34" charset="0"/>
            </a:endParaRPr>
          </a:p>
        </p:txBody>
      </p:sp>
      <p:sp>
        <p:nvSpPr>
          <p:cNvPr id="12" name="11 Slayt Numarası Yer Tutucusu"/>
          <p:cNvSpPr>
            <a:spLocks noGrp="1"/>
          </p:cNvSpPr>
          <p:nvPr>
            <p:ph type="sldNum" sz="quarter" idx="12"/>
          </p:nvPr>
        </p:nvSpPr>
        <p:spPr/>
        <p:txBody>
          <a:bodyPr/>
          <a:lstStyle/>
          <a:p>
            <a:fld id="{92906C5C-297D-40D7-908D-F30303E58C5D}" type="slidenum">
              <a:rPr lang="tr-TR" smtClean="0"/>
              <a:pPr/>
              <a:t>138</a:t>
            </a:fld>
            <a:endParaRPr lang="tr-TR"/>
          </a:p>
        </p:txBody>
      </p:sp>
      <p:sp>
        <p:nvSpPr>
          <p:cNvPr id="2" name="Dikdörtgen 1"/>
          <p:cNvSpPr/>
          <p:nvPr/>
        </p:nvSpPr>
        <p:spPr>
          <a:xfrm>
            <a:off x="830572" y="1557642"/>
            <a:ext cx="11361429" cy="652166"/>
          </a:xfrm>
          <a:prstGeom prst="rect">
            <a:avLst/>
          </a:prstGeom>
        </p:spPr>
        <p:txBody>
          <a:bodyPr wrap="square">
            <a:spAutoFit/>
          </a:bodyPr>
          <a:lstStyle/>
          <a:p>
            <a:pPr algn="ctr">
              <a:lnSpc>
                <a:spcPct val="107000"/>
              </a:lnSpc>
              <a:spcAft>
                <a:spcPts val="800"/>
              </a:spcAft>
            </a:pPr>
            <a:r>
              <a:rPr lang="tr-TR" sz="3400" b="1"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HAYAT BOYU ÖĞRENME</a:t>
            </a:r>
            <a:endParaRPr lang="tr-TR" sz="3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Yuvarlatılmış Dikdörtgen 13"/>
          <p:cNvSpPr/>
          <p:nvPr/>
        </p:nvSpPr>
        <p:spPr>
          <a:xfrm>
            <a:off x="830571" y="2283792"/>
            <a:ext cx="11361431" cy="101438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830572" y="2283791"/>
            <a:ext cx="11361429" cy="1014380"/>
          </a:xfrm>
          <a:prstGeom prst="rect">
            <a:avLst/>
          </a:prstGeom>
        </p:spPr>
        <p:txBody>
          <a:bodyPr wrap="square">
            <a:spAutoFit/>
          </a:bodyPr>
          <a:lstStyle/>
          <a:p>
            <a:pPr algn="ctr">
              <a:lnSpc>
                <a:spcPct val="107000"/>
              </a:lnSpc>
              <a:spcAft>
                <a:spcPts val="800"/>
              </a:spcAft>
            </a:pPr>
            <a:r>
              <a:rPr lang="tr-TR"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HAYAT BOYU ÖĞRENME PROGRAMLARINA YÖNELİK NİTELİK ve </a:t>
            </a:r>
            <a:r>
              <a:rPr lang="tr-TR" sz="28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ERİŞİM </a:t>
            </a:r>
            <a:r>
              <a:rPr lang="tr-TR"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ARTIRILACAK</a:t>
            </a:r>
          </a:p>
        </p:txBody>
      </p:sp>
      <p:sp>
        <p:nvSpPr>
          <p:cNvPr id="17" name="Dikdörtgen 16"/>
          <p:cNvSpPr/>
          <p:nvPr/>
        </p:nvSpPr>
        <p:spPr>
          <a:xfrm rot="16200000">
            <a:off x="-647635" y="5276212"/>
            <a:ext cx="2121093" cy="769441"/>
          </a:xfrm>
          <a:prstGeom prst="rect">
            <a:avLst/>
          </a:prstGeom>
        </p:spPr>
        <p:txBody>
          <a:bodyPr wrap="none">
            <a:spAutoFit/>
          </a:bodyPr>
          <a:lstStyle/>
          <a:p>
            <a:r>
              <a:rPr lang="tr-TR" sz="44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HEDEF 1</a:t>
            </a:r>
            <a:endParaRPr lang="tr-TR" sz="4400" dirty="0"/>
          </a:p>
        </p:txBody>
      </p:sp>
      <p:sp>
        <p:nvSpPr>
          <p:cNvPr id="18" name="Dikdörtgen 17"/>
          <p:cNvSpPr/>
          <p:nvPr/>
        </p:nvSpPr>
        <p:spPr>
          <a:xfrm>
            <a:off x="830572" y="3381702"/>
            <a:ext cx="11026149" cy="1376724"/>
          </a:xfrm>
          <a:prstGeom prst="rect">
            <a:avLst/>
          </a:prstGeom>
        </p:spPr>
        <p:txBody>
          <a:bodyPr wrap="square">
            <a:spAutoFit/>
          </a:bodyPr>
          <a:lstStyle/>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1- Hayat </a:t>
            </a:r>
            <a:r>
              <a:rPr lang="tr-TR" sz="2600" dirty="0">
                <a:latin typeface="Calibri" panose="020F0502020204030204" pitchFamily="34" charset="0"/>
                <a:ea typeface="Calibri" panose="020F0502020204030204" pitchFamily="34" charset="0"/>
                <a:cs typeface="Times New Roman" panose="02020603050405020304" pitchFamily="18" charset="0"/>
              </a:rPr>
              <a:t>boyu öğrenme süreçlerinde farklı hedef kitlelere ulaşmak ve öğrenmeye erişimi artırabilmek için </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uzaktan eğitim teknolojilerinden </a:t>
            </a:r>
            <a:r>
              <a:rPr lang="tr-TR" sz="2600" dirty="0">
                <a:latin typeface="Calibri" panose="020F0502020204030204" pitchFamily="34" charset="0"/>
                <a:ea typeface="Calibri" panose="020F0502020204030204" pitchFamily="34" charset="0"/>
                <a:cs typeface="Times New Roman" panose="02020603050405020304" pitchFamily="18" charset="0"/>
              </a:rPr>
              <a:t>yaygınlıkla yararlanılacaktır</a:t>
            </a:r>
            <a:r>
              <a:rPr lang="tr-TR" sz="2600" dirty="0" smtClean="0">
                <a:latin typeface="Calibri" panose="020F0502020204030204" pitchFamily="34" charset="0"/>
                <a:ea typeface="Calibri" panose="020F0502020204030204" pitchFamily="34" charset="0"/>
                <a:cs typeface="Times New Roman" panose="02020603050405020304" pitchFamily="18" charset="0"/>
              </a:rPr>
              <a:t>.</a:t>
            </a:r>
            <a:endParaRPr lang="tr-TR" sz="2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6" name="3 Resim" descr="merkezefendi mem logo2.jpg"/>
          <p:cNvPicPr>
            <a:picLocks noChangeAspect="1"/>
          </p:cNvPicPr>
          <p:nvPr/>
        </p:nvPicPr>
        <p:blipFill>
          <a:blip r:embed="rId3" cstate="print"/>
          <a:srcRect/>
          <a:stretch>
            <a:fillRect/>
          </a:stretch>
        </p:blipFill>
        <p:spPr bwMode="auto">
          <a:xfrm>
            <a:off x="56446" y="101599"/>
            <a:ext cx="1557865" cy="1461054"/>
          </a:xfrm>
          <a:prstGeom prst="rect">
            <a:avLst/>
          </a:prstGeom>
          <a:noFill/>
          <a:ln w="9525">
            <a:noFill/>
            <a:miter lim="800000"/>
            <a:headEnd/>
            <a:tailEnd/>
          </a:ln>
        </p:spPr>
      </p:pic>
    </p:spTree>
    <p:extLst>
      <p:ext uri="{BB962C8B-B14F-4D97-AF65-F5344CB8AC3E}">
        <p14:creationId xmlns="" xmlns:p14="http://schemas.microsoft.com/office/powerpoint/2010/main" val="761324696"/>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830571" y="156526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Akış Çizelgesi: Ayıkla 3"/>
          <p:cNvSpPr/>
          <p:nvPr/>
        </p:nvSpPr>
        <p:spPr>
          <a:xfrm rot="5400000">
            <a:off x="5006406" y="36669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Oval 5"/>
          <p:cNvSpPr/>
          <p:nvPr/>
        </p:nvSpPr>
        <p:spPr>
          <a:xfrm>
            <a:off x="127011" y="116881"/>
            <a:ext cx="1407120" cy="140712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7" name="Düz Bağlayıcı 6"/>
          <p:cNvCxnSpPr>
            <a:stCxn id="6" idx="6"/>
          </p:cNvCxnSpPr>
          <p:nvPr/>
        </p:nvCxnSpPr>
        <p:spPr>
          <a:xfrm>
            <a:off x="1534133" y="820445"/>
            <a:ext cx="10657871" cy="186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a:stCxn id="6" idx="4"/>
          </p:cNvCxnSpPr>
          <p:nvPr/>
        </p:nvCxnSpPr>
        <p:spPr>
          <a:xfrm>
            <a:off x="830571" y="1524005"/>
            <a:ext cx="0" cy="53339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Yay 8"/>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0" name="Yuvarlatılmış Dikdörtgen 9"/>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Metin kutusu 10"/>
          <p:cNvSpPr txBox="1"/>
          <p:nvPr/>
        </p:nvSpPr>
        <p:spPr>
          <a:xfrm>
            <a:off x="5475749" y="211327"/>
            <a:ext cx="6716255" cy="584775"/>
          </a:xfrm>
          <a:prstGeom prst="rect">
            <a:avLst/>
          </a:prstGeom>
          <a:noFill/>
        </p:spPr>
        <p:txBody>
          <a:bodyPr wrap="square" rtlCol="0">
            <a:spAutoFit/>
          </a:bodyPr>
          <a:lstStyle/>
          <a:p>
            <a:pPr algn="ctr"/>
            <a:r>
              <a:rPr lang="tr-TR" sz="3200" b="1" dirty="0" smtClean="0">
                <a:effectLst>
                  <a:outerShdw blurRad="38100" dist="38100" dir="2700000" algn="tl">
                    <a:srgbClr val="000000">
                      <a:alpha val="43137"/>
                    </a:srgbClr>
                  </a:outerShdw>
                </a:effectLst>
                <a:latin typeface="Trebuchet MS" panose="020B0603020202020204" pitchFamily="34" charset="0"/>
              </a:rPr>
              <a:t>2023 EĞİTİM VİZYONU</a:t>
            </a:r>
            <a:endParaRPr lang="tr-TR" sz="3200" b="1" dirty="0">
              <a:effectLst>
                <a:outerShdw blurRad="38100" dist="38100" dir="2700000" algn="tl">
                  <a:srgbClr val="000000">
                    <a:alpha val="43137"/>
                  </a:srgbClr>
                </a:outerShdw>
              </a:effectLst>
              <a:latin typeface="Trebuchet MS" panose="020B0603020202020204" pitchFamily="34" charset="0"/>
            </a:endParaRPr>
          </a:p>
        </p:txBody>
      </p:sp>
      <p:sp>
        <p:nvSpPr>
          <p:cNvPr id="12" name="11 Slayt Numarası Yer Tutucusu"/>
          <p:cNvSpPr>
            <a:spLocks noGrp="1"/>
          </p:cNvSpPr>
          <p:nvPr>
            <p:ph type="sldNum" sz="quarter" idx="12"/>
          </p:nvPr>
        </p:nvSpPr>
        <p:spPr/>
        <p:txBody>
          <a:bodyPr/>
          <a:lstStyle/>
          <a:p>
            <a:fld id="{92906C5C-297D-40D7-908D-F30303E58C5D}" type="slidenum">
              <a:rPr lang="tr-TR" smtClean="0"/>
              <a:pPr/>
              <a:t>139</a:t>
            </a:fld>
            <a:endParaRPr lang="tr-TR"/>
          </a:p>
        </p:txBody>
      </p:sp>
      <p:sp>
        <p:nvSpPr>
          <p:cNvPr id="2" name="Dikdörtgen 1"/>
          <p:cNvSpPr/>
          <p:nvPr/>
        </p:nvSpPr>
        <p:spPr>
          <a:xfrm>
            <a:off x="830572" y="1557642"/>
            <a:ext cx="11361429" cy="652166"/>
          </a:xfrm>
          <a:prstGeom prst="rect">
            <a:avLst/>
          </a:prstGeom>
        </p:spPr>
        <p:txBody>
          <a:bodyPr wrap="square">
            <a:spAutoFit/>
          </a:bodyPr>
          <a:lstStyle/>
          <a:p>
            <a:pPr algn="ctr">
              <a:lnSpc>
                <a:spcPct val="107000"/>
              </a:lnSpc>
              <a:spcAft>
                <a:spcPts val="800"/>
              </a:spcAft>
            </a:pPr>
            <a:r>
              <a:rPr lang="tr-TR" sz="3400" b="1"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HAYAT BOYU ÖĞRENME</a:t>
            </a:r>
            <a:endParaRPr lang="tr-TR" sz="3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Yuvarlatılmış Dikdörtgen 13"/>
          <p:cNvSpPr/>
          <p:nvPr/>
        </p:nvSpPr>
        <p:spPr>
          <a:xfrm>
            <a:off x="830571" y="2283792"/>
            <a:ext cx="11361431" cy="101438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830572" y="2283791"/>
            <a:ext cx="11361429" cy="1014380"/>
          </a:xfrm>
          <a:prstGeom prst="rect">
            <a:avLst/>
          </a:prstGeom>
        </p:spPr>
        <p:txBody>
          <a:bodyPr wrap="square">
            <a:spAutoFit/>
          </a:bodyPr>
          <a:lstStyle/>
          <a:p>
            <a:pPr algn="ctr">
              <a:lnSpc>
                <a:spcPct val="107000"/>
              </a:lnSpc>
              <a:spcAft>
                <a:spcPts val="800"/>
              </a:spcAft>
            </a:pPr>
            <a:r>
              <a:rPr lang="tr-TR"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HAYAT BOYU ÖĞRENME PROGRAMLARINA YÖNELİK NİTELİK ve </a:t>
            </a:r>
            <a:r>
              <a:rPr lang="tr-TR" sz="28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ERİŞİM </a:t>
            </a:r>
            <a:r>
              <a:rPr lang="tr-TR"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ARTIRILACAK</a:t>
            </a:r>
          </a:p>
        </p:txBody>
      </p:sp>
      <p:sp>
        <p:nvSpPr>
          <p:cNvPr id="17" name="Dikdörtgen 16"/>
          <p:cNvSpPr/>
          <p:nvPr/>
        </p:nvSpPr>
        <p:spPr>
          <a:xfrm rot="16200000">
            <a:off x="-647635" y="5276212"/>
            <a:ext cx="2121093" cy="769441"/>
          </a:xfrm>
          <a:prstGeom prst="rect">
            <a:avLst/>
          </a:prstGeom>
        </p:spPr>
        <p:txBody>
          <a:bodyPr wrap="none">
            <a:spAutoFit/>
          </a:bodyPr>
          <a:lstStyle/>
          <a:p>
            <a:r>
              <a:rPr lang="tr-TR" sz="44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HEDEF 1</a:t>
            </a:r>
            <a:endParaRPr lang="tr-TR" sz="4400" dirty="0"/>
          </a:p>
        </p:txBody>
      </p:sp>
      <p:sp>
        <p:nvSpPr>
          <p:cNvPr id="18" name="Dikdörtgen 17"/>
          <p:cNvSpPr/>
          <p:nvPr/>
        </p:nvSpPr>
        <p:spPr>
          <a:xfrm>
            <a:off x="830572" y="3381704"/>
            <a:ext cx="11026149" cy="1376724"/>
          </a:xfrm>
          <a:prstGeom prst="rect">
            <a:avLst/>
          </a:prstGeom>
        </p:spPr>
        <p:txBody>
          <a:bodyPr wrap="square">
            <a:spAutoFit/>
          </a:bodyPr>
          <a:lstStyle/>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2- Mesleki</a:t>
            </a:r>
            <a:r>
              <a:rPr lang="tr-TR" sz="2600" dirty="0">
                <a:latin typeface="Calibri" panose="020F0502020204030204" pitchFamily="34" charset="0"/>
                <a:ea typeface="Calibri" panose="020F0502020204030204" pitchFamily="34" charset="0"/>
                <a:cs typeface="Times New Roman" panose="02020603050405020304" pitchFamily="18" charset="0"/>
              </a:rPr>
              <a:t>, sosyal ve kültürel becerilere yönelik hayat boyu öğrenme programları güncellenerek çeşitlendirilecek, </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hayat boyu öğrenme süreçlerine yönelik toplumsal farkındalığa</a:t>
            </a:r>
            <a:r>
              <a:rPr lang="tr-TR" sz="2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tr-TR" sz="2600" dirty="0">
                <a:latin typeface="Calibri" panose="020F0502020204030204" pitchFamily="34" charset="0"/>
                <a:ea typeface="Calibri" panose="020F0502020204030204" pitchFamily="34" charset="0"/>
                <a:cs typeface="Times New Roman" panose="02020603050405020304" pitchFamily="18" charset="0"/>
              </a:rPr>
              <a:t>ilişkin çalışmalar yapılacaktır.</a:t>
            </a:r>
          </a:p>
        </p:txBody>
      </p:sp>
      <p:pic>
        <p:nvPicPr>
          <p:cNvPr id="16" name="3 Resim" descr="merkezefendi mem logo2.jpg"/>
          <p:cNvPicPr>
            <a:picLocks noChangeAspect="1"/>
          </p:cNvPicPr>
          <p:nvPr/>
        </p:nvPicPr>
        <p:blipFill>
          <a:blip r:embed="rId3" cstate="print"/>
          <a:srcRect/>
          <a:stretch>
            <a:fillRect/>
          </a:stretch>
        </p:blipFill>
        <p:spPr bwMode="auto">
          <a:xfrm>
            <a:off x="56446" y="101599"/>
            <a:ext cx="1557865" cy="1461054"/>
          </a:xfrm>
          <a:prstGeom prst="rect">
            <a:avLst/>
          </a:prstGeom>
          <a:noFill/>
          <a:ln w="9525">
            <a:noFill/>
            <a:miter lim="800000"/>
            <a:headEnd/>
            <a:tailEnd/>
          </a:ln>
        </p:spPr>
      </p:pic>
    </p:spTree>
    <p:extLst>
      <p:ext uri="{BB962C8B-B14F-4D97-AF65-F5344CB8AC3E}">
        <p14:creationId xmlns="" xmlns:p14="http://schemas.microsoft.com/office/powerpoint/2010/main" val="2433617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Yuvarlatılmış Dikdörtgen 19"/>
          <p:cNvSpPr/>
          <p:nvPr/>
        </p:nvSpPr>
        <p:spPr>
          <a:xfrm>
            <a:off x="830571" y="156526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sp>
        <p:nvSpPr>
          <p:cNvPr id="4" name="Akış Çizelgesi: Ayıkla 3"/>
          <p:cNvSpPr/>
          <p:nvPr/>
        </p:nvSpPr>
        <p:spPr>
          <a:xfrm rot="5400000">
            <a:off x="5006406" y="36669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sp>
        <p:nvSpPr>
          <p:cNvPr id="6" name="Oval 5"/>
          <p:cNvSpPr/>
          <p:nvPr/>
        </p:nvSpPr>
        <p:spPr>
          <a:xfrm>
            <a:off x="127011" y="116881"/>
            <a:ext cx="1407120" cy="140712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cxnSp>
        <p:nvCxnSpPr>
          <p:cNvPr id="7" name="Düz Bağlayıcı 6"/>
          <p:cNvCxnSpPr>
            <a:stCxn id="6" idx="6"/>
          </p:cNvCxnSpPr>
          <p:nvPr/>
        </p:nvCxnSpPr>
        <p:spPr>
          <a:xfrm>
            <a:off x="1534133" y="820445"/>
            <a:ext cx="10657871" cy="186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a:stCxn id="6" idx="4"/>
          </p:cNvCxnSpPr>
          <p:nvPr/>
        </p:nvCxnSpPr>
        <p:spPr>
          <a:xfrm>
            <a:off x="830571" y="1524005"/>
            <a:ext cx="0" cy="53339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Yay 8"/>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dirty="0">
              <a:solidFill>
                <a:prstClr val="black"/>
              </a:solidFill>
            </a:endParaRPr>
          </a:p>
        </p:txBody>
      </p:sp>
      <p:sp>
        <p:nvSpPr>
          <p:cNvPr id="10" name="Yuvarlatılmış Dikdörtgen 9"/>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sp>
        <p:nvSpPr>
          <p:cNvPr id="11" name="Metin kutusu 10"/>
          <p:cNvSpPr txBox="1"/>
          <p:nvPr/>
        </p:nvSpPr>
        <p:spPr>
          <a:xfrm>
            <a:off x="5475749" y="211327"/>
            <a:ext cx="6716255" cy="584775"/>
          </a:xfrm>
          <a:prstGeom prst="rect">
            <a:avLst/>
          </a:prstGeom>
          <a:noFill/>
        </p:spPr>
        <p:txBody>
          <a:bodyPr wrap="square" rtlCol="0">
            <a:spAutoFit/>
          </a:bodyPr>
          <a:lstStyle/>
          <a:p>
            <a:pPr algn="ctr"/>
            <a:r>
              <a:rPr lang="tr-TR" sz="3200" b="1" dirty="0" smtClean="0">
                <a:solidFill>
                  <a:prstClr val="black"/>
                </a:solidFill>
                <a:effectLst>
                  <a:outerShdw blurRad="38100" dist="38100" dir="2700000" algn="tl">
                    <a:srgbClr val="000000">
                      <a:alpha val="43137"/>
                    </a:srgbClr>
                  </a:outerShdw>
                </a:effectLst>
                <a:latin typeface="Trebuchet MS" panose="020B0603020202020204" pitchFamily="34" charset="0"/>
              </a:rPr>
              <a:t>2023 EĞİTİM VİZYONU</a:t>
            </a:r>
            <a:endParaRPr lang="tr-TR" sz="3200" b="1" dirty="0">
              <a:solidFill>
                <a:prstClr val="black"/>
              </a:solidFill>
              <a:effectLst>
                <a:outerShdw blurRad="38100" dist="38100" dir="2700000" algn="tl">
                  <a:srgbClr val="000000">
                    <a:alpha val="43137"/>
                  </a:srgbClr>
                </a:outerShdw>
              </a:effectLst>
              <a:latin typeface="Trebuchet MS" panose="020B0603020202020204" pitchFamily="34" charset="0"/>
            </a:endParaRPr>
          </a:p>
        </p:txBody>
      </p:sp>
      <p:sp>
        <p:nvSpPr>
          <p:cNvPr id="12" name="11 Slayt Numarası Yer Tutucusu"/>
          <p:cNvSpPr>
            <a:spLocks noGrp="1"/>
          </p:cNvSpPr>
          <p:nvPr>
            <p:ph type="sldNum" sz="quarter" idx="12"/>
          </p:nvPr>
        </p:nvSpPr>
        <p:spPr/>
        <p:txBody>
          <a:bodyPr/>
          <a:lstStyle/>
          <a:p>
            <a:fld id="{92906C5C-297D-40D7-908D-F30303E58C5D}" type="slidenum">
              <a:rPr lang="tr-TR" smtClean="0">
                <a:solidFill>
                  <a:prstClr val="black">
                    <a:tint val="75000"/>
                  </a:prstClr>
                </a:solidFill>
              </a:rPr>
              <a:pPr/>
              <a:t>14</a:t>
            </a:fld>
            <a:endParaRPr lang="tr-TR" dirty="0">
              <a:solidFill>
                <a:prstClr val="black">
                  <a:tint val="75000"/>
                </a:prstClr>
              </a:solidFill>
            </a:endParaRPr>
          </a:p>
        </p:txBody>
      </p:sp>
      <p:sp>
        <p:nvSpPr>
          <p:cNvPr id="2" name="Dikdörtgen 1"/>
          <p:cNvSpPr/>
          <p:nvPr/>
        </p:nvSpPr>
        <p:spPr>
          <a:xfrm>
            <a:off x="830572" y="1557642"/>
            <a:ext cx="11361429" cy="652166"/>
          </a:xfrm>
          <a:prstGeom prst="rect">
            <a:avLst/>
          </a:prstGeom>
        </p:spPr>
        <p:txBody>
          <a:bodyPr wrap="square">
            <a:spAutoFit/>
          </a:bodyPr>
          <a:lstStyle/>
          <a:p>
            <a:pPr algn="ctr">
              <a:lnSpc>
                <a:spcPct val="107000"/>
              </a:lnSpc>
              <a:spcAft>
                <a:spcPts val="800"/>
              </a:spcAft>
            </a:pPr>
            <a:r>
              <a:rPr lang="tr-TR" sz="3400" b="1" dirty="0" smtClean="0">
                <a:solidFill>
                  <a:prstClr val="black"/>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2023 EĞİTİM VİZYONUNUN FELSEFESİ</a:t>
            </a:r>
            <a:endParaRPr lang="tr-TR" sz="3400" dirty="0">
              <a:solidFill>
                <a:prstClr val="black"/>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p:txBody>
      </p:sp>
      <p:sp>
        <p:nvSpPr>
          <p:cNvPr id="17" name="Dikdörtgen 16"/>
          <p:cNvSpPr/>
          <p:nvPr/>
        </p:nvSpPr>
        <p:spPr>
          <a:xfrm>
            <a:off x="830572" y="2367849"/>
            <a:ext cx="11026149" cy="4450642"/>
          </a:xfrm>
          <a:prstGeom prst="rect">
            <a:avLst/>
          </a:prstGeom>
        </p:spPr>
        <p:txBody>
          <a:bodyPr wrap="square">
            <a:spAutoFit/>
          </a:bodyPr>
          <a:lstStyle/>
          <a:p>
            <a:pPr marL="457200" indent="-457200" algn="just">
              <a:lnSpc>
                <a:spcPct val="107000"/>
              </a:lnSpc>
              <a:spcAft>
                <a:spcPts val="800"/>
              </a:spcAft>
              <a:buFont typeface="Wingdings" panose="05000000000000000000" pitchFamily="2" charset="2"/>
              <a:buChar char="ü"/>
            </a:pPr>
            <a:r>
              <a:rPr lang="tr-TR" sz="2800" dirty="0">
                <a:solidFill>
                  <a:prstClr val="black"/>
                </a:solidFill>
                <a:ea typeface="Times New Roman"/>
                <a:cs typeface="Times New Roman"/>
              </a:rPr>
              <a:t>2023 eğitim vizyonu; eğitim alanında belirli bir performans ortaya koymanın temel ön koşulu olarak, geçmişle gelecek arasındaki bağı kurup merkeze de insanı alan bir bakış açısına sahiptir. </a:t>
            </a:r>
            <a:endParaRPr lang="tr-TR" sz="1200" dirty="0">
              <a:solidFill>
                <a:prstClr val="black"/>
              </a:solidFill>
              <a:ea typeface="Times New Roman"/>
              <a:cs typeface="Times New Roman"/>
            </a:endParaRPr>
          </a:p>
          <a:p>
            <a:pPr marL="457200" indent="-457200" algn="just">
              <a:lnSpc>
                <a:spcPct val="107000"/>
              </a:lnSpc>
              <a:spcAft>
                <a:spcPts val="800"/>
              </a:spcAft>
              <a:buFont typeface="Wingdings" panose="05000000000000000000" pitchFamily="2" charset="2"/>
              <a:buChar char="ü"/>
            </a:pPr>
            <a:r>
              <a:rPr lang="tr-TR" sz="2800" dirty="0">
                <a:solidFill>
                  <a:prstClr val="black"/>
                </a:solidFill>
                <a:ea typeface="Times New Roman"/>
                <a:cs typeface="Times New Roman"/>
              </a:rPr>
              <a:t>21. yüzyılın eğitim yaklaşımı; yaratıcılık, iletişim, takım çalışması, eleştirel düşünce gibi kavramlar ışığında insanı olgunlaştırma anlayışına dayanmaktadır. </a:t>
            </a:r>
            <a:endParaRPr lang="tr-TR" sz="1200" dirty="0">
              <a:solidFill>
                <a:prstClr val="black"/>
              </a:solidFill>
              <a:ea typeface="Times New Roman"/>
              <a:cs typeface="Times New Roman"/>
            </a:endParaRPr>
          </a:p>
          <a:p>
            <a:pPr marL="457200" indent="-457200" algn="just">
              <a:lnSpc>
                <a:spcPct val="107000"/>
              </a:lnSpc>
              <a:spcAft>
                <a:spcPts val="800"/>
              </a:spcAft>
              <a:buFont typeface="Wingdings" panose="05000000000000000000" pitchFamily="2" charset="2"/>
              <a:buChar char="ü"/>
            </a:pPr>
            <a:r>
              <a:rPr lang="tr-TR" sz="2600" dirty="0" smtClean="0">
                <a:solidFill>
                  <a:prstClr val="black"/>
                </a:solidFill>
                <a:ea typeface="Calibri" panose="020F0502020204030204" pitchFamily="34" charset="0"/>
                <a:cs typeface="Times New Roman" panose="02020603050405020304" pitchFamily="18" charset="0"/>
              </a:rPr>
              <a:t>2023 </a:t>
            </a:r>
            <a:r>
              <a:rPr lang="tr-TR" sz="2600" dirty="0">
                <a:solidFill>
                  <a:prstClr val="black"/>
                </a:solidFill>
                <a:ea typeface="Calibri" panose="020F0502020204030204" pitchFamily="34" charset="0"/>
                <a:cs typeface="Times New Roman" panose="02020603050405020304" pitchFamily="18" charset="0"/>
              </a:rPr>
              <a:t>Eğitim </a:t>
            </a:r>
            <a:r>
              <a:rPr lang="tr-TR" sz="2600" dirty="0" smtClean="0">
                <a:solidFill>
                  <a:prstClr val="black"/>
                </a:solidFill>
                <a:ea typeface="Calibri" panose="020F0502020204030204" pitchFamily="34" charset="0"/>
                <a:cs typeface="Times New Roman" panose="02020603050405020304" pitchFamily="18" charset="0"/>
              </a:rPr>
              <a:t>Vizyonunun </a:t>
            </a:r>
            <a:r>
              <a:rPr lang="tr-TR" sz="2600" dirty="0">
                <a:solidFill>
                  <a:prstClr val="black"/>
                </a:solidFill>
                <a:ea typeface="Calibri" panose="020F0502020204030204" pitchFamily="34" charset="0"/>
                <a:cs typeface="Times New Roman" panose="02020603050405020304" pitchFamily="18" charset="0"/>
              </a:rPr>
              <a:t>baş öznesi eğitimin ana </a:t>
            </a:r>
            <a:r>
              <a:rPr lang="tr-TR" sz="2600" dirty="0" smtClean="0">
                <a:solidFill>
                  <a:prstClr val="black"/>
                </a:solidFill>
                <a:ea typeface="Calibri" panose="020F0502020204030204" pitchFamily="34" charset="0"/>
                <a:cs typeface="Times New Roman" panose="02020603050405020304" pitchFamily="18" charset="0"/>
              </a:rPr>
              <a:t>unsuru </a:t>
            </a:r>
            <a:r>
              <a:rPr lang="tr-TR" sz="2600" dirty="0">
                <a:solidFill>
                  <a:prstClr val="black"/>
                </a:solidFill>
                <a:ea typeface="Calibri" panose="020F0502020204030204" pitchFamily="34" charset="0"/>
                <a:cs typeface="Times New Roman" panose="02020603050405020304" pitchFamily="18" charset="0"/>
              </a:rPr>
              <a:t>olan </a:t>
            </a:r>
            <a:r>
              <a:rPr lang="tr-TR" sz="2600" b="1" dirty="0" smtClean="0">
                <a:solidFill>
                  <a:srgbClr val="C00000"/>
                </a:solidFill>
                <a:ea typeface="Calibri" panose="020F0502020204030204" pitchFamily="34" charset="0"/>
                <a:cs typeface="Times New Roman" panose="02020603050405020304" pitchFamily="18" charset="0"/>
              </a:rPr>
              <a:t>insandır</a:t>
            </a:r>
            <a:r>
              <a:rPr lang="tr-TR" sz="2600" dirty="0" smtClean="0">
                <a:solidFill>
                  <a:prstClr val="black"/>
                </a:solidFill>
                <a:ea typeface="Calibri" panose="020F0502020204030204" pitchFamily="34" charset="0"/>
                <a:cs typeface="Times New Roman" panose="02020603050405020304" pitchFamily="18" charset="0"/>
              </a:rPr>
              <a:t>.</a:t>
            </a:r>
          </a:p>
          <a:p>
            <a:pPr marL="457200" indent="-457200" algn="just">
              <a:lnSpc>
                <a:spcPct val="107000"/>
              </a:lnSpc>
              <a:spcAft>
                <a:spcPts val="800"/>
              </a:spcAft>
              <a:buFont typeface="Wingdings" panose="05000000000000000000" pitchFamily="2" charset="2"/>
              <a:buChar char="ü"/>
            </a:pPr>
            <a:r>
              <a:rPr lang="tr-TR" sz="2600" dirty="0" smtClean="0">
                <a:solidFill>
                  <a:prstClr val="black"/>
                </a:solidFill>
                <a:ea typeface="Calibri" panose="020F0502020204030204" pitchFamily="34" charset="0"/>
                <a:cs typeface="Times New Roman" panose="02020603050405020304" pitchFamily="18" charset="0"/>
              </a:rPr>
              <a:t>2023 </a:t>
            </a:r>
            <a:r>
              <a:rPr lang="tr-TR" sz="2600" dirty="0">
                <a:solidFill>
                  <a:prstClr val="black"/>
                </a:solidFill>
                <a:ea typeface="Calibri" panose="020F0502020204030204" pitchFamily="34" charset="0"/>
                <a:cs typeface="Times New Roman" panose="02020603050405020304" pitchFamily="18" charset="0"/>
              </a:rPr>
              <a:t>Eğitim Vizyonu</a:t>
            </a:r>
            <a:r>
              <a:rPr lang="tr-TR" sz="2600" dirty="0" smtClean="0">
                <a:solidFill>
                  <a:prstClr val="black"/>
                </a:solidFill>
                <a:ea typeface="Calibri" panose="020F0502020204030204" pitchFamily="34" charset="0"/>
                <a:cs typeface="Times New Roman" panose="02020603050405020304" pitchFamily="18" charset="0"/>
              </a:rPr>
              <a:t>’ nun </a:t>
            </a:r>
            <a:r>
              <a:rPr lang="tr-TR" sz="2600" dirty="0">
                <a:solidFill>
                  <a:prstClr val="black"/>
                </a:solidFill>
                <a:ea typeface="Calibri" panose="020F0502020204030204" pitchFamily="34" charset="0"/>
                <a:cs typeface="Times New Roman" panose="02020603050405020304" pitchFamily="18" charset="0"/>
              </a:rPr>
              <a:t>temel hedefi, </a:t>
            </a:r>
            <a:r>
              <a:rPr lang="tr-TR" sz="2600" b="1" dirty="0">
                <a:solidFill>
                  <a:srgbClr val="C00000"/>
                </a:solidFill>
                <a:ea typeface="Calibri" panose="020F0502020204030204" pitchFamily="34" charset="0"/>
                <a:cs typeface="Times New Roman" panose="02020603050405020304" pitchFamily="18" charset="0"/>
              </a:rPr>
              <a:t>ahlak</a:t>
            </a:r>
            <a:r>
              <a:rPr lang="tr-TR" sz="2600" dirty="0">
                <a:solidFill>
                  <a:srgbClr val="5B9BD5"/>
                </a:solidFill>
                <a:ea typeface="Calibri" panose="020F0502020204030204" pitchFamily="34" charset="0"/>
                <a:cs typeface="Times New Roman" panose="02020603050405020304" pitchFamily="18" charset="0"/>
              </a:rPr>
              <a:t> </a:t>
            </a:r>
            <a:r>
              <a:rPr lang="tr-TR" sz="2600" dirty="0">
                <a:solidFill>
                  <a:prstClr val="black"/>
                </a:solidFill>
                <a:ea typeface="Calibri" panose="020F0502020204030204" pitchFamily="34" charset="0"/>
                <a:cs typeface="Times New Roman" panose="02020603050405020304" pitchFamily="18" charset="0"/>
              </a:rPr>
              <a:t>telakkisine dayalı ve insanı merkeze konumlandıran bir varlık ve bilgi anlayışını yeşertmektir</a:t>
            </a:r>
            <a:r>
              <a:rPr lang="tr-TR" sz="2600" dirty="0" smtClean="0">
                <a:solidFill>
                  <a:prstClr val="black"/>
                </a:solidFill>
                <a:ea typeface="Calibri" panose="020F0502020204030204" pitchFamily="34" charset="0"/>
                <a:cs typeface="Times New Roman" panose="02020603050405020304" pitchFamily="18" charset="0"/>
              </a:rPr>
              <a:t>.</a:t>
            </a:r>
          </a:p>
        </p:txBody>
      </p:sp>
      <p:pic>
        <p:nvPicPr>
          <p:cNvPr id="13" name="3 Resim" descr="merkezefendi mem logo2.jpg"/>
          <p:cNvPicPr>
            <a:picLocks noChangeAspect="1"/>
          </p:cNvPicPr>
          <p:nvPr/>
        </p:nvPicPr>
        <p:blipFill>
          <a:blip r:embed="rId3" cstate="print"/>
          <a:srcRect/>
          <a:stretch>
            <a:fillRect/>
          </a:stretch>
        </p:blipFill>
        <p:spPr bwMode="auto">
          <a:xfrm>
            <a:off x="56446" y="101599"/>
            <a:ext cx="1557865" cy="1461054"/>
          </a:xfrm>
          <a:prstGeom prst="rect">
            <a:avLst/>
          </a:prstGeom>
          <a:noFill/>
          <a:ln w="9525">
            <a:noFill/>
            <a:miter lim="800000"/>
            <a:headEnd/>
            <a:tailEnd/>
          </a:ln>
        </p:spPr>
      </p:pic>
    </p:spTree>
    <p:extLst>
      <p:ext uri="{BB962C8B-B14F-4D97-AF65-F5344CB8AC3E}">
        <p14:creationId xmlns="" xmlns:p14="http://schemas.microsoft.com/office/powerpoint/2010/main" val="3633147276"/>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830571" y="156526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Akış Çizelgesi: Ayıkla 3"/>
          <p:cNvSpPr/>
          <p:nvPr/>
        </p:nvSpPr>
        <p:spPr>
          <a:xfrm rot="5400000">
            <a:off x="5006406" y="36669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Oval 5"/>
          <p:cNvSpPr/>
          <p:nvPr/>
        </p:nvSpPr>
        <p:spPr>
          <a:xfrm>
            <a:off x="127011" y="116881"/>
            <a:ext cx="1407120" cy="140712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7" name="Düz Bağlayıcı 6"/>
          <p:cNvCxnSpPr>
            <a:stCxn id="6" idx="6"/>
          </p:cNvCxnSpPr>
          <p:nvPr/>
        </p:nvCxnSpPr>
        <p:spPr>
          <a:xfrm>
            <a:off x="1534133" y="820445"/>
            <a:ext cx="10657871" cy="186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a:stCxn id="6" idx="4"/>
          </p:cNvCxnSpPr>
          <p:nvPr/>
        </p:nvCxnSpPr>
        <p:spPr>
          <a:xfrm>
            <a:off x="830571" y="1524005"/>
            <a:ext cx="0" cy="53339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Yay 8"/>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0" name="Yuvarlatılmış Dikdörtgen 9"/>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Metin kutusu 10"/>
          <p:cNvSpPr txBox="1"/>
          <p:nvPr/>
        </p:nvSpPr>
        <p:spPr>
          <a:xfrm>
            <a:off x="5475749" y="211327"/>
            <a:ext cx="6716255" cy="584775"/>
          </a:xfrm>
          <a:prstGeom prst="rect">
            <a:avLst/>
          </a:prstGeom>
          <a:noFill/>
        </p:spPr>
        <p:txBody>
          <a:bodyPr wrap="square" rtlCol="0">
            <a:spAutoFit/>
          </a:bodyPr>
          <a:lstStyle/>
          <a:p>
            <a:pPr algn="ctr"/>
            <a:r>
              <a:rPr lang="tr-TR" sz="3200" b="1" dirty="0" smtClean="0">
                <a:effectLst>
                  <a:outerShdw blurRad="38100" dist="38100" dir="2700000" algn="tl">
                    <a:srgbClr val="000000">
                      <a:alpha val="43137"/>
                    </a:srgbClr>
                  </a:outerShdw>
                </a:effectLst>
                <a:latin typeface="Trebuchet MS" panose="020B0603020202020204" pitchFamily="34" charset="0"/>
              </a:rPr>
              <a:t>2023 EĞİTİM VİZYONU</a:t>
            </a:r>
            <a:endParaRPr lang="tr-TR" sz="3200" b="1" dirty="0">
              <a:effectLst>
                <a:outerShdw blurRad="38100" dist="38100" dir="2700000" algn="tl">
                  <a:srgbClr val="000000">
                    <a:alpha val="43137"/>
                  </a:srgbClr>
                </a:outerShdw>
              </a:effectLst>
              <a:latin typeface="Trebuchet MS" panose="020B0603020202020204" pitchFamily="34" charset="0"/>
            </a:endParaRPr>
          </a:p>
        </p:txBody>
      </p:sp>
      <p:sp>
        <p:nvSpPr>
          <p:cNvPr id="12" name="11 Slayt Numarası Yer Tutucusu"/>
          <p:cNvSpPr>
            <a:spLocks noGrp="1"/>
          </p:cNvSpPr>
          <p:nvPr>
            <p:ph type="sldNum" sz="quarter" idx="12"/>
          </p:nvPr>
        </p:nvSpPr>
        <p:spPr/>
        <p:txBody>
          <a:bodyPr/>
          <a:lstStyle/>
          <a:p>
            <a:fld id="{92906C5C-297D-40D7-908D-F30303E58C5D}" type="slidenum">
              <a:rPr lang="tr-TR" smtClean="0"/>
              <a:pPr/>
              <a:t>140</a:t>
            </a:fld>
            <a:endParaRPr lang="tr-TR"/>
          </a:p>
        </p:txBody>
      </p:sp>
      <p:sp>
        <p:nvSpPr>
          <p:cNvPr id="2" name="Dikdörtgen 1"/>
          <p:cNvSpPr/>
          <p:nvPr/>
        </p:nvSpPr>
        <p:spPr>
          <a:xfrm>
            <a:off x="830572" y="1557642"/>
            <a:ext cx="11361429" cy="652166"/>
          </a:xfrm>
          <a:prstGeom prst="rect">
            <a:avLst/>
          </a:prstGeom>
        </p:spPr>
        <p:txBody>
          <a:bodyPr wrap="square">
            <a:spAutoFit/>
          </a:bodyPr>
          <a:lstStyle/>
          <a:p>
            <a:pPr algn="ctr">
              <a:lnSpc>
                <a:spcPct val="107000"/>
              </a:lnSpc>
              <a:spcAft>
                <a:spcPts val="800"/>
              </a:spcAft>
            </a:pPr>
            <a:r>
              <a:rPr lang="tr-TR" sz="3400" b="1"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HAYAT BOYU ÖĞRENME</a:t>
            </a:r>
            <a:endParaRPr lang="tr-TR" sz="3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Yuvarlatılmış Dikdörtgen 13"/>
          <p:cNvSpPr/>
          <p:nvPr/>
        </p:nvSpPr>
        <p:spPr>
          <a:xfrm>
            <a:off x="830571" y="2283792"/>
            <a:ext cx="11361431" cy="101438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830572" y="2283791"/>
            <a:ext cx="11361429" cy="1014380"/>
          </a:xfrm>
          <a:prstGeom prst="rect">
            <a:avLst/>
          </a:prstGeom>
        </p:spPr>
        <p:txBody>
          <a:bodyPr wrap="square">
            <a:spAutoFit/>
          </a:bodyPr>
          <a:lstStyle/>
          <a:p>
            <a:pPr algn="ctr">
              <a:lnSpc>
                <a:spcPct val="107000"/>
              </a:lnSpc>
              <a:spcAft>
                <a:spcPts val="800"/>
              </a:spcAft>
            </a:pPr>
            <a:r>
              <a:rPr lang="tr-TR"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SERTİFİKA EĞİTİMİ VEREN KURUMLARIN NİTELİĞİNİ ARTIRMAYA YÖNELİK DÜZENLEMELER YAPILACAK</a:t>
            </a:r>
          </a:p>
        </p:txBody>
      </p:sp>
      <p:sp>
        <p:nvSpPr>
          <p:cNvPr id="17" name="Dikdörtgen 16"/>
          <p:cNvSpPr/>
          <p:nvPr/>
        </p:nvSpPr>
        <p:spPr>
          <a:xfrm rot="16200000">
            <a:off x="-647635" y="5276212"/>
            <a:ext cx="2121093" cy="769441"/>
          </a:xfrm>
          <a:prstGeom prst="rect">
            <a:avLst/>
          </a:prstGeom>
        </p:spPr>
        <p:txBody>
          <a:bodyPr wrap="none">
            <a:spAutoFit/>
          </a:bodyPr>
          <a:lstStyle/>
          <a:p>
            <a:r>
              <a:rPr lang="tr-TR" sz="44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HEDEF 2</a:t>
            </a:r>
            <a:endParaRPr lang="tr-TR" sz="4400" dirty="0"/>
          </a:p>
        </p:txBody>
      </p:sp>
      <p:sp>
        <p:nvSpPr>
          <p:cNvPr id="18" name="Dikdörtgen 17"/>
          <p:cNvSpPr/>
          <p:nvPr/>
        </p:nvSpPr>
        <p:spPr>
          <a:xfrm>
            <a:off x="830572" y="3381704"/>
            <a:ext cx="11026149" cy="2866297"/>
          </a:xfrm>
          <a:prstGeom prst="rect">
            <a:avLst/>
          </a:prstGeom>
        </p:spPr>
        <p:txBody>
          <a:bodyPr wrap="square">
            <a:spAutoFit/>
          </a:bodyPr>
          <a:lstStyle/>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1- Hayat </a:t>
            </a:r>
            <a:r>
              <a:rPr lang="tr-TR" sz="2600" dirty="0">
                <a:latin typeface="Calibri" panose="020F0502020204030204" pitchFamily="34" charset="0"/>
                <a:ea typeface="Calibri" panose="020F0502020204030204" pitchFamily="34" charset="0"/>
                <a:cs typeface="Times New Roman" panose="02020603050405020304" pitchFamily="18" charset="0"/>
              </a:rPr>
              <a:t>boyu öğrenme alanında faaliyet gösteren kurum ve kuruluşların verilerinin yer aldığı </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ulusal hayat boyu öğrenme izleme sistemi kurulacaktır.</a:t>
            </a:r>
          </a:p>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2- Millî </a:t>
            </a:r>
            <a:r>
              <a:rPr lang="tr-TR" sz="2600" dirty="0">
                <a:latin typeface="Calibri" panose="020F0502020204030204" pitchFamily="34" charset="0"/>
                <a:ea typeface="Calibri" panose="020F0502020204030204" pitchFamily="34" charset="0"/>
                <a:cs typeface="Times New Roman" panose="02020603050405020304" pitchFamily="18" charset="0"/>
              </a:rPr>
              <a:t>Eğitim Bakanlığı bünyesinde yürütülen hayat boyu ve yaygın eğitim sürecindeki </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sertifikaların belli standartlara bağlı olarak tanınırlığı artırılacaktır</a:t>
            </a:r>
            <a:r>
              <a:rPr lang="tr-TR" sz="26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3- </a:t>
            </a:r>
            <a:r>
              <a:rPr lang="tr-TR" sz="2600" dirty="0" smtClean="0">
                <a:solidFill>
                  <a:schemeClr val="accent1"/>
                </a:solidFill>
                <a:latin typeface="Calibri" panose="020F0502020204030204" pitchFamily="34" charset="0"/>
                <a:ea typeface="Calibri" panose="020F0502020204030204" pitchFamily="34" charset="0"/>
                <a:cs typeface="Times New Roman" panose="02020603050405020304" pitchFamily="18" charset="0"/>
              </a:rPr>
              <a:t>Erken </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çocukluk, çocukluk ve ergenlik dönemine ilişkin ebeveynlere yönelik destek eğitim programları</a:t>
            </a:r>
            <a:r>
              <a:rPr lang="tr-TR" sz="2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tr-TR" sz="2600" dirty="0">
                <a:latin typeface="Calibri" panose="020F0502020204030204" pitchFamily="34" charset="0"/>
                <a:ea typeface="Calibri" panose="020F0502020204030204" pitchFamily="34" charset="0"/>
                <a:cs typeface="Times New Roman" panose="02020603050405020304" pitchFamily="18" charset="0"/>
              </a:rPr>
              <a:t>güncellenerek yaygınlaştırılacaktır</a:t>
            </a:r>
            <a:r>
              <a:rPr lang="tr-TR" sz="2600" dirty="0" smtClean="0">
                <a:latin typeface="Calibri" panose="020F0502020204030204" pitchFamily="34" charset="0"/>
                <a:ea typeface="Calibri" panose="020F0502020204030204" pitchFamily="34" charset="0"/>
                <a:cs typeface="Times New Roman" panose="02020603050405020304" pitchFamily="18" charset="0"/>
              </a:rPr>
              <a:t>.</a:t>
            </a:r>
            <a:endParaRPr lang="tr-TR" sz="2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6" name="3 Resim" descr="merkezefendi mem logo2.jpg"/>
          <p:cNvPicPr>
            <a:picLocks noChangeAspect="1"/>
          </p:cNvPicPr>
          <p:nvPr/>
        </p:nvPicPr>
        <p:blipFill>
          <a:blip r:embed="rId3" cstate="print"/>
          <a:srcRect/>
          <a:stretch>
            <a:fillRect/>
          </a:stretch>
        </p:blipFill>
        <p:spPr bwMode="auto">
          <a:xfrm>
            <a:off x="56446" y="101599"/>
            <a:ext cx="1557865" cy="1461054"/>
          </a:xfrm>
          <a:prstGeom prst="rect">
            <a:avLst/>
          </a:prstGeom>
          <a:noFill/>
          <a:ln w="9525">
            <a:noFill/>
            <a:miter lim="800000"/>
            <a:headEnd/>
            <a:tailEnd/>
          </a:ln>
        </p:spPr>
      </p:pic>
    </p:spTree>
    <p:extLst>
      <p:ext uri="{BB962C8B-B14F-4D97-AF65-F5344CB8AC3E}">
        <p14:creationId xmlns="" xmlns:p14="http://schemas.microsoft.com/office/powerpoint/2010/main" val="4264396636"/>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830571" y="156526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Akış Çizelgesi: Ayıkla 3"/>
          <p:cNvSpPr/>
          <p:nvPr/>
        </p:nvSpPr>
        <p:spPr>
          <a:xfrm rot="5400000">
            <a:off x="5006406" y="36669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Oval 5"/>
          <p:cNvSpPr/>
          <p:nvPr/>
        </p:nvSpPr>
        <p:spPr>
          <a:xfrm>
            <a:off x="127011" y="116881"/>
            <a:ext cx="1407120" cy="140712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7" name="Düz Bağlayıcı 6"/>
          <p:cNvCxnSpPr>
            <a:stCxn id="6" idx="6"/>
          </p:cNvCxnSpPr>
          <p:nvPr/>
        </p:nvCxnSpPr>
        <p:spPr>
          <a:xfrm>
            <a:off x="1534133" y="820445"/>
            <a:ext cx="10657871" cy="186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a:stCxn id="6" idx="4"/>
          </p:cNvCxnSpPr>
          <p:nvPr/>
        </p:nvCxnSpPr>
        <p:spPr>
          <a:xfrm>
            <a:off x="830571" y="1524005"/>
            <a:ext cx="0" cy="53339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Yay 8"/>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0" name="Yuvarlatılmış Dikdörtgen 9"/>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Metin kutusu 10"/>
          <p:cNvSpPr txBox="1"/>
          <p:nvPr/>
        </p:nvSpPr>
        <p:spPr>
          <a:xfrm>
            <a:off x="5475749" y="211327"/>
            <a:ext cx="6716255" cy="584775"/>
          </a:xfrm>
          <a:prstGeom prst="rect">
            <a:avLst/>
          </a:prstGeom>
          <a:noFill/>
        </p:spPr>
        <p:txBody>
          <a:bodyPr wrap="square" rtlCol="0">
            <a:spAutoFit/>
          </a:bodyPr>
          <a:lstStyle/>
          <a:p>
            <a:pPr algn="ctr"/>
            <a:r>
              <a:rPr lang="tr-TR" sz="3200" b="1" dirty="0" smtClean="0">
                <a:effectLst>
                  <a:outerShdw blurRad="38100" dist="38100" dir="2700000" algn="tl">
                    <a:srgbClr val="000000">
                      <a:alpha val="43137"/>
                    </a:srgbClr>
                  </a:outerShdw>
                </a:effectLst>
                <a:latin typeface="Trebuchet MS" panose="020B0603020202020204" pitchFamily="34" charset="0"/>
              </a:rPr>
              <a:t>2023 EĞİTİM VİZYONU</a:t>
            </a:r>
            <a:endParaRPr lang="tr-TR" sz="3200" b="1" dirty="0">
              <a:effectLst>
                <a:outerShdw blurRad="38100" dist="38100" dir="2700000" algn="tl">
                  <a:srgbClr val="000000">
                    <a:alpha val="43137"/>
                  </a:srgbClr>
                </a:outerShdw>
              </a:effectLst>
              <a:latin typeface="Trebuchet MS" panose="020B0603020202020204" pitchFamily="34" charset="0"/>
            </a:endParaRPr>
          </a:p>
        </p:txBody>
      </p:sp>
      <p:sp>
        <p:nvSpPr>
          <p:cNvPr id="12" name="11 Slayt Numarası Yer Tutucusu"/>
          <p:cNvSpPr>
            <a:spLocks noGrp="1"/>
          </p:cNvSpPr>
          <p:nvPr>
            <p:ph type="sldNum" sz="quarter" idx="12"/>
          </p:nvPr>
        </p:nvSpPr>
        <p:spPr/>
        <p:txBody>
          <a:bodyPr/>
          <a:lstStyle/>
          <a:p>
            <a:fld id="{92906C5C-297D-40D7-908D-F30303E58C5D}" type="slidenum">
              <a:rPr lang="tr-TR" smtClean="0"/>
              <a:pPr/>
              <a:t>141</a:t>
            </a:fld>
            <a:endParaRPr lang="tr-TR"/>
          </a:p>
        </p:txBody>
      </p:sp>
      <p:sp>
        <p:nvSpPr>
          <p:cNvPr id="2" name="Dikdörtgen 1"/>
          <p:cNvSpPr/>
          <p:nvPr/>
        </p:nvSpPr>
        <p:spPr>
          <a:xfrm>
            <a:off x="830572" y="1557642"/>
            <a:ext cx="11361429" cy="652166"/>
          </a:xfrm>
          <a:prstGeom prst="rect">
            <a:avLst/>
          </a:prstGeom>
        </p:spPr>
        <p:txBody>
          <a:bodyPr wrap="square">
            <a:spAutoFit/>
          </a:bodyPr>
          <a:lstStyle/>
          <a:p>
            <a:pPr algn="ctr">
              <a:lnSpc>
                <a:spcPct val="107000"/>
              </a:lnSpc>
              <a:spcAft>
                <a:spcPts val="800"/>
              </a:spcAft>
            </a:pPr>
            <a:r>
              <a:rPr lang="tr-TR" sz="3400" b="1"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HAYAT BOYU ÖĞRENME</a:t>
            </a:r>
            <a:endParaRPr lang="tr-TR" sz="3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Yuvarlatılmış Dikdörtgen 13"/>
          <p:cNvSpPr/>
          <p:nvPr/>
        </p:nvSpPr>
        <p:spPr>
          <a:xfrm>
            <a:off x="830571" y="2283792"/>
            <a:ext cx="11361431" cy="101438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830572" y="2283791"/>
            <a:ext cx="11361429" cy="1014380"/>
          </a:xfrm>
          <a:prstGeom prst="rect">
            <a:avLst/>
          </a:prstGeom>
        </p:spPr>
        <p:txBody>
          <a:bodyPr wrap="square">
            <a:spAutoFit/>
          </a:bodyPr>
          <a:lstStyle/>
          <a:p>
            <a:pPr algn="ctr">
              <a:lnSpc>
                <a:spcPct val="107000"/>
              </a:lnSpc>
              <a:spcAft>
                <a:spcPts val="800"/>
              </a:spcAft>
            </a:pPr>
            <a:r>
              <a:rPr lang="tr-TR"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SERTİFİKA EĞİTİMİ VEREN KURUMLARIN NİTELİĞİNİ ARTIRMAYA YÖNELİK DÜZENLEMELER YAPILACAK</a:t>
            </a:r>
          </a:p>
        </p:txBody>
      </p:sp>
      <p:sp>
        <p:nvSpPr>
          <p:cNvPr id="17" name="Dikdörtgen 16"/>
          <p:cNvSpPr/>
          <p:nvPr/>
        </p:nvSpPr>
        <p:spPr>
          <a:xfrm rot="16200000">
            <a:off x="-647635" y="5276212"/>
            <a:ext cx="2121093" cy="769441"/>
          </a:xfrm>
          <a:prstGeom prst="rect">
            <a:avLst/>
          </a:prstGeom>
        </p:spPr>
        <p:txBody>
          <a:bodyPr wrap="none">
            <a:spAutoFit/>
          </a:bodyPr>
          <a:lstStyle/>
          <a:p>
            <a:r>
              <a:rPr lang="tr-TR" sz="44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HEDEF 2</a:t>
            </a:r>
            <a:endParaRPr lang="tr-TR" sz="4400" dirty="0"/>
          </a:p>
        </p:txBody>
      </p:sp>
      <p:sp>
        <p:nvSpPr>
          <p:cNvPr id="18" name="Dikdörtgen 17"/>
          <p:cNvSpPr/>
          <p:nvPr/>
        </p:nvSpPr>
        <p:spPr>
          <a:xfrm>
            <a:off x="830572" y="3381702"/>
            <a:ext cx="11026149" cy="2335576"/>
          </a:xfrm>
          <a:prstGeom prst="rect">
            <a:avLst/>
          </a:prstGeom>
        </p:spPr>
        <p:txBody>
          <a:bodyPr wrap="square">
            <a:spAutoFit/>
          </a:bodyPr>
          <a:lstStyle/>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4- İlgili </a:t>
            </a:r>
            <a:r>
              <a:rPr lang="tr-TR" sz="2600" dirty="0">
                <a:latin typeface="Calibri" panose="020F0502020204030204" pitchFamily="34" charset="0"/>
                <a:ea typeface="Calibri" panose="020F0502020204030204" pitchFamily="34" charset="0"/>
                <a:cs typeface="Times New Roman" panose="02020603050405020304" pitchFamily="18" charset="0"/>
              </a:rPr>
              <a:t>bakanlık ve kurumlarla iş birliği ve koordinasyon dâhilinde başta çocuk ve kadına yönelik olmak üzere </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şiddetle mücadele bağlamında farkındalık eğitimleri </a:t>
            </a:r>
            <a:r>
              <a:rPr lang="tr-TR" sz="2600" dirty="0">
                <a:latin typeface="Calibri" panose="020F0502020204030204" pitchFamily="34" charset="0"/>
                <a:ea typeface="Calibri" panose="020F0502020204030204" pitchFamily="34" charset="0"/>
                <a:cs typeface="Times New Roman" panose="02020603050405020304" pitchFamily="18" charset="0"/>
              </a:rPr>
              <a:t>düzenlenecektir.</a:t>
            </a:r>
          </a:p>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5- Çocuk </a:t>
            </a:r>
            <a:r>
              <a:rPr lang="tr-TR" sz="2600" dirty="0">
                <a:latin typeface="Calibri" panose="020F0502020204030204" pitchFamily="34" charset="0"/>
                <a:ea typeface="Calibri" panose="020F0502020204030204" pitchFamily="34" charset="0"/>
                <a:cs typeface="Times New Roman" panose="02020603050405020304" pitchFamily="18" charset="0"/>
              </a:rPr>
              <a:t>ve gençlerimiz başta olmak üzere toplumun tüm kesimlerine yönelik her türlü </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bağımlılıkla mücadeleye ilişkin farkındalık eğitimleri </a:t>
            </a:r>
            <a:r>
              <a:rPr lang="tr-TR" sz="2600" dirty="0">
                <a:latin typeface="Calibri" panose="020F0502020204030204" pitchFamily="34" charset="0"/>
                <a:ea typeface="Calibri" panose="020F0502020204030204" pitchFamily="34" charset="0"/>
                <a:cs typeface="Times New Roman" panose="02020603050405020304" pitchFamily="18" charset="0"/>
              </a:rPr>
              <a:t>yaygınlaştırılacaktır</a:t>
            </a:r>
            <a:r>
              <a:rPr lang="tr-TR" sz="2600" dirty="0" smtClean="0">
                <a:latin typeface="Calibri" panose="020F0502020204030204" pitchFamily="34" charset="0"/>
                <a:ea typeface="Calibri" panose="020F0502020204030204" pitchFamily="34" charset="0"/>
                <a:cs typeface="Times New Roman" panose="02020603050405020304" pitchFamily="18" charset="0"/>
              </a:rPr>
              <a:t>.</a:t>
            </a:r>
            <a:endParaRPr lang="tr-TR" sz="2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6" name="3 Resim" descr="merkezefendi mem logo2.jpg"/>
          <p:cNvPicPr>
            <a:picLocks noChangeAspect="1"/>
          </p:cNvPicPr>
          <p:nvPr/>
        </p:nvPicPr>
        <p:blipFill>
          <a:blip r:embed="rId3" cstate="print"/>
          <a:srcRect/>
          <a:stretch>
            <a:fillRect/>
          </a:stretch>
        </p:blipFill>
        <p:spPr bwMode="auto">
          <a:xfrm>
            <a:off x="56446" y="101599"/>
            <a:ext cx="1557865" cy="1461054"/>
          </a:xfrm>
          <a:prstGeom prst="rect">
            <a:avLst/>
          </a:prstGeom>
          <a:noFill/>
          <a:ln w="9525">
            <a:noFill/>
            <a:miter lim="800000"/>
            <a:headEnd/>
            <a:tailEnd/>
          </a:ln>
        </p:spPr>
      </p:pic>
    </p:spTree>
    <p:extLst>
      <p:ext uri="{BB962C8B-B14F-4D97-AF65-F5344CB8AC3E}">
        <p14:creationId xmlns="" xmlns:p14="http://schemas.microsoft.com/office/powerpoint/2010/main" val="4125024866"/>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830571" y="156526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Akış Çizelgesi: Ayıkla 3"/>
          <p:cNvSpPr/>
          <p:nvPr/>
        </p:nvSpPr>
        <p:spPr>
          <a:xfrm rot="5400000">
            <a:off x="5006406" y="36669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2" descr="http://ilbap.meb.k12.tr/meb_iys_dosyalar/07/01/123908/resimler/2015_10/23121659_ant.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60673" y="154980"/>
            <a:ext cx="1339795" cy="1330920"/>
          </a:xfrm>
          <a:prstGeom prst="rect">
            <a:avLst/>
          </a:prstGeom>
          <a:noFill/>
          <a:extLst>
            <a:ext uri="{909E8E84-426E-40DD-AFC4-6F175D3DCCD1}">
              <a14:hiddenFill xmlns="" xmlns:a14="http://schemas.microsoft.com/office/drawing/2010/main">
                <a:solidFill>
                  <a:srgbClr val="FFFFFF"/>
                </a:solidFill>
              </a14:hiddenFill>
            </a:ext>
          </a:extLst>
        </p:spPr>
      </p:pic>
      <p:sp>
        <p:nvSpPr>
          <p:cNvPr id="6" name="Oval 5"/>
          <p:cNvSpPr/>
          <p:nvPr/>
        </p:nvSpPr>
        <p:spPr>
          <a:xfrm>
            <a:off x="127011" y="116881"/>
            <a:ext cx="1407120" cy="140712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7" name="Düz Bağlayıcı 6"/>
          <p:cNvCxnSpPr>
            <a:stCxn id="6" idx="6"/>
          </p:cNvCxnSpPr>
          <p:nvPr/>
        </p:nvCxnSpPr>
        <p:spPr>
          <a:xfrm>
            <a:off x="1534133" y="820445"/>
            <a:ext cx="10657871" cy="186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a:stCxn id="6" idx="4"/>
          </p:cNvCxnSpPr>
          <p:nvPr/>
        </p:nvCxnSpPr>
        <p:spPr>
          <a:xfrm>
            <a:off x="830571" y="1524005"/>
            <a:ext cx="0" cy="53339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Yay 8"/>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0" name="Yuvarlatılmış Dikdörtgen 9"/>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Metin kutusu 10"/>
          <p:cNvSpPr txBox="1"/>
          <p:nvPr/>
        </p:nvSpPr>
        <p:spPr>
          <a:xfrm>
            <a:off x="5475749" y="211327"/>
            <a:ext cx="6716255" cy="584775"/>
          </a:xfrm>
          <a:prstGeom prst="rect">
            <a:avLst/>
          </a:prstGeom>
          <a:noFill/>
        </p:spPr>
        <p:txBody>
          <a:bodyPr wrap="square" rtlCol="0">
            <a:spAutoFit/>
          </a:bodyPr>
          <a:lstStyle/>
          <a:p>
            <a:pPr algn="ctr"/>
            <a:r>
              <a:rPr lang="tr-TR" sz="3200" b="1" dirty="0" smtClean="0">
                <a:effectLst>
                  <a:outerShdw blurRad="38100" dist="38100" dir="2700000" algn="tl">
                    <a:srgbClr val="000000">
                      <a:alpha val="43137"/>
                    </a:srgbClr>
                  </a:outerShdw>
                </a:effectLst>
                <a:latin typeface="Trebuchet MS" panose="020B0603020202020204" pitchFamily="34" charset="0"/>
              </a:rPr>
              <a:t>2023 EĞİTİM VİZYONU</a:t>
            </a:r>
            <a:endParaRPr lang="tr-TR" sz="3200" b="1" dirty="0">
              <a:effectLst>
                <a:outerShdw blurRad="38100" dist="38100" dir="2700000" algn="tl">
                  <a:srgbClr val="000000">
                    <a:alpha val="43137"/>
                  </a:srgbClr>
                </a:outerShdw>
              </a:effectLst>
              <a:latin typeface="Trebuchet MS" panose="020B0603020202020204" pitchFamily="34" charset="0"/>
            </a:endParaRPr>
          </a:p>
        </p:txBody>
      </p:sp>
      <p:sp>
        <p:nvSpPr>
          <p:cNvPr id="12" name="11 Slayt Numarası Yer Tutucusu"/>
          <p:cNvSpPr>
            <a:spLocks noGrp="1"/>
          </p:cNvSpPr>
          <p:nvPr>
            <p:ph type="sldNum" sz="quarter" idx="12"/>
          </p:nvPr>
        </p:nvSpPr>
        <p:spPr/>
        <p:txBody>
          <a:bodyPr/>
          <a:lstStyle/>
          <a:p>
            <a:fld id="{92906C5C-297D-40D7-908D-F30303E58C5D}" type="slidenum">
              <a:rPr lang="tr-TR" smtClean="0"/>
              <a:pPr/>
              <a:t>142</a:t>
            </a:fld>
            <a:endParaRPr lang="tr-TR"/>
          </a:p>
        </p:txBody>
      </p:sp>
      <p:sp>
        <p:nvSpPr>
          <p:cNvPr id="2" name="Dikdörtgen 1"/>
          <p:cNvSpPr/>
          <p:nvPr/>
        </p:nvSpPr>
        <p:spPr>
          <a:xfrm>
            <a:off x="830572" y="1557642"/>
            <a:ext cx="11361429" cy="652166"/>
          </a:xfrm>
          <a:prstGeom prst="rect">
            <a:avLst/>
          </a:prstGeom>
        </p:spPr>
        <p:txBody>
          <a:bodyPr wrap="square">
            <a:spAutoFit/>
          </a:bodyPr>
          <a:lstStyle/>
          <a:p>
            <a:pPr algn="ctr">
              <a:lnSpc>
                <a:spcPct val="107000"/>
              </a:lnSpc>
              <a:spcAft>
                <a:spcPts val="800"/>
              </a:spcAft>
            </a:pPr>
            <a:r>
              <a:rPr lang="tr-TR" sz="3400" b="1"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EĞİTSEL İŞLEYİŞE NASIL DÖNÜŞECEK</a:t>
            </a:r>
            <a:endParaRPr lang="tr-TR" sz="3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Resim 13"/>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pic>
        <p:nvPicPr>
          <p:cNvPr id="15" name="3 Resim" descr="merkezefendi mem logo2.jpg"/>
          <p:cNvPicPr>
            <a:picLocks noChangeAspect="1"/>
          </p:cNvPicPr>
          <p:nvPr/>
        </p:nvPicPr>
        <p:blipFill>
          <a:blip r:embed="rId5" cstate="print"/>
          <a:srcRect/>
          <a:stretch>
            <a:fillRect/>
          </a:stretch>
        </p:blipFill>
        <p:spPr bwMode="auto">
          <a:xfrm>
            <a:off x="0" y="1320799"/>
            <a:ext cx="1557865" cy="1461054"/>
          </a:xfrm>
          <a:prstGeom prst="rect">
            <a:avLst/>
          </a:prstGeom>
          <a:noFill/>
          <a:ln w="9525">
            <a:noFill/>
            <a:miter lim="800000"/>
            <a:headEnd/>
            <a:tailEnd/>
          </a:ln>
        </p:spPr>
      </p:pic>
    </p:spTree>
    <p:extLst>
      <p:ext uri="{BB962C8B-B14F-4D97-AF65-F5344CB8AC3E}">
        <p14:creationId xmlns="" xmlns:p14="http://schemas.microsoft.com/office/powerpoint/2010/main" val="3653088256"/>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830571" y="156526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Akış Çizelgesi: Ayıkla 3"/>
          <p:cNvSpPr/>
          <p:nvPr/>
        </p:nvSpPr>
        <p:spPr>
          <a:xfrm rot="5400000">
            <a:off x="5006406" y="36669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2" descr="http://ilbap.meb.k12.tr/meb_iys_dosyalar/07/01/123908/resimler/2015_10/23121659_ant.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60673" y="154980"/>
            <a:ext cx="1339795" cy="1330920"/>
          </a:xfrm>
          <a:prstGeom prst="rect">
            <a:avLst/>
          </a:prstGeom>
          <a:noFill/>
          <a:extLst>
            <a:ext uri="{909E8E84-426E-40DD-AFC4-6F175D3DCCD1}">
              <a14:hiddenFill xmlns="" xmlns:a14="http://schemas.microsoft.com/office/drawing/2010/main">
                <a:solidFill>
                  <a:srgbClr val="FFFFFF"/>
                </a:solidFill>
              </a14:hiddenFill>
            </a:ext>
          </a:extLst>
        </p:spPr>
      </p:pic>
      <p:sp>
        <p:nvSpPr>
          <p:cNvPr id="6" name="Oval 5"/>
          <p:cNvSpPr/>
          <p:nvPr/>
        </p:nvSpPr>
        <p:spPr>
          <a:xfrm>
            <a:off x="127011" y="116881"/>
            <a:ext cx="1407120" cy="140712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7" name="Düz Bağlayıcı 6"/>
          <p:cNvCxnSpPr>
            <a:stCxn id="6" idx="6"/>
          </p:cNvCxnSpPr>
          <p:nvPr/>
        </p:nvCxnSpPr>
        <p:spPr>
          <a:xfrm>
            <a:off x="1534133" y="820445"/>
            <a:ext cx="10657871" cy="186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a:stCxn id="6" idx="4"/>
          </p:cNvCxnSpPr>
          <p:nvPr/>
        </p:nvCxnSpPr>
        <p:spPr>
          <a:xfrm>
            <a:off x="830571" y="1524005"/>
            <a:ext cx="0" cy="53339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Yay 8"/>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0" name="Yuvarlatılmış Dikdörtgen 9"/>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Metin kutusu 10"/>
          <p:cNvSpPr txBox="1"/>
          <p:nvPr/>
        </p:nvSpPr>
        <p:spPr>
          <a:xfrm>
            <a:off x="5475749" y="211327"/>
            <a:ext cx="6716255" cy="584775"/>
          </a:xfrm>
          <a:prstGeom prst="rect">
            <a:avLst/>
          </a:prstGeom>
          <a:noFill/>
        </p:spPr>
        <p:txBody>
          <a:bodyPr wrap="square" rtlCol="0">
            <a:spAutoFit/>
          </a:bodyPr>
          <a:lstStyle/>
          <a:p>
            <a:pPr algn="ctr"/>
            <a:r>
              <a:rPr lang="tr-TR" sz="3200" b="1" dirty="0" smtClean="0">
                <a:effectLst>
                  <a:outerShdw blurRad="38100" dist="38100" dir="2700000" algn="tl">
                    <a:srgbClr val="000000">
                      <a:alpha val="43137"/>
                    </a:srgbClr>
                  </a:outerShdw>
                </a:effectLst>
                <a:latin typeface="Trebuchet MS" panose="020B0603020202020204" pitchFamily="34" charset="0"/>
              </a:rPr>
              <a:t>2023 EĞİTİM VİZYONU</a:t>
            </a:r>
            <a:endParaRPr lang="tr-TR" sz="3200" b="1" dirty="0">
              <a:effectLst>
                <a:outerShdw blurRad="38100" dist="38100" dir="2700000" algn="tl">
                  <a:srgbClr val="000000">
                    <a:alpha val="43137"/>
                  </a:srgbClr>
                </a:outerShdw>
              </a:effectLst>
              <a:latin typeface="Trebuchet MS" panose="020B0603020202020204" pitchFamily="34" charset="0"/>
            </a:endParaRPr>
          </a:p>
        </p:txBody>
      </p:sp>
      <p:sp>
        <p:nvSpPr>
          <p:cNvPr id="12" name="11 Slayt Numarası Yer Tutucusu"/>
          <p:cNvSpPr>
            <a:spLocks noGrp="1"/>
          </p:cNvSpPr>
          <p:nvPr>
            <p:ph type="sldNum" sz="quarter" idx="12"/>
          </p:nvPr>
        </p:nvSpPr>
        <p:spPr/>
        <p:txBody>
          <a:bodyPr/>
          <a:lstStyle/>
          <a:p>
            <a:fld id="{92906C5C-297D-40D7-908D-F30303E58C5D}" type="slidenum">
              <a:rPr lang="tr-TR" smtClean="0"/>
              <a:pPr/>
              <a:t>143</a:t>
            </a:fld>
            <a:endParaRPr lang="tr-TR"/>
          </a:p>
        </p:txBody>
      </p:sp>
      <p:sp>
        <p:nvSpPr>
          <p:cNvPr id="2" name="Dikdörtgen 1"/>
          <p:cNvSpPr/>
          <p:nvPr/>
        </p:nvSpPr>
        <p:spPr>
          <a:xfrm>
            <a:off x="830572" y="1557642"/>
            <a:ext cx="11361429" cy="652166"/>
          </a:xfrm>
          <a:prstGeom prst="rect">
            <a:avLst/>
          </a:prstGeom>
        </p:spPr>
        <p:txBody>
          <a:bodyPr wrap="square">
            <a:spAutoFit/>
          </a:bodyPr>
          <a:lstStyle/>
          <a:p>
            <a:pPr algn="ctr">
              <a:lnSpc>
                <a:spcPct val="107000"/>
              </a:lnSpc>
              <a:spcAft>
                <a:spcPts val="800"/>
              </a:spcAft>
            </a:pPr>
            <a:r>
              <a:rPr lang="tr-TR" sz="3400" b="1"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EĞİTSEL İŞLEYİŞE NASIL DÖNÜŞECEK</a:t>
            </a:r>
            <a:endParaRPr lang="tr-TR" sz="3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Resim 13"/>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pic>
        <p:nvPicPr>
          <p:cNvPr id="15" name="3 Resim" descr="merkezefendi mem logo2.jpg"/>
          <p:cNvPicPr>
            <a:picLocks noChangeAspect="1"/>
          </p:cNvPicPr>
          <p:nvPr/>
        </p:nvPicPr>
        <p:blipFill>
          <a:blip r:embed="rId5" cstate="print"/>
          <a:srcRect/>
          <a:stretch>
            <a:fillRect/>
          </a:stretch>
        </p:blipFill>
        <p:spPr bwMode="auto">
          <a:xfrm>
            <a:off x="56446" y="101599"/>
            <a:ext cx="1557865" cy="1461054"/>
          </a:xfrm>
          <a:prstGeom prst="rect">
            <a:avLst/>
          </a:prstGeom>
          <a:noFill/>
          <a:ln w="9525">
            <a:noFill/>
            <a:miter lim="800000"/>
            <a:headEnd/>
            <a:tailEnd/>
          </a:ln>
        </p:spPr>
      </p:pic>
    </p:spTree>
    <p:extLst>
      <p:ext uri="{BB962C8B-B14F-4D97-AF65-F5344CB8AC3E}">
        <p14:creationId xmlns="" xmlns:p14="http://schemas.microsoft.com/office/powerpoint/2010/main" val="3016665511"/>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830571" y="156526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Akış Çizelgesi: Ayıkla 3"/>
          <p:cNvSpPr/>
          <p:nvPr/>
        </p:nvSpPr>
        <p:spPr>
          <a:xfrm rot="5400000">
            <a:off x="5006406" y="36669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2" descr="http://ilbap.meb.k12.tr/meb_iys_dosyalar/07/01/123908/resimler/2015_10/23121659_ant.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60673" y="154980"/>
            <a:ext cx="1339795" cy="1330920"/>
          </a:xfrm>
          <a:prstGeom prst="rect">
            <a:avLst/>
          </a:prstGeom>
          <a:noFill/>
          <a:extLst>
            <a:ext uri="{909E8E84-426E-40DD-AFC4-6F175D3DCCD1}">
              <a14:hiddenFill xmlns="" xmlns:a14="http://schemas.microsoft.com/office/drawing/2010/main">
                <a:solidFill>
                  <a:srgbClr val="FFFFFF"/>
                </a:solidFill>
              </a14:hiddenFill>
            </a:ext>
          </a:extLst>
        </p:spPr>
      </p:pic>
      <p:sp>
        <p:nvSpPr>
          <p:cNvPr id="6" name="Oval 5"/>
          <p:cNvSpPr/>
          <p:nvPr/>
        </p:nvSpPr>
        <p:spPr>
          <a:xfrm>
            <a:off x="127011" y="116881"/>
            <a:ext cx="1407120" cy="140712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7" name="Düz Bağlayıcı 6"/>
          <p:cNvCxnSpPr>
            <a:stCxn id="6" idx="6"/>
          </p:cNvCxnSpPr>
          <p:nvPr/>
        </p:nvCxnSpPr>
        <p:spPr>
          <a:xfrm>
            <a:off x="1534133" y="820445"/>
            <a:ext cx="10657871" cy="186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a:stCxn id="6" idx="4"/>
          </p:cNvCxnSpPr>
          <p:nvPr/>
        </p:nvCxnSpPr>
        <p:spPr>
          <a:xfrm>
            <a:off x="830571" y="1524005"/>
            <a:ext cx="0" cy="53339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Yay 8"/>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0" name="Yuvarlatılmış Dikdörtgen 9"/>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Metin kutusu 10"/>
          <p:cNvSpPr txBox="1"/>
          <p:nvPr/>
        </p:nvSpPr>
        <p:spPr>
          <a:xfrm>
            <a:off x="5475749" y="211327"/>
            <a:ext cx="6716255" cy="584775"/>
          </a:xfrm>
          <a:prstGeom prst="rect">
            <a:avLst/>
          </a:prstGeom>
          <a:noFill/>
        </p:spPr>
        <p:txBody>
          <a:bodyPr wrap="square" rtlCol="0">
            <a:spAutoFit/>
          </a:bodyPr>
          <a:lstStyle/>
          <a:p>
            <a:pPr algn="ctr"/>
            <a:r>
              <a:rPr lang="tr-TR" sz="3200" b="1" dirty="0" smtClean="0">
                <a:effectLst>
                  <a:outerShdw blurRad="38100" dist="38100" dir="2700000" algn="tl">
                    <a:srgbClr val="000000">
                      <a:alpha val="43137"/>
                    </a:srgbClr>
                  </a:outerShdw>
                </a:effectLst>
                <a:latin typeface="Trebuchet MS" panose="020B0603020202020204" pitchFamily="34" charset="0"/>
              </a:rPr>
              <a:t>2023 EĞİTİM VİZYONU</a:t>
            </a:r>
            <a:endParaRPr lang="tr-TR" sz="3200" b="1" dirty="0">
              <a:effectLst>
                <a:outerShdw blurRad="38100" dist="38100" dir="2700000" algn="tl">
                  <a:srgbClr val="000000">
                    <a:alpha val="43137"/>
                  </a:srgbClr>
                </a:outerShdw>
              </a:effectLst>
              <a:latin typeface="Trebuchet MS" panose="020B0603020202020204" pitchFamily="34" charset="0"/>
            </a:endParaRPr>
          </a:p>
        </p:txBody>
      </p:sp>
      <p:sp>
        <p:nvSpPr>
          <p:cNvPr id="12" name="11 Slayt Numarası Yer Tutucusu"/>
          <p:cNvSpPr>
            <a:spLocks noGrp="1"/>
          </p:cNvSpPr>
          <p:nvPr>
            <p:ph type="sldNum" sz="quarter" idx="12"/>
          </p:nvPr>
        </p:nvSpPr>
        <p:spPr/>
        <p:txBody>
          <a:bodyPr/>
          <a:lstStyle/>
          <a:p>
            <a:fld id="{92906C5C-297D-40D7-908D-F30303E58C5D}" type="slidenum">
              <a:rPr lang="tr-TR" smtClean="0"/>
              <a:pPr/>
              <a:t>144</a:t>
            </a:fld>
            <a:endParaRPr lang="tr-TR"/>
          </a:p>
        </p:txBody>
      </p:sp>
      <p:sp>
        <p:nvSpPr>
          <p:cNvPr id="2" name="Dikdörtgen 1"/>
          <p:cNvSpPr/>
          <p:nvPr/>
        </p:nvSpPr>
        <p:spPr>
          <a:xfrm>
            <a:off x="830572" y="1557642"/>
            <a:ext cx="11361429" cy="652166"/>
          </a:xfrm>
          <a:prstGeom prst="rect">
            <a:avLst/>
          </a:prstGeom>
        </p:spPr>
        <p:txBody>
          <a:bodyPr wrap="square">
            <a:spAutoFit/>
          </a:bodyPr>
          <a:lstStyle/>
          <a:p>
            <a:pPr algn="ctr">
              <a:lnSpc>
                <a:spcPct val="107000"/>
              </a:lnSpc>
              <a:spcAft>
                <a:spcPts val="800"/>
              </a:spcAft>
            </a:pPr>
            <a:r>
              <a:rPr lang="tr-TR" sz="3400" b="1"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EĞİTSEL İŞLEYİŞE NASIL DÖNÜŞECEK</a:t>
            </a:r>
            <a:endParaRPr lang="tr-TR" sz="3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Resim 13"/>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pic>
        <p:nvPicPr>
          <p:cNvPr id="15" name="3 Resim" descr="merkezefendi mem logo2.jpg"/>
          <p:cNvPicPr>
            <a:picLocks noChangeAspect="1"/>
          </p:cNvPicPr>
          <p:nvPr/>
        </p:nvPicPr>
        <p:blipFill>
          <a:blip r:embed="rId5" cstate="print"/>
          <a:srcRect/>
          <a:stretch>
            <a:fillRect/>
          </a:stretch>
        </p:blipFill>
        <p:spPr bwMode="auto">
          <a:xfrm>
            <a:off x="0" y="1264354"/>
            <a:ext cx="1557865" cy="1461054"/>
          </a:xfrm>
          <a:prstGeom prst="rect">
            <a:avLst/>
          </a:prstGeom>
          <a:noFill/>
          <a:ln w="9525">
            <a:noFill/>
            <a:miter lim="800000"/>
            <a:headEnd/>
            <a:tailEnd/>
          </a:ln>
        </p:spPr>
      </p:pic>
    </p:spTree>
    <p:extLst>
      <p:ext uri="{BB962C8B-B14F-4D97-AF65-F5344CB8AC3E}">
        <p14:creationId xmlns="" xmlns:p14="http://schemas.microsoft.com/office/powerpoint/2010/main" val="1346955229"/>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830571" y="156526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Akış Çizelgesi: Ayıkla 3"/>
          <p:cNvSpPr/>
          <p:nvPr/>
        </p:nvSpPr>
        <p:spPr>
          <a:xfrm rot="5400000">
            <a:off x="5006406" y="36669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2" descr="http://ilbap.meb.k12.tr/meb_iys_dosyalar/07/01/123908/resimler/2015_10/23121659_ant.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60673" y="154980"/>
            <a:ext cx="1339795" cy="1330920"/>
          </a:xfrm>
          <a:prstGeom prst="rect">
            <a:avLst/>
          </a:prstGeom>
          <a:noFill/>
          <a:extLst>
            <a:ext uri="{909E8E84-426E-40DD-AFC4-6F175D3DCCD1}">
              <a14:hiddenFill xmlns="" xmlns:a14="http://schemas.microsoft.com/office/drawing/2010/main">
                <a:solidFill>
                  <a:srgbClr val="FFFFFF"/>
                </a:solidFill>
              </a14:hiddenFill>
            </a:ext>
          </a:extLst>
        </p:spPr>
      </p:pic>
      <p:sp>
        <p:nvSpPr>
          <p:cNvPr id="6" name="Oval 5"/>
          <p:cNvSpPr/>
          <p:nvPr/>
        </p:nvSpPr>
        <p:spPr>
          <a:xfrm>
            <a:off x="127011" y="116881"/>
            <a:ext cx="1407120" cy="140712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7" name="Düz Bağlayıcı 6"/>
          <p:cNvCxnSpPr>
            <a:stCxn id="6" idx="6"/>
          </p:cNvCxnSpPr>
          <p:nvPr/>
        </p:nvCxnSpPr>
        <p:spPr>
          <a:xfrm>
            <a:off x="1534133" y="820445"/>
            <a:ext cx="10657871" cy="186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a:stCxn id="6" idx="4"/>
          </p:cNvCxnSpPr>
          <p:nvPr/>
        </p:nvCxnSpPr>
        <p:spPr>
          <a:xfrm>
            <a:off x="830571" y="1524005"/>
            <a:ext cx="0" cy="53339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Yay 8"/>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0" name="Yuvarlatılmış Dikdörtgen 9"/>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Metin kutusu 10"/>
          <p:cNvSpPr txBox="1"/>
          <p:nvPr/>
        </p:nvSpPr>
        <p:spPr>
          <a:xfrm>
            <a:off x="5475749" y="211327"/>
            <a:ext cx="6716255" cy="584775"/>
          </a:xfrm>
          <a:prstGeom prst="rect">
            <a:avLst/>
          </a:prstGeom>
          <a:noFill/>
        </p:spPr>
        <p:txBody>
          <a:bodyPr wrap="square" rtlCol="0">
            <a:spAutoFit/>
          </a:bodyPr>
          <a:lstStyle/>
          <a:p>
            <a:pPr algn="ctr"/>
            <a:r>
              <a:rPr lang="tr-TR" sz="3200" b="1" dirty="0" smtClean="0">
                <a:effectLst>
                  <a:outerShdw blurRad="38100" dist="38100" dir="2700000" algn="tl">
                    <a:srgbClr val="000000">
                      <a:alpha val="43137"/>
                    </a:srgbClr>
                  </a:outerShdw>
                </a:effectLst>
                <a:latin typeface="Trebuchet MS" panose="020B0603020202020204" pitchFamily="34" charset="0"/>
              </a:rPr>
              <a:t>2023 EĞİTİM VİZYONU</a:t>
            </a:r>
            <a:endParaRPr lang="tr-TR" sz="3200" b="1" dirty="0">
              <a:effectLst>
                <a:outerShdw blurRad="38100" dist="38100" dir="2700000" algn="tl">
                  <a:srgbClr val="000000">
                    <a:alpha val="43137"/>
                  </a:srgbClr>
                </a:outerShdw>
              </a:effectLst>
              <a:latin typeface="Trebuchet MS" panose="020B0603020202020204" pitchFamily="34" charset="0"/>
            </a:endParaRPr>
          </a:p>
        </p:txBody>
      </p:sp>
      <p:sp>
        <p:nvSpPr>
          <p:cNvPr id="12" name="11 Slayt Numarası Yer Tutucusu"/>
          <p:cNvSpPr>
            <a:spLocks noGrp="1"/>
          </p:cNvSpPr>
          <p:nvPr>
            <p:ph type="sldNum" sz="quarter" idx="12"/>
          </p:nvPr>
        </p:nvSpPr>
        <p:spPr/>
        <p:txBody>
          <a:bodyPr/>
          <a:lstStyle/>
          <a:p>
            <a:fld id="{92906C5C-297D-40D7-908D-F30303E58C5D}" type="slidenum">
              <a:rPr lang="tr-TR" smtClean="0"/>
              <a:pPr/>
              <a:t>145</a:t>
            </a:fld>
            <a:endParaRPr lang="tr-TR"/>
          </a:p>
        </p:txBody>
      </p:sp>
      <p:sp>
        <p:nvSpPr>
          <p:cNvPr id="2" name="Dikdörtgen 1"/>
          <p:cNvSpPr/>
          <p:nvPr/>
        </p:nvSpPr>
        <p:spPr>
          <a:xfrm>
            <a:off x="830572" y="1557642"/>
            <a:ext cx="11361429" cy="652166"/>
          </a:xfrm>
          <a:prstGeom prst="rect">
            <a:avLst/>
          </a:prstGeom>
        </p:spPr>
        <p:txBody>
          <a:bodyPr wrap="square">
            <a:spAutoFit/>
          </a:bodyPr>
          <a:lstStyle/>
          <a:p>
            <a:pPr algn="ctr">
              <a:lnSpc>
                <a:spcPct val="107000"/>
              </a:lnSpc>
              <a:spcAft>
                <a:spcPts val="800"/>
              </a:spcAft>
            </a:pPr>
            <a:r>
              <a:rPr lang="tr-TR" sz="3400" b="1"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EĞİTSEL İŞLEYİŞE NASIL DÖNÜŞECEK</a:t>
            </a:r>
            <a:endParaRPr lang="tr-TR" sz="3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Resim 13"/>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pic>
        <p:nvPicPr>
          <p:cNvPr id="15" name="3 Resim" descr="merkezefendi mem logo2.jpg"/>
          <p:cNvPicPr>
            <a:picLocks noChangeAspect="1"/>
          </p:cNvPicPr>
          <p:nvPr/>
        </p:nvPicPr>
        <p:blipFill>
          <a:blip r:embed="rId5" cstate="print"/>
          <a:srcRect/>
          <a:stretch>
            <a:fillRect/>
          </a:stretch>
        </p:blipFill>
        <p:spPr bwMode="auto">
          <a:xfrm>
            <a:off x="56446" y="101599"/>
            <a:ext cx="1557865" cy="1461054"/>
          </a:xfrm>
          <a:prstGeom prst="rect">
            <a:avLst/>
          </a:prstGeom>
          <a:noFill/>
          <a:ln w="9525">
            <a:noFill/>
            <a:miter lim="800000"/>
            <a:headEnd/>
            <a:tailEnd/>
          </a:ln>
        </p:spPr>
      </p:pic>
    </p:spTree>
    <p:extLst>
      <p:ext uri="{BB962C8B-B14F-4D97-AF65-F5344CB8AC3E}">
        <p14:creationId xmlns="" xmlns:p14="http://schemas.microsoft.com/office/powerpoint/2010/main" val="2416251383"/>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830571" y="156526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Akış Çizelgesi: Ayıkla 3"/>
          <p:cNvSpPr/>
          <p:nvPr/>
        </p:nvSpPr>
        <p:spPr>
          <a:xfrm rot="5400000">
            <a:off x="5006406" y="36669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2" descr="http://ilbap.meb.k12.tr/meb_iys_dosyalar/07/01/123908/resimler/2015_10/23121659_ant.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60673" y="154980"/>
            <a:ext cx="1339795" cy="1330920"/>
          </a:xfrm>
          <a:prstGeom prst="rect">
            <a:avLst/>
          </a:prstGeom>
          <a:noFill/>
          <a:extLst>
            <a:ext uri="{909E8E84-426E-40DD-AFC4-6F175D3DCCD1}">
              <a14:hiddenFill xmlns="" xmlns:a14="http://schemas.microsoft.com/office/drawing/2010/main">
                <a:solidFill>
                  <a:srgbClr val="FFFFFF"/>
                </a:solidFill>
              </a14:hiddenFill>
            </a:ext>
          </a:extLst>
        </p:spPr>
      </p:pic>
      <p:sp>
        <p:nvSpPr>
          <p:cNvPr id="6" name="Oval 5"/>
          <p:cNvSpPr/>
          <p:nvPr/>
        </p:nvSpPr>
        <p:spPr>
          <a:xfrm>
            <a:off x="127011" y="116881"/>
            <a:ext cx="1407120" cy="140712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7" name="Düz Bağlayıcı 6"/>
          <p:cNvCxnSpPr>
            <a:stCxn id="6" idx="6"/>
          </p:cNvCxnSpPr>
          <p:nvPr/>
        </p:nvCxnSpPr>
        <p:spPr>
          <a:xfrm>
            <a:off x="1534133" y="820445"/>
            <a:ext cx="10657871" cy="186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a:stCxn id="6" idx="4"/>
          </p:cNvCxnSpPr>
          <p:nvPr/>
        </p:nvCxnSpPr>
        <p:spPr>
          <a:xfrm>
            <a:off x="830571" y="1524005"/>
            <a:ext cx="0" cy="53339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Yay 8"/>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0" name="Yuvarlatılmış Dikdörtgen 9"/>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Metin kutusu 10"/>
          <p:cNvSpPr txBox="1"/>
          <p:nvPr/>
        </p:nvSpPr>
        <p:spPr>
          <a:xfrm>
            <a:off x="5475749" y="211327"/>
            <a:ext cx="6716255" cy="584775"/>
          </a:xfrm>
          <a:prstGeom prst="rect">
            <a:avLst/>
          </a:prstGeom>
          <a:noFill/>
        </p:spPr>
        <p:txBody>
          <a:bodyPr wrap="square" rtlCol="0">
            <a:spAutoFit/>
          </a:bodyPr>
          <a:lstStyle/>
          <a:p>
            <a:pPr algn="ctr"/>
            <a:r>
              <a:rPr lang="tr-TR" sz="3200" b="1" dirty="0" smtClean="0">
                <a:effectLst>
                  <a:outerShdw blurRad="38100" dist="38100" dir="2700000" algn="tl">
                    <a:srgbClr val="000000">
                      <a:alpha val="43137"/>
                    </a:srgbClr>
                  </a:outerShdw>
                </a:effectLst>
                <a:latin typeface="Trebuchet MS" panose="020B0603020202020204" pitchFamily="34" charset="0"/>
              </a:rPr>
              <a:t>2023 EĞİTİM VİZYONU</a:t>
            </a:r>
            <a:endParaRPr lang="tr-TR" sz="3200" b="1" dirty="0">
              <a:effectLst>
                <a:outerShdw blurRad="38100" dist="38100" dir="2700000" algn="tl">
                  <a:srgbClr val="000000">
                    <a:alpha val="43137"/>
                  </a:srgbClr>
                </a:outerShdw>
              </a:effectLst>
              <a:latin typeface="Trebuchet MS" panose="020B0603020202020204" pitchFamily="34" charset="0"/>
            </a:endParaRPr>
          </a:p>
        </p:txBody>
      </p:sp>
      <p:sp>
        <p:nvSpPr>
          <p:cNvPr id="12" name="11 Slayt Numarası Yer Tutucusu"/>
          <p:cNvSpPr>
            <a:spLocks noGrp="1"/>
          </p:cNvSpPr>
          <p:nvPr>
            <p:ph type="sldNum" sz="quarter" idx="12"/>
          </p:nvPr>
        </p:nvSpPr>
        <p:spPr/>
        <p:txBody>
          <a:bodyPr/>
          <a:lstStyle/>
          <a:p>
            <a:fld id="{92906C5C-297D-40D7-908D-F30303E58C5D}" type="slidenum">
              <a:rPr lang="tr-TR" smtClean="0"/>
              <a:pPr/>
              <a:t>146</a:t>
            </a:fld>
            <a:endParaRPr lang="tr-TR"/>
          </a:p>
        </p:txBody>
      </p:sp>
      <p:sp>
        <p:nvSpPr>
          <p:cNvPr id="2" name="Dikdörtgen 1"/>
          <p:cNvSpPr/>
          <p:nvPr/>
        </p:nvSpPr>
        <p:spPr>
          <a:xfrm>
            <a:off x="830572" y="1557642"/>
            <a:ext cx="11361429" cy="652166"/>
          </a:xfrm>
          <a:prstGeom prst="rect">
            <a:avLst/>
          </a:prstGeom>
        </p:spPr>
        <p:txBody>
          <a:bodyPr wrap="square">
            <a:spAutoFit/>
          </a:bodyPr>
          <a:lstStyle/>
          <a:p>
            <a:pPr algn="ctr">
              <a:lnSpc>
                <a:spcPct val="107000"/>
              </a:lnSpc>
              <a:spcAft>
                <a:spcPts val="800"/>
              </a:spcAft>
            </a:pPr>
            <a:r>
              <a:rPr lang="tr-TR" sz="3400" b="1"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EĞİTSEL İŞLEYİŞE NASIL DÖNÜŞECEK</a:t>
            </a:r>
            <a:endParaRPr lang="tr-TR" sz="3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Resim 13"/>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0" y="12879"/>
            <a:ext cx="12192000" cy="6858000"/>
          </a:xfrm>
          <a:prstGeom prst="rect">
            <a:avLst/>
          </a:prstGeom>
        </p:spPr>
      </p:pic>
      <p:pic>
        <p:nvPicPr>
          <p:cNvPr id="15" name="3 Resim" descr="merkezefendi mem logo2.jpg"/>
          <p:cNvPicPr>
            <a:picLocks noChangeAspect="1"/>
          </p:cNvPicPr>
          <p:nvPr/>
        </p:nvPicPr>
        <p:blipFill>
          <a:blip r:embed="rId5" cstate="print"/>
          <a:srcRect/>
          <a:stretch>
            <a:fillRect/>
          </a:stretch>
        </p:blipFill>
        <p:spPr bwMode="auto">
          <a:xfrm>
            <a:off x="5238046" y="5396946"/>
            <a:ext cx="1557865" cy="1461054"/>
          </a:xfrm>
          <a:prstGeom prst="rect">
            <a:avLst/>
          </a:prstGeom>
          <a:noFill/>
          <a:ln w="9525">
            <a:noFill/>
            <a:miter lim="800000"/>
            <a:headEnd/>
            <a:tailEnd/>
          </a:ln>
        </p:spPr>
      </p:pic>
    </p:spTree>
    <p:extLst>
      <p:ext uri="{BB962C8B-B14F-4D97-AF65-F5344CB8AC3E}">
        <p14:creationId xmlns="" xmlns:p14="http://schemas.microsoft.com/office/powerpoint/2010/main" val="11609484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830571" y="156526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Akış Çizelgesi: Ayıkla 3"/>
          <p:cNvSpPr/>
          <p:nvPr/>
        </p:nvSpPr>
        <p:spPr>
          <a:xfrm rot="5400000">
            <a:off x="5006406" y="36669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Oval 5"/>
          <p:cNvSpPr/>
          <p:nvPr/>
        </p:nvSpPr>
        <p:spPr>
          <a:xfrm>
            <a:off x="127011" y="116881"/>
            <a:ext cx="1407120" cy="140712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cxnSp>
        <p:nvCxnSpPr>
          <p:cNvPr id="7" name="Düz Bağlayıcı 6"/>
          <p:cNvCxnSpPr>
            <a:stCxn id="6" idx="6"/>
          </p:cNvCxnSpPr>
          <p:nvPr/>
        </p:nvCxnSpPr>
        <p:spPr>
          <a:xfrm>
            <a:off x="1534133" y="820445"/>
            <a:ext cx="10657871" cy="186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a:stCxn id="6" idx="4"/>
          </p:cNvCxnSpPr>
          <p:nvPr/>
        </p:nvCxnSpPr>
        <p:spPr>
          <a:xfrm>
            <a:off x="830571" y="1524005"/>
            <a:ext cx="0" cy="53339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Yay 8"/>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dirty="0"/>
          </a:p>
        </p:txBody>
      </p:sp>
      <p:sp>
        <p:nvSpPr>
          <p:cNvPr id="10" name="Yuvarlatılmış Dikdörtgen 9"/>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1" name="Metin kutusu 10"/>
          <p:cNvSpPr txBox="1"/>
          <p:nvPr/>
        </p:nvSpPr>
        <p:spPr>
          <a:xfrm>
            <a:off x="5475749" y="211327"/>
            <a:ext cx="6716255" cy="584775"/>
          </a:xfrm>
          <a:prstGeom prst="rect">
            <a:avLst/>
          </a:prstGeom>
          <a:noFill/>
        </p:spPr>
        <p:txBody>
          <a:bodyPr wrap="square" rtlCol="0">
            <a:spAutoFit/>
          </a:bodyPr>
          <a:lstStyle/>
          <a:p>
            <a:pPr algn="ctr"/>
            <a:r>
              <a:rPr lang="tr-TR" sz="3200" b="1" dirty="0" smtClean="0">
                <a:effectLst>
                  <a:outerShdw blurRad="38100" dist="38100" dir="2700000" algn="tl">
                    <a:srgbClr val="000000">
                      <a:alpha val="43137"/>
                    </a:srgbClr>
                  </a:outerShdw>
                </a:effectLst>
                <a:latin typeface="Trebuchet MS" panose="020B0603020202020204" pitchFamily="34" charset="0"/>
              </a:rPr>
              <a:t>2023 EĞİTİM VİZYONU</a:t>
            </a:r>
            <a:endParaRPr lang="tr-TR" sz="3200" b="1" dirty="0">
              <a:effectLst>
                <a:outerShdw blurRad="38100" dist="38100" dir="2700000" algn="tl">
                  <a:srgbClr val="000000">
                    <a:alpha val="43137"/>
                  </a:srgbClr>
                </a:outerShdw>
              </a:effectLst>
              <a:latin typeface="Trebuchet MS" panose="020B0603020202020204" pitchFamily="34" charset="0"/>
            </a:endParaRPr>
          </a:p>
        </p:txBody>
      </p:sp>
      <p:sp>
        <p:nvSpPr>
          <p:cNvPr id="12" name="11 Slayt Numarası Yer Tutucusu"/>
          <p:cNvSpPr>
            <a:spLocks noGrp="1"/>
          </p:cNvSpPr>
          <p:nvPr>
            <p:ph type="sldNum" sz="quarter" idx="12"/>
          </p:nvPr>
        </p:nvSpPr>
        <p:spPr/>
        <p:txBody>
          <a:bodyPr/>
          <a:lstStyle/>
          <a:p>
            <a:fld id="{92906C5C-297D-40D7-908D-F30303E58C5D}" type="slidenum">
              <a:rPr lang="tr-TR" smtClean="0"/>
              <a:pPr/>
              <a:t>15</a:t>
            </a:fld>
            <a:endParaRPr lang="tr-TR" dirty="0"/>
          </a:p>
        </p:txBody>
      </p:sp>
      <p:sp>
        <p:nvSpPr>
          <p:cNvPr id="2" name="Dikdörtgen 1"/>
          <p:cNvSpPr/>
          <p:nvPr/>
        </p:nvSpPr>
        <p:spPr>
          <a:xfrm>
            <a:off x="830572" y="1557642"/>
            <a:ext cx="11361429" cy="652166"/>
          </a:xfrm>
          <a:prstGeom prst="rect">
            <a:avLst/>
          </a:prstGeom>
        </p:spPr>
        <p:txBody>
          <a:bodyPr wrap="square">
            <a:spAutoFit/>
          </a:bodyPr>
          <a:lstStyle/>
          <a:p>
            <a:pPr algn="ctr">
              <a:lnSpc>
                <a:spcPct val="107000"/>
              </a:lnSpc>
              <a:spcAft>
                <a:spcPts val="800"/>
              </a:spcAft>
            </a:pPr>
            <a:r>
              <a:rPr lang="tr-TR" sz="3400" b="1"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2023 EĞİTİM VİZYONUNUN FELSEFESİ</a:t>
            </a:r>
            <a:endParaRPr lang="tr-TR" sz="34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Dikdörtgen 16"/>
          <p:cNvSpPr/>
          <p:nvPr/>
        </p:nvSpPr>
        <p:spPr>
          <a:xfrm>
            <a:off x="830572" y="2767373"/>
            <a:ext cx="11026149" cy="3043205"/>
          </a:xfrm>
          <a:prstGeom prst="rect">
            <a:avLst/>
          </a:prstGeom>
        </p:spPr>
        <p:txBody>
          <a:bodyPr wrap="square">
            <a:spAutoFit/>
          </a:bodyPr>
          <a:lstStyle/>
          <a:p>
            <a:pPr marL="457200" indent="-457200" algn="just">
              <a:lnSpc>
                <a:spcPct val="107000"/>
              </a:lnSpc>
              <a:spcAft>
                <a:spcPts val="800"/>
              </a:spcAft>
              <a:buFont typeface="Wingdings" panose="05000000000000000000" pitchFamily="2" charset="2"/>
              <a:buChar char="ü"/>
            </a:pPr>
            <a:r>
              <a:rPr lang="tr-TR" sz="2800" dirty="0">
                <a:latin typeface="Calibri" panose="020F0502020204030204" pitchFamily="34" charset="0"/>
                <a:ea typeface="Calibri" panose="020F0502020204030204" pitchFamily="34" charset="0"/>
                <a:cs typeface="Times New Roman" panose="02020603050405020304" pitchFamily="18" charset="0"/>
              </a:rPr>
              <a:t>Eğitimde </a:t>
            </a:r>
            <a:r>
              <a:rPr lang="tr-TR" sz="28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başarı</a:t>
            </a:r>
            <a:r>
              <a:rPr lang="tr-TR" sz="2800" dirty="0">
                <a:latin typeface="Calibri" panose="020F0502020204030204" pitchFamily="34" charset="0"/>
                <a:ea typeface="Calibri" panose="020F0502020204030204" pitchFamily="34" charset="0"/>
                <a:cs typeface="Times New Roman" panose="02020603050405020304" pitchFamily="18" charset="0"/>
              </a:rPr>
              <a:t>nın</a:t>
            </a:r>
            <a:r>
              <a:rPr lang="tr-TR" sz="28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 </a:t>
            </a:r>
            <a:r>
              <a:rPr lang="tr-TR" sz="2800" dirty="0">
                <a:latin typeface="Calibri" panose="020F0502020204030204" pitchFamily="34" charset="0"/>
                <a:ea typeface="Calibri" panose="020F0502020204030204" pitchFamily="34" charset="0"/>
                <a:cs typeface="Times New Roman" panose="02020603050405020304" pitchFamily="18" charset="0"/>
              </a:rPr>
              <a:t>yegâne ölçüsü ders notları, sınav sonuçları, zekâ testleri ve mezuniyet sonrası edinilen mesleklerin maaşlarından ibaret olamaz</a:t>
            </a:r>
            <a:r>
              <a:rPr lang="tr-TR" sz="2800" dirty="0" smtClean="0">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spcAft>
                <a:spcPts val="800"/>
              </a:spcAft>
            </a:pPr>
            <a:endParaRPr lang="tr-TR" sz="28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457200" indent="-457200" algn="just">
              <a:lnSpc>
                <a:spcPct val="107000"/>
              </a:lnSpc>
              <a:spcAft>
                <a:spcPts val="800"/>
              </a:spcAft>
              <a:buFont typeface="Wingdings" panose="05000000000000000000" pitchFamily="2" charset="2"/>
              <a:buChar char="ü"/>
            </a:pPr>
            <a:r>
              <a:rPr lang="tr-TR" sz="2800" dirty="0">
                <a:latin typeface="Calibri" panose="020F0502020204030204" pitchFamily="34" charset="0"/>
                <a:ea typeface="Calibri" panose="020F0502020204030204" pitchFamily="34" charset="0"/>
                <a:cs typeface="Times New Roman" panose="02020603050405020304" pitchFamily="18" charset="0"/>
              </a:rPr>
              <a:t>Düşünce, duygu ve eylemi insanda birleştiremeyen, kuramı ve pratiği uzlaştıramayan </a:t>
            </a:r>
            <a:r>
              <a:rPr lang="tr-TR" sz="28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bu tek kanatlı uçma hevesi en önemli sorunumuzdur</a:t>
            </a:r>
            <a:r>
              <a:rPr lang="tr-TR" sz="2800" b="1"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a:t>
            </a:r>
            <a:endParaRPr lang="tr-TR" sz="2800" b="1"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4" name="3 Resim" descr="merkezefendi mem logo2.jpg"/>
          <p:cNvPicPr>
            <a:picLocks noChangeAspect="1"/>
          </p:cNvPicPr>
          <p:nvPr/>
        </p:nvPicPr>
        <p:blipFill>
          <a:blip r:embed="rId3" cstate="print"/>
          <a:srcRect/>
          <a:stretch>
            <a:fillRect/>
          </a:stretch>
        </p:blipFill>
        <p:spPr bwMode="auto">
          <a:xfrm>
            <a:off x="56446" y="101599"/>
            <a:ext cx="1557865" cy="1461054"/>
          </a:xfrm>
          <a:prstGeom prst="rect">
            <a:avLst/>
          </a:prstGeom>
          <a:noFill/>
          <a:ln w="9525">
            <a:noFill/>
            <a:miter lim="800000"/>
            <a:headEnd/>
            <a:tailEnd/>
          </a:ln>
        </p:spPr>
      </p:pic>
    </p:spTree>
    <p:extLst>
      <p:ext uri="{BB962C8B-B14F-4D97-AF65-F5344CB8AC3E}">
        <p14:creationId xmlns="" xmlns:p14="http://schemas.microsoft.com/office/powerpoint/2010/main" val="17221089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Yuvarlatılmış Dikdörtgen 19"/>
          <p:cNvSpPr/>
          <p:nvPr/>
        </p:nvSpPr>
        <p:spPr>
          <a:xfrm>
            <a:off x="830571" y="156526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sp>
        <p:nvSpPr>
          <p:cNvPr id="4" name="Akış Çizelgesi: Ayıkla 3"/>
          <p:cNvSpPr/>
          <p:nvPr/>
        </p:nvSpPr>
        <p:spPr>
          <a:xfrm rot="5400000">
            <a:off x="5006406" y="36669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sp>
        <p:nvSpPr>
          <p:cNvPr id="6" name="Oval 5"/>
          <p:cNvSpPr/>
          <p:nvPr/>
        </p:nvSpPr>
        <p:spPr>
          <a:xfrm>
            <a:off x="127011" y="116881"/>
            <a:ext cx="1407120" cy="140712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cxnSp>
        <p:nvCxnSpPr>
          <p:cNvPr id="7" name="Düz Bağlayıcı 6"/>
          <p:cNvCxnSpPr>
            <a:stCxn id="6" idx="6"/>
          </p:cNvCxnSpPr>
          <p:nvPr/>
        </p:nvCxnSpPr>
        <p:spPr>
          <a:xfrm>
            <a:off x="1534133" y="820445"/>
            <a:ext cx="10657871" cy="186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a:stCxn id="6" idx="4"/>
          </p:cNvCxnSpPr>
          <p:nvPr/>
        </p:nvCxnSpPr>
        <p:spPr>
          <a:xfrm>
            <a:off x="830571" y="1524005"/>
            <a:ext cx="0" cy="53339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Yay 8"/>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dirty="0">
              <a:solidFill>
                <a:prstClr val="black"/>
              </a:solidFill>
            </a:endParaRPr>
          </a:p>
        </p:txBody>
      </p:sp>
      <p:sp>
        <p:nvSpPr>
          <p:cNvPr id="10" name="Yuvarlatılmış Dikdörtgen 9"/>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sp>
        <p:nvSpPr>
          <p:cNvPr id="12" name="11 Slayt Numarası Yer Tutucusu"/>
          <p:cNvSpPr>
            <a:spLocks noGrp="1"/>
          </p:cNvSpPr>
          <p:nvPr>
            <p:ph type="sldNum" sz="quarter" idx="12"/>
          </p:nvPr>
        </p:nvSpPr>
        <p:spPr/>
        <p:txBody>
          <a:bodyPr/>
          <a:lstStyle/>
          <a:p>
            <a:fld id="{92906C5C-297D-40D7-908D-F30303E58C5D}" type="slidenum">
              <a:rPr lang="tr-TR" smtClean="0">
                <a:solidFill>
                  <a:prstClr val="black">
                    <a:tint val="75000"/>
                  </a:prstClr>
                </a:solidFill>
              </a:rPr>
              <a:pPr/>
              <a:t>16</a:t>
            </a:fld>
            <a:endParaRPr lang="tr-TR" dirty="0">
              <a:solidFill>
                <a:prstClr val="black">
                  <a:tint val="75000"/>
                </a:prstClr>
              </a:solidFill>
            </a:endParaRPr>
          </a:p>
        </p:txBody>
      </p:sp>
      <p:sp>
        <p:nvSpPr>
          <p:cNvPr id="13" name="12 Dikdörtgen"/>
          <p:cNvSpPr/>
          <p:nvPr/>
        </p:nvSpPr>
        <p:spPr>
          <a:xfrm>
            <a:off x="869246" y="3105837"/>
            <a:ext cx="11119556" cy="1200329"/>
          </a:xfrm>
          <a:prstGeom prst="rect">
            <a:avLst/>
          </a:prstGeom>
        </p:spPr>
        <p:txBody>
          <a:bodyPr wrap="square">
            <a:spAutoFit/>
          </a:bodyPr>
          <a:lstStyle/>
          <a:p>
            <a:r>
              <a:rPr lang="tr-TR" sz="3600" dirty="0" smtClean="0"/>
              <a:t>Dışarı bakan hayal görür, içeri bakan uyanır.</a:t>
            </a:r>
          </a:p>
          <a:p>
            <a:pPr algn="r"/>
            <a:r>
              <a:rPr lang="tr-TR" sz="3600" dirty="0" smtClean="0"/>
              <a:t>C. G. JUNG</a:t>
            </a:r>
            <a:endParaRPr lang="tr-TR" sz="3600" dirty="0"/>
          </a:p>
        </p:txBody>
      </p:sp>
      <p:pic>
        <p:nvPicPr>
          <p:cNvPr id="11" name="3 Resim" descr="merkezefendi mem logo2.jpg"/>
          <p:cNvPicPr>
            <a:picLocks noChangeAspect="1"/>
          </p:cNvPicPr>
          <p:nvPr/>
        </p:nvPicPr>
        <p:blipFill>
          <a:blip r:embed="rId3" cstate="print"/>
          <a:srcRect/>
          <a:stretch>
            <a:fillRect/>
          </a:stretch>
        </p:blipFill>
        <p:spPr bwMode="auto">
          <a:xfrm>
            <a:off x="56446" y="101599"/>
            <a:ext cx="1557865" cy="1461054"/>
          </a:xfrm>
          <a:prstGeom prst="rect">
            <a:avLst/>
          </a:prstGeom>
          <a:noFill/>
          <a:ln w="9525">
            <a:noFill/>
            <a:miter lim="800000"/>
            <a:headEnd/>
            <a:tailEnd/>
          </a:ln>
        </p:spPr>
      </p:pic>
    </p:spTree>
    <p:extLst>
      <p:ext uri="{BB962C8B-B14F-4D97-AF65-F5344CB8AC3E}">
        <p14:creationId xmlns="" xmlns:p14="http://schemas.microsoft.com/office/powerpoint/2010/main" val="1330645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Yuvarlatılmış Dikdörtgen 19"/>
          <p:cNvSpPr/>
          <p:nvPr/>
        </p:nvSpPr>
        <p:spPr>
          <a:xfrm>
            <a:off x="830571" y="156526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sp>
        <p:nvSpPr>
          <p:cNvPr id="4" name="Akış Çizelgesi: Ayıkla 3"/>
          <p:cNvSpPr/>
          <p:nvPr/>
        </p:nvSpPr>
        <p:spPr>
          <a:xfrm rot="5400000">
            <a:off x="5006406" y="36669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sp>
        <p:nvSpPr>
          <p:cNvPr id="6" name="Oval 5"/>
          <p:cNvSpPr/>
          <p:nvPr/>
        </p:nvSpPr>
        <p:spPr>
          <a:xfrm>
            <a:off x="127011" y="116881"/>
            <a:ext cx="1407120" cy="140712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cxnSp>
        <p:nvCxnSpPr>
          <p:cNvPr id="7" name="Düz Bağlayıcı 6"/>
          <p:cNvCxnSpPr>
            <a:stCxn id="6" idx="6"/>
          </p:cNvCxnSpPr>
          <p:nvPr/>
        </p:nvCxnSpPr>
        <p:spPr>
          <a:xfrm>
            <a:off x="1534133" y="820445"/>
            <a:ext cx="10657871" cy="186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a:stCxn id="6" idx="4"/>
          </p:cNvCxnSpPr>
          <p:nvPr/>
        </p:nvCxnSpPr>
        <p:spPr>
          <a:xfrm>
            <a:off x="830571" y="1524005"/>
            <a:ext cx="0" cy="53339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Yay 8"/>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dirty="0">
              <a:solidFill>
                <a:prstClr val="black"/>
              </a:solidFill>
            </a:endParaRPr>
          </a:p>
        </p:txBody>
      </p:sp>
      <p:sp>
        <p:nvSpPr>
          <p:cNvPr id="10" name="Yuvarlatılmış Dikdörtgen 9"/>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sp>
        <p:nvSpPr>
          <p:cNvPr id="12" name="11 Slayt Numarası Yer Tutucusu"/>
          <p:cNvSpPr>
            <a:spLocks noGrp="1"/>
          </p:cNvSpPr>
          <p:nvPr>
            <p:ph type="sldNum" sz="quarter" idx="12"/>
          </p:nvPr>
        </p:nvSpPr>
        <p:spPr/>
        <p:txBody>
          <a:bodyPr/>
          <a:lstStyle/>
          <a:p>
            <a:fld id="{92906C5C-297D-40D7-908D-F30303E58C5D}" type="slidenum">
              <a:rPr lang="tr-TR" smtClean="0">
                <a:solidFill>
                  <a:prstClr val="black">
                    <a:tint val="75000"/>
                  </a:prstClr>
                </a:solidFill>
              </a:rPr>
              <a:pPr/>
              <a:t>17</a:t>
            </a:fld>
            <a:endParaRPr lang="tr-TR" dirty="0">
              <a:solidFill>
                <a:prstClr val="black">
                  <a:tint val="75000"/>
                </a:prstClr>
              </a:solidFill>
            </a:endParaRPr>
          </a:p>
        </p:txBody>
      </p:sp>
      <p:sp>
        <p:nvSpPr>
          <p:cNvPr id="13" name="12 Dikdörtgen"/>
          <p:cNvSpPr/>
          <p:nvPr/>
        </p:nvSpPr>
        <p:spPr>
          <a:xfrm>
            <a:off x="948270" y="2418561"/>
            <a:ext cx="11063111" cy="3539430"/>
          </a:xfrm>
          <a:prstGeom prst="rect">
            <a:avLst/>
          </a:prstGeom>
        </p:spPr>
        <p:txBody>
          <a:bodyPr wrap="square">
            <a:spAutoFit/>
          </a:bodyPr>
          <a:lstStyle/>
          <a:p>
            <a:pPr algn="just"/>
            <a:r>
              <a:rPr lang="tr-TR" sz="2800" dirty="0" smtClean="0"/>
              <a:t>Azmin ve kararlılığın işe yaraması için kişinin yeteneğinin olduğu bir alanda bunları göstermesi gerekir. Eğer kişi yatkınlığının olmadığı bir alanda çaba harcıyorsa bunun sonucu derin bir yetersizlik ve suçluluk duygusudur. Günümüzde birçok anne, baba, öğretmen, yönetici ve temel psikoloji bilgisinden yoksun insan kaynakları çalışanları bir yanılsama peşindedir. Bunlar çocuklarının, öğrencilerinin veya çalışanlarının eksik ve zayıf yönlerini düzeltirlerse karşılarındaki kişiyi mükemmel bir insan yapabileceklerine inanırlar.</a:t>
            </a:r>
            <a:endParaRPr lang="tr-TR" sz="2800" dirty="0"/>
          </a:p>
        </p:txBody>
      </p:sp>
      <p:pic>
        <p:nvPicPr>
          <p:cNvPr id="11" name="3 Resim" descr="merkezefendi mem logo2.jpg"/>
          <p:cNvPicPr>
            <a:picLocks noChangeAspect="1"/>
          </p:cNvPicPr>
          <p:nvPr/>
        </p:nvPicPr>
        <p:blipFill>
          <a:blip r:embed="rId3" cstate="print"/>
          <a:srcRect/>
          <a:stretch>
            <a:fillRect/>
          </a:stretch>
        </p:blipFill>
        <p:spPr bwMode="auto">
          <a:xfrm>
            <a:off x="56446" y="101599"/>
            <a:ext cx="1557865" cy="1461054"/>
          </a:xfrm>
          <a:prstGeom prst="rect">
            <a:avLst/>
          </a:prstGeom>
          <a:noFill/>
          <a:ln w="9525">
            <a:noFill/>
            <a:miter lim="800000"/>
            <a:headEnd/>
            <a:tailEnd/>
          </a:ln>
        </p:spPr>
      </p:pic>
    </p:spTree>
    <p:extLst>
      <p:ext uri="{BB962C8B-B14F-4D97-AF65-F5344CB8AC3E}">
        <p14:creationId xmlns="" xmlns:p14="http://schemas.microsoft.com/office/powerpoint/2010/main" val="1330645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Yuvarlatılmış Dikdörtgen 19"/>
          <p:cNvSpPr/>
          <p:nvPr/>
        </p:nvSpPr>
        <p:spPr>
          <a:xfrm>
            <a:off x="830571" y="156526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sp>
        <p:nvSpPr>
          <p:cNvPr id="4" name="Akış Çizelgesi: Ayıkla 3"/>
          <p:cNvSpPr/>
          <p:nvPr/>
        </p:nvSpPr>
        <p:spPr>
          <a:xfrm rot="5400000">
            <a:off x="5006406" y="36669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sp>
        <p:nvSpPr>
          <p:cNvPr id="6" name="Oval 5"/>
          <p:cNvSpPr/>
          <p:nvPr/>
        </p:nvSpPr>
        <p:spPr>
          <a:xfrm>
            <a:off x="127011" y="116881"/>
            <a:ext cx="1407120" cy="140712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cxnSp>
        <p:nvCxnSpPr>
          <p:cNvPr id="7" name="Düz Bağlayıcı 6"/>
          <p:cNvCxnSpPr>
            <a:stCxn id="6" idx="6"/>
          </p:cNvCxnSpPr>
          <p:nvPr/>
        </p:nvCxnSpPr>
        <p:spPr>
          <a:xfrm>
            <a:off x="1534133" y="820445"/>
            <a:ext cx="10657871" cy="186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a:stCxn id="6" idx="4"/>
          </p:cNvCxnSpPr>
          <p:nvPr/>
        </p:nvCxnSpPr>
        <p:spPr>
          <a:xfrm>
            <a:off x="830571" y="1524005"/>
            <a:ext cx="0" cy="53339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Yay 8"/>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dirty="0">
              <a:solidFill>
                <a:prstClr val="black"/>
              </a:solidFill>
            </a:endParaRPr>
          </a:p>
        </p:txBody>
      </p:sp>
      <p:sp>
        <p:nvSpPr>
          <p:cNvPr id="10" name="Yuvarlatılmış Dikdörtgen 9"/>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sp>
        <p:nvSpPr>
          <p:cNvPr id="12" name="11 Slayt Numarası Yer Tutucusu"/>
          <p:cNvSpPr>
            <a:spLocks noGrp="1"/>
          </p:cNvSpPr>
          <p:nvPr>
            <p:ph type="sldNum" sz="quarter" idx="12"/>
          </p:nvPr>
        </p:nvSpPr>
        <p:spPr/>
        <p:txBody>
          <a:bodyPr/>
          <a:lstStyle/>
          <a:p>
            <a:fld id="{92906C5C-297D-40D7-908D-F30303E58C5D}" type="slidenum">
              <a:rPr lang="tr-TR" smtClean="0">
                <a:solidFill>
                  <a:prstClr val="black">
                    <a:tint val="75000"/>
                  </a:prstClr>
                </a:solidFill>
              </a:rPr>
              <a:pPr/>
              <a:t>18</a:t>
            </a:fld>
            <a:endParaRPr lang="tr-TR" dirty="0">
              <a:solidFill>
                <a:prstClr val="black">
                  <a:tint val="75000"/>
                </a:prstClr>
              </a:solidFill>
            </a:endParaRPr>
          </a:p>
        </p:txBody>
      </p:sp>
      <p:sp>
        <p:nvSpPr>
          <p:cNvPr id="13" name="12 Dikdörtgen"/>
          <p:cNvSpPr/>
          <p:nvPr/>
        </p:nvSpPr>
        <p:spPr>
          <a:xfrm>
            <a:off x="835379" y="2411656"/>
            <a:ext cx="11074400" cy="3539430"/>
          </a:xfrm>
          <a:prstGeom prst="rect">
            <a:avLst/>
          </a:prstGeom>
        </p:spPr>
        <p:txBody>
          <a:bodyPr wrap="square">
            <a:spAutoFit/>
          </a:bodyPr>
          <a:lstStyle/>
          <a:p>
            <a:pPr algn="just"/>
            <a:r>
              <a:rPr lang="tr-TR" sz="3200" dirty="0" smtClean="0"/>
              <a:t>Duyarlı anne babalar çocuklarını hayallerindeki ideal çocuğa dönüştürmeye çalışmazlar. Yeteneklerinin kısıtlı olduğu alanlarda onları bilgiye boğarak üstün başarı beklemezler onları oldukları gibi kabul eder ve ilgi duydukları alanda gelişmelerini desteklerler. İşinin ehli öğretmen ve rehberlik uzmanları her bir öğrencideki farklı ve biricik olanı fark etmeye çalışır ve onu o yönde gelişmesi için teşvik ederler. </a:t>
            </a:r>
            <a:endParaRPr lang="tr-TR" sz="3200" dirty="0"/>
          </a:p>
        </p:txBody>
      </p:sp>
      <p:pic>
        <p:nvPicPr>
          <p:cNvPr id="11" name="3 Resim" descr="merkezefendi mem logo2.jpg"/>
          <p:cNvPicPr>
            <a:picLocks noChangeAspect="1"/>
          </p:cNvPicPr>
          <p:nvPr/>
        </p:nvPicPr>
        <p:blipFill>
          <a:blip r:embed="rId3" cstate="print"/>
          <a:srcRect/>
          <a:stretch>
            <a:fillRect/>
          </a:stretch>
        </p:blipFill>
        <p:spPr bwMode="auto">
          <a:xfrm>
            <a:off x="56446" y="101599"/>
            <a:ext cx="1557865" cy="1461054"/>
          </a:xfrm>
          <a:prstGeom prst="rect">
            <a:avLst/>
          </a:prstGeom>
          <a:noFill/>
          <a:ln w="9525">
            <a:noFill/>
            <a:miter lim="800000"/>
            <a:headEnd/>
            <a:tailEnd/>
          </a:ln>
        </p:spPr>
      </p:pic>
    </p:spTree>
    <p:extLst>
      <p:ext uri="{BB962C8B-B14F-4D97-AF65-F5344CB8AC3E}">
        <p14:creationId xmlns="" xmlns:p14="http://schemas.microsoft.com/office/powerpoint/2010/main" val="1330645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Yuvarlatılmış Dikdörtgen 19"/>
          <p:cNvSpPr/>
          <p:nvPr/>
        </p:nvSpPr>
        <p:spPr>
          <a:xfrm>
            <a:off x="830571" y="156526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sp>
        <p:nvSpPr>
          <p:cNvPr id="4" name="Akış Çizelgesi: Ayıkla 3"/>
          <p:cNvSpPr/>
          <p:nvPr/>
        </p:nvSpPr>
        <p:spPr>
          <a:xfrm rot="5400000">
            <a:off x="5006406" y="36669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sp>
        <p:nvSpPr>
          <p:cNvPr id="6" name="Oval 5"/>
          <p:cNvSpPr/>
          <p:nvPr/>
        </p:nvSpPr>
        <p:spPr>
          <a:xfrm>
            <a:off x="127011" y="116881"/>
            <a:ext cx="1407120" cy="140712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cxnSp>
        <p:nvCxnSpPr>
          <p:cNvPr id="7" name="Düz Bağlayıcı 6"/>
          <p:cNvCxnSpPr>
            <a:stCxn id="6" idx="6"/>
          </p:cNvCxnSpPr>
          <p:nvPr/>
        </p:nvCxnSpPr>
        <p:spPr>
          <a:xfrm>
            <a:off x="1534133" y="820445"/>
            <a:ext cx="10657871" cy="186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a:stCxn id="6" idx="4"/>
          </p:cNvCxnSpPr>
          <p:nvPr/>
        </p:nvCxnSpPr>
        <p:spPr>
          <a:xfrm>
            <a:off x="830571" y="1524005"/>
            <a:ext cx="0" cy="53339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Yay 8"/>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dirty="0">
              <a:solidFill>
                <a:prstClr val="black"/>
              </a:solidFill>
            </a:endParaRPr>
          </a:p>
        </p:txBody>
      </p:sp>
      <p:sp>
        <p:nvSpPr>
          <p:cNvPr id="10" name="Yuvarlatılmış Dikdörtgen 9"/>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sp>
        <p:nvSpPr>
          <p:cNvPr id="12" name="11 Slayt Numarası Yer Tutucusu"/>
          <p:cNvSpPr>
            <a:spLocks noGrp="1"/>
          </p:cNvSpPr>
          <p:nvPr>
            <p:ph type="sldNum" sz="quarter" idx="12"/>
          </p:nvPr>
        </p:nvSpPr>
        <p:spPr/>
        <p:txBody>
          <a:bodyPr/>
          <a:lstStyle/>
          <a:p>
            <a:fld id="{92906C5C-297D-40D7-908D-F30303E58C5D}" type="slidenum">
              <a:rPr lang="tr-TR" smtClean="0">
                <a:solidFill>
                  <a:prstClr val="black">
                    <a:tint val="75000"/>
                  </a:prstClr>
                </a:solidFill>
              </a:rPr>
              <a:pPr/>
              <a:t>19</a:t>
            </a:fld>
            <a:endParaRPr lang="tr-TR" dirty="0">
              <a:solidFill>
                <a:prstClr val="black">
                  <a:tint val="75000"/>
                </a:prstClr>
              </a:solidFill>
            </a:endParaRPr>
          </a:p>
        </p:txBody>
      </p:sp>
      <p:sp>
        <p:nvSpPr>
          <p:cNvPr id="13" name="12 Dikdörtgen"/>
          <p:cNvSpPr/>
          <p:nvPr/>
        </p:nvSpPr>
        <p:spPr>
          <a:xfrm>
            <a:off x="835379" y="2411659"/>
            <a:ext cx="11074400" cy="3539430"/>
          </a:xfrm>
          <a:prstGeom prst="rect">
            <a:avLst/>
          </a:prstGeom>
        </p:spPr>
        <p:txBody>
          <a:bodyPr wrap="square">
            <a:spAutoFit/>
          </a:bodyPr>
          <a:lstStyle/>
          <a:p>
            <a:pPr algn="just"/>
            <a:r>
              <a:rPr lang="tr-TR" sz="2800" dirty="0" smtClean="0"/>
              <a:t>Duyarlı anne babalar işinin ehli öğretmenler psikolojinin temel ilkelerini bilen insan kaynakları uzmanları ve iz bırakan yöneticiler bahçıvana benzerler. İşinin ehli bir bahçıvan bahçesinde her bitkinin farklı olduğunu bilir ve her birine ihtiyaç duyduğu kadar su ışık ve güneş verir. Gerektiği yerde budar. Gerektiği yerde de destek bağlar. Bir gülün, ortanca gibi olmasını, Japon manolyasının kamelyaya benzemesini beklemez her bitkiyi gelebileceği en üst sınıra kadar geliştirmek için çaba harcar.</a:t>
            </a:r>
            <a:endParaRPr lang="tr-TR" sz="2800" dirty="0"/>
          </a:p>
        </p:txBody>
      </p:sp>
      <p:pic>
        <p:nvPicPr>
          <p:cNvPr id="11" name="3 Resim" descr="merkezefendi mem logo2.jpg"/>
          <p:cNvPicPr>
            <a:picLocks noChangeAspect="1"/>
          </p:cNvPicPr>
          <p:nvPr/>
        </p:nvPicPr>
        <p:blipFill>
          <a:blip r:embed="rId3" cstate="print"/>
          <a:srcRect/>
          <a:stretch>
            <a:fillRect/>
          </a:stretch>
        </p:blipFill>
        <p:spPr bwMode="auto">
          <a:xfrm>
            <a:off x="56446" y="101599"/>
            <a:ext cx="1557865" cy="1461054"/>
          </a:xfrm>
          <a:prstGeom prst="rect">
            <a:avLst/>
          </a:prstGeom>
          <a:noFill/>
          <a:ln w="9525">
            <a:noFill/>
            <a:miter lim="800000"/>
            <a:headEnd/>
            <a:tailEnd/>
          </a:ln>
        </p:spPr>
      </p:pic>
    </p:spTree>
    <p:extLst>
      <p:ext uri="{BB962C8B-B14F-4D97-AF65-F5344CB8AC3E}">
        <p14:creationId xmlns="" xmlns:p14="http://schemas.microsoft.com/office/powerpoint/2010/main" val="1330645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Yuvarlatılmış Dikdörtgen 19"/>
          <p:cNvSpPr/>
          <p:nvPr/>
        </p:nvSpPr>
        <p:spPr>
          <a:xfrm>
            <a:off x="830571" y="156526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Akış Çizelgesi: Ayıkla 3"/>
          <p:cNvSpPr/>
          <p:nvPr/>
        </p:nvSpPr>
        <p:spPr>
          <a:xfrm rot="5400000">
            <a:off x="5006406" y="36669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Oval 5"/>
          <p:cNvSpPr/>
          <p:nvPr/>
        </p:nvSpPr>
        <p:spPr>
          <a:xfrm>
            <a:off x="127011" y="116881"/>
            <a:ext cx="1407120" cy="140712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cxnSp>
        <p:nvCxnSpPr>
          <p:cNvPr id="7" name="Düz Bağlayıcı 6"/>
          <p:cNvCxnSpPr>
            <a:stCxn id="6" idx="6"/>
          </p:cNvCxnSpPr>
          <p:nvPr/>
        </p:nvCxnSpPr>
        <p:spPr>
          <a:xfrm>
            <a:off x="1534133" y="820445"/>
            <a:ext cx="10657871" cy="186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a:stCxn id="6" idx="4"/>
          </p:cNvCxnSpPr>
          <p:nvPr/>
        </p:nvCxnSpPr>
        <p:spPr>
          <a:xfrm>
            <a:off x="830571" y="1524005"/>
            <a:ext cx="0" cy="53339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Yay 8"/>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dirty="0"/>
          </a:p>
        </p:txBody>
      </p:sp>
      <p:sp>
        <p:nvSpPr>
          <p:cNvPr id="10" name="Yuvarlatılmış Dikdörtgen 9"/>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1" name="Metin kutusu 10"/>
          <p:cNvSpPr txBox="1"/>
          <p:nvPr/>
        </p:nvSpPr>
        <p:spPr>
          <a:xfrm>
            <a:off x="5475749" y="211327"/>
            <a:ext cx="6716255" cy="584775"/>
          </a:xfrm>
          <a:prstGeom prst="rect">
            <a:avLst/>
          </a:prstGeom>
          <a:noFill/>
        </p:spPr>
        <p:txBody>
          <a:bodyPr wrap="square" rtlCol="0">
            <a:spAutoFit/>
          </a:bodyPr>
          <a:lstStyle/>
          <a:p>
            <a:pPr algn="ctr"/>
            <a:r>
              <a:rPr lang="tr-TR" sz="3200" b="1" dirty="0" smtClean="0">
                <a:effectLst>
                  <a:outerShdw blurRad="38100" dist="38100" dir="2700000" algn="tl">
                    <a:srgbClr val="000000">
                      <a:alpha val="43137"/>
                    </a:srgbClr>
                  </a:outerShdw>
                </a:effectLst>
                <a:latin typeface="Trebuchet MS" panose="020B0603020202020204" pitchFamily="34" charset="0"/>
              </a:rPr>
              <a:t>2023 EĞİTİM VİZYONU</a:t>
            </a:r>
            <a:endParaRPr lang="tr-TR" sz="3200" b="1" dirty="0">
              <a:effectLst>
                <a:outerShdw blurRad="38100" dist="38100" dir="2700000" algn="tl">
                  <a:srgbClr val="000000">
                    <a:alpha val="43137"/>
                  </a:srgbClr>
                </a:outerShdw>
              </a:effectLst>
              <a:latin typeface="Trebuchet MS" panose="020B0603020202020204" pitchFamily="34" charset="0"/>
            </a:endParaRPr>
          </a:p>
        </p:txBody>
      </p:sp>
      <p:sp>
        <p:nvSpPr>
          <p:cNvPr id="12" name="11 Slayt Numarası Yer Tutucusu"/>
          <p:cNvSpPr>
            <a:spLocks noGrp="1"/>
          </p:cNvSpPr>
          <p:nvPr>
            <p:ph type="sldNum" sz="quarter" idx="12"/>
          </p:nvPr>
        </p:nvSpPr>
        <p:spPr/>
        <p:txBody>
          <a:bodyPr/>
          <a:lstStyle/>
          <a:p>
            <a:fld id="{92906C5C-297D-40D7-908D-F30303E58C5D}" type="slidenum">
              <a:rPr lang="tr-TR" smtClean="0"/>
              <a:pPr/>
              <a:t>2</a:t>
            </a:fld>
            <a:endParaRPr lang="tr-TR" dirty="0"/>
          </a:p>
        </p:txBody>
      </p:sp>
      <p:sp>
        <p:nvSpPr>
          <p:cNvPr id="2" name="Dikdörtgen 1"/>
          <p:cNvSpPr/>
          <p:nvPr/>
        </p:nvSpPr>
        <p:spPr>
          <a:xfrm>
            <a:off x="830572" y="1557642"/>
            <a:ext cx="11361429" cy="652166"/>
          </a:xfrm>
          <a:prstGeom prst="rect">
            <a:avLst/>
          </a:prstGeom>
        </p:spPr>
        <p:txBody>
          <a:bodyPr wrap="square">
            <a:spAutoFit/>
          </a:bodyPr>
          <a:lstStyle/>
          <a:p>
            <a:pPr algn="ctr">
              <a:lnSpc>
                <a:spcPct val="107000"/>
              </a:lnSpc>
              <a:spcAft>
                <a:spcPts val="800"/>
              </a:spcAft>
            </a:pPr>
            <a:r>
              <a:rPr lang="tr-TR" sz="3400" b="1"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2023 EĞİTİM VİZYONUNUN FELSEFESİ</a:t>
            </a:r>
            <a:endParaRPr lang="tr-TR" sz="34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Dikdörtgen 16"/>
          <p:cNvSpPr/>
          <p:nvPr/>
        </p:nvSpPr>
        <p:spPr>
          <a:xfrm>
            <a:off x="830572" y="2367849"/>
            <a:ext cx="11026149" cy="4450642"/>
          </a:xfrm>
          <a:prstGeom prst="rect">
            <a:avLst/>
          </a:prstGeom>
        </p:spPr>
        <p:txBody>
          <a:bodyPr wrap="square">
            <a:spAutoFit/>
          </a:bodyPr>
          <a:lstStyle/>
          <a:p>
            <a:pPr marL="457200" indent="-457200" algn="just">
              <a:lnSpc>
                <a:spcPct val="107000"/>
              </a:lnSpc>
              <a:spcAft>
                <a:spcPts val="800"/>
              </a:spcAft>
              <a:buFont typeface="Wingdings" panose="05000000000000000000" pitchFamily="2" charset="2"/>
              <a:buChar char="ü"/>
            </a:pPr>
            <a:r>
              <a:rPr lang="tr-TR" sz="2800" dirty="0">
                <a:ea typeface="Times New Roman"/>
                <a:cs typeface="Times New Roman"/>
              </a:rPr>
              <a:t>2023 eğitim vizyonu; eğitim alanında belirli bir performans ortaya koymanın temel ön koşulu olarak, geçmişle gelecek arasındaki bağı kurup merkeze de insanı alan bir bakış açısına sahiptir. </a:t>
            </a:r>
            <a:endParaRPr lang="tr-TR" sz="1200" dirty="0">
              <a:ea typeface="Times New Roman"/>
              <a:cs typeface="Times New Roman"/>
            </a:endParaRPr>
          </a:p>
          <a:p>
            <a:pPr marL="457200" indent="-457200" algn="just">
              <a:lnSpc>
                <a:spcPct val="107000"/>
              </a:lnSpc>
              <a:spcAft>
                <a:spcPts val="800"/>
              </a:spcAft>
              <a:buFont typeface="Wingdings" panose="05000000000000000000" pitchFamily="2" charset="2"/>
              <a:buChar char="ü"/>
            </a:pPr>
            <a:r>
              <a:rPr lang="tr-TR" sz="2800" dirty="0">
                <a:ea typeface="Times New Roman"/>
                <a:cs typeface="Times New Roman"/>
              </a:rPr>
              <a:t>21. yüzyılın eğitim yaklaşımı; yaratıcılık, iletişim, takım çalışması, eleştirel düşünce gibi kavramlar ışığında insanı olgunlaştırma anlayışına dayanmaktadır. </a:t>
            </a:r>
            <a:endParaRPr lang="tr-TR" sz="1200" dirty="0">
              <a:ea typeface="Times New Roman"/>
              <a:cs typeface="Times New Roman"/>
            </a:endParaRPr>
          </a:p>
          <a:p>
            <a:pPr marL="457200" indent="-457200" algn="just">
              <a:lnSpc>
                <a:spcPct val="107000"/>
              </a:lnSpc>
              <a:spcAft>
                <a:spcPts val="800"/>
              </a:spcAft>
              <a:buFont typeface="Wingdings" panose="05000000000000000000" pitchFamily="2" charset="2"/>
              <a:buChar char="ü"/>
            </a:pPr>
            <a:r>
              <a:rPr lang="tr-TR" sz="2600" dirty="0" smtClean="0">
                <a:latin typeface="Calibri" panose="020F0502020204030204" pitchFamily="34" charset="0"/>
                <a:ea typeface="Calibri" panose="020F0502020204030204" pitchFamily="34" charset="0"/>
                <a:cs typeface="Times New Roman" panose="02020603050405020304" pitchFamily="18" charset="0"/>
              </a:rPr>
              <a:t>2023 </a:t>
            </a:r>
            <a:r>
              <a:rPr lang="tr-TR" sz="2600" dirty="0">
                <a:latin typeface="Calibri" panose="020F0502020204030204" pitchFamily="34" charset="0"/>
                <a:ea typeface="Calibri" panose="020F0502020204030204" pitchFamily="34" charset="0"/>
                <a:cs typeface="Times New Roman" panose="02020603050405020304" pitchFamily="18" charset="0"/>
              </a:rPr>
              <a:t>Eğitim </a:t>
            </a:r>
            <a:r>
              <a:rPr lang="tr-TR" sz="2600" dirty="0" smtClean="0">
                <a:latin typeface="Calibri" panose="020F0502020204030204" pitchFamily="34" charset="0"/>
                <a:ea typeface="Calibri" panose="020F0502020204030204" pitchFamily="34" charset="0"/>
                <a:cs typeface="Times New Roman" panose="02020603050405020304" pitchFamily="18" charset="0"/>
              </a:rPr>
              <a:t>Vizyonunun </a:t>
            </a:r>
            <a:r>
              <a:rPr lang="tr-TR" sz="2600" dirty="0">
                <a:latin typeface="Calibri" panose="020F0502020204030204" pitchFamily="34" charset="0"/>
                <a:ea typeface="Calibri" panose="020F0502020204030204" pitchFamily="34" charset="0"/>
                <a:cs typeface="Times New Roman" panose="02020603050405020304" pitchFamily="18" charset="0"/>
              </a:rPr>
              <a:t>baş öznesi eğitimin ana </a:t>
            </a:r>
            <a:r>
              <a:rPr lang="tr-TR" sz="2600" dirty="0" smtClean="0">
                <a:latin typeface="Calibri" panose="020F0502020204030204" pitchFamily="34" charset="0"/>
                <a:ea typeface="Calibri" panose="020F0502020204030204" pitchFamily="34" charset="0"/>
                <a:cs typeface="Times New Roman" panose="02020603050405020304" pitchFamily="18" charset="0"/>
              </a:rPr>
              <a:t>unsuru </a:t>
            </a:r>
            <a:r>
              <a:rPr lang="tr-TR" sz="2600" dirty="0">
                <a:latin typeface="Calibri" panose="020F0502020204030204" pitchFamily="34" charset="0"/>
                <a:ea typeface="Calibri" panose="020F0502020204030204" pitchFamily="34" charset="0"/>
                <a:cs typeface="Times New Roman" panose="02020603050405020304" pitchFamily="18" charset="0"/>
              </a:rPr>
              <a:t>olan </a:t>
            </a:r>
            <a:r>
              <a:rPr lang="tr-TR" sz="2600" b="1"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insandır</a:t>
            </a:r>
            <a:r>
              <a:rPr lang="tr-TR" sz="2600" dirty="0" smtClean="0">
                <a:latin typeface="Calibri" panose="020F0502020204030204" pitchFamily="34" charset="0"/>
                <a:ea typeface="Calibri" panose="020F0502020204030204" pitchFamily="34" charset="0"/>
                <a:cs typeface="Times New Roman" panose="02020603050405020304" pitchFamily="18" charset="0"/>
              </a:rPr>
              <a:t>.</a:t>
            </a:r>
          </a:p>
          <a:p>
            <a:pPr marL="457200" indent="-457200" algn="just">
              <a:lnSpc>
                <a:spcPct val="107000"/>
              </a:lnSpc>
              <a:spcAft>
                <a:spcPts val="800"/>
              </a:spcAft>
              <a:buFont typeface="Wingdings" panose="05000000000000000000" pitchFamily="2" charset="2"/>
              <a:buChar char="ü"/>
            </a:pPr>
            <a:r>
              <a:rPr lang="tr-TR" sz="2600" dirty="0" smtClean="0">
                <a:latin typeface="Calibri" panose="020F0502020204030204" pitchFamily="34" charset="0"/>
                <a:ea typeface="Calibri" panose="020F0502020204030204" pitchFamily="34" charset="0"/>
                <a:cs typeface="Times New Roman" panose="02020603050405020304" pitchFamily="18" charset="0"/>
              </a:rPr>
              <a:t>2023 </a:t>
            </a:r>
            <a:r>
              <a:rPr lang="tr-TR" sz="2600" dirty="0">
                <a:latin typeface="Calibri" panose="020F0502020204030204" pitchFamily="34" charset="0"/>
                <a:ea typeface="Calibri" panose="020F0502020204030204" pitchFamily="34" charset="0"/>
                <a:cs typeface="Times New Roman" panose="02020603050405020304" pitchFamily="18" charset="0"/>
              </a:rPr>
              <a:t>Eğitim Vizyonu</a:t>
            </a:r>
            <a:r>
              <a:rPr lang="tr-TR" sz="2600" dirty="0" smtClean="0">
                <a:latin typeface="Calibri" panose="020F0502020204030204" pitchFamily="34" charset="0"/>
                <a:ea typeface="Calibri" panose="020F0502020204030204" pitchFamily="34" charset="0"/>
                <a:cs typeface="Times New Roman" panose="02020603050405020304" pitchFamily="18" charset="0"/>
              </a:rPr>
              <a:t>’ nun </a:t>
            </a:r>
            <a:r>
              <a:rPr lang="tr-TR" sz="2600" dirty="0">
                <a:latin typeface="Calibri" panose="020F0502020204030204" pitchFamily="34" charset="0"/>
                <a:ea typeface="Calibri" panose="020F0502020204030204" pitchFamily="34" charset="0"/>
                <a:cs typeface="Times New Roman" panose="02020603050405020304" pitchFamily="18" charset="0"/>
              </a:rPr>
              <a:t>temel hedefi, </a:t>
            </a:r>
            <a:r>
              <a:rPr lang="tr-TR" sz="26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ahlak</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 </a:t>
            </a:r>
            <a:r>
              <a:rPr lang="tr-TR" sz="2600" dirty="0">
                <a:latin typeface="Calibri" panose="020F0502020204030204" pitchFamily="34" charset="0"/>
                <a:ea typeface="Calibri" panose="020F0502020204030204" pitchFamily="34" charset="0"/>
                <a:cs typeface="Times New Roman" panose="02020603050405020304" pitchFamily="18" charset="0"/>
              </a:rPr>
              <a:t>telakkisine dayalı ve insanı merkeze konumlandıran bir varlık ve bilgi anlayışını yeşertmektir</a:t>
            </a:r>
            <a:r>
              <a:rPr lang="tr-TR" sz="2600" dirty="0" smtClean="0">
                <a:latin typeface="Calibri" panose="020F0502020204030204" pitchFamily="34" charset="0"/>
                <a:ea typeface="Calibri" panose="020F0502020204030204" pitchFamily="34" charset="0"/>
                <a:cs typeface="Times New Roman" panose="02020603050405020304" pitchFamily="18" charset="0"/>
              </a:rPr>
              <a:t>.</a:t>
            </a:r>
          </a:p>
        </p:txBody>
      </p:sp>
      <p:pic>
        <p:nvPicPr>
          <p:cNvPr id="13" name="3 Resim" descr="merkezefendi mem logo2.jpg"/>
          <p:cNvPicPr>
            <a:picLocks noChangeAspect="1"/>
          </p:cNvPicPr>
          <p:nvPr/>
        </p:nvPicPr>
        <p:blipFill>
          <a:blip r:embed="rId3" cstate="print"/>
          <a:srcRect/>
          <a:stretch>
            <a:fillRect/>
          </a:stretch>
        </p:blipFill>
        <p:spPr bwMode="auto">
          <a:xfrm>
            <a:off x="56446" y="101599"/>
            <a:ext cx="1557865" cy="1461054"/>
          </a:xfrm>
          <a:prstGeom prst="rect">
            <a:avLst/>
          </a:prstGeom>
          <a:noFill/>
          <a:ln w="9525">
            <a:noFill/>
            <a:miter lim="800000"/>
            <a:headEnd/>
            <a:tailEnd/>
          </a:ln>
        </p:spPr>
      </p:pic>
    </p:spTree>
    <p:extLst>
      <p:ext uri="{BB962C8B-B14F-4D97-AF65-F5344CB8AC3E}">
        <p14:creationId xmlns="" xmlns:p14="http://schemas.microsoft.com/office/powerpoint/2010/main" val="8244542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Yuvarlatılmış Dikdörtgen 19"/>
          <p:cNvSpPr/>
          <p:nvPr/>
        </p:nvSpPr>
        <p:spPr>
          <a:xfrm>
            <a:off x="830571" y="156526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sp>
        <p:nvSpPr>
          <p:cNvPr id="4" name="Akış Çizelgesi: Ayıkla 3"/>
          <p:cNvSpPr/>
          <p:nvPr/>
        </p:nvSpPr>
        <p:spPr>
          <a:xfrm rot="5400000">
            <a:off x="5006406" y="36669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sp>
        <p:nvSpPr>
          <p:cNvPr id="6" name="Oval 5"/>
          <p:cNvSpPr/>
          <p:nvPr/>
        </p:nvSpPr>
        <p:spPr>
          <a:xfrm>
            <a:off x="127011" y="116881"/>
            <a:ext cx="1407120" cy="140712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cxnSp>
        <p:nvCxnSpPr>
          <p:cNvPr id="7" name="Düz Bağlayıcı 6"/>
          <p:cNvCxnSpPr>
            <a:stCxn id="6" idx="6"/>
          </p:cNvCxnSpPr>
          <p:nvPr/>
        </p:nvCxnSpPr>
        <p:spPr>
          <a:xfrm>
            <a:off x="1534133" y="820445"/>
            <a:ext cx="10657871" cy="186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a:stCxn id="6" idx="4"/>
          </p:cNvCxnSpPr>
          <p:nvPr/>
        </p:nvCxnSpPr>
        <p:spPr>
          <a:xfrm>
            <a:off x="830571" y="1524005"/>
            <a:ext cx="0" cy="53339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Yay 8"/>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dirty="0">
              <a:solidFill>
                <a:prstClr val="black"/>
              </a:solidFill>
            </a:endParaRPr>
          </a:p>
        </p:txBody>
      </p:sp>
      <p:sp>
        <p:nvSpPr>
          <p:cNvPr id="10" name="Yuvarlatılmış Dikdörtgen 9"/>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sp>
        <p:nvSpPr>
          <p:cNvPr id="12" name="11 Slayt Numarası Yer Tutucusu"/>
          <p:cNvSpPr>
            <a:spLocks noGrp="1"/>
          </p:cNvSpPr>
          <p:nvPr>
            <p:ph type="sldNum" sz="quarter" idx="12"/>
          </p:nvPr>
        </p:nvSpPr>
        <p:spPr/>
        <p:txBody>
          <a:bodyPr/>
          <a:lstStyle/>
          <a:p>
            <a:fld id="{92906C5C-297D-40D7-908D-F30303E58C5D}" type="slidenum">
              <a:rPr lang="tr-TR" smtClean="0">
                <a:solidFill>
                  <a:prstClr val="black">
                    <a:tint val="75000"/>
                  </a:prstClr>
                </a:solidFill>
              </a:rPr>
              <a:pPr/>
              <a:t>20</a:t>
            </a:fld>
            <a:endParaRPr lang="tr-TR" dirty="0">
              <a:solidFill>
                <a:prstClr val="black">
                  <a:tint val="75000"/>
                </a:prstClr>
              </a:solidFill>
            </a:endParaRPr>
          </a:p>
        </p:txBody>
      </p:sp>
      <p:sp>
        <p:nvSpPr>
          <p:cNvPr id="13" name="12 Dikdörtgen"/>
          <p:cNvSpPr/>
          <p:nvPr/>
        </p:nvSpPr>
        <p:spPr>
          <a:xfrm>
            <a:off x="1038579" y="2435074"/>
            <a:ext cx="10769600" cy="3970318"/>
          </a:xfrm>
          <a:prstGeom prst="rect">
            <a:avLst/>
          </a:prstGeom>
        </p:spPr>
        <p:txBody>
          <a:bodyPr wrap="square">
            <a:spAutoFit/>
          </a:bodyPr>
          <a:lstStyle/>
          <a:p>
            <a:pPr algn="just"/>
            <a:r>
              <a:rPr lang="tr-TR" sz="2800" dirty="0" smtClean="0"/>
              <a:t>Başarmak için hayal etmek ve istemek önemlidir. Azim ve kararlılık önemlidir. Ancak hayallerin gerçekleşmesi yeteneğin olduğu alana odaklanmak ile mümkündür. Çünkü böyle olduğu zaman kişi başarmak için gereken disiplini gösterir ve aldığı olumlu sonuçlar karşısında takdir görür. Bunun sonucunda yeni kazandığı davranışlar gelişir ve ancak o zaman hayallere ulaşmak mümkün olur. Aksi takdirde kişinin yeteneğinin olmadığı alanda gösterdiği azim ve çaba boşa gider. Geriye de hayal kırıklığı suçluluk ve değersizlik duyguları kalır. Başarılı, mutlu, bilinçli ve uyumlu bir hayata hayaller peşinden koşarak ulaşılmaz. </a:t>
            </a:r>
            <a:endParaRPr lang="tr-TR" sz="2800" dirty="0"/>
          </a:p>
        </p:txBody>
      </p:sp>
      <p:pic>
        <p:nvPicPr>
          <p:cNvPr id="11" name="3 Resim" descr="merkezefendi mem logo2.jpg"/>
          <p:cNvPicPr>
            <a:picLocks noChangeAspect="1"/>
          </p:cNvPicPr>
          <p:nvPr/>
        </p:nvPicPr>
        <p:blipFill>
          <a:blip r:embed="rId3" cstate="print"/>
          <a:srcRect/>
          <a:stretch>
            <a:fillRect/>
          </a:stretch>
        </p:blipFill>
        <p:spPr bwMode="auto">
          <a:xfrm>
            <a:off x="56446" y="101599"/>
            <a:ext cx="1557865" cy="1461054"/>
          </a:xfrm>
          <a:prstGeom prst="rect">
            <a:avLst/>
          </a:prstGeom>
          <a:noFill/>
          <a:ln w="9525">
            <a:noFill/>
            <a:miter lim="800000"/>
            <a:headEnd/>
            <a:tailEnd/>
          </a:ln>
        </p:spPr>
      </p:pic>
    </p:spTree>
    <p:extLst>
      <p:ext uri="{BB962C8B-B14F-4D97-AF65-F5344CB8AC3E}">
        <p14:creationId xmlns="" xmlns:p14="http://schemas.microsoft.com/office/powerpoint/2010/main" val="1330645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Yuvarlatılmış Dikdörtgen 19"/>
          <p:cNvSpPr/>
          <p:nvPr/>
        </p:nvSpPr>
        <p:spPr>
          <a:xfrm>
            <a:off x="830571" y="156526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sp>
        <p:nvSpPr>
          <p:cNvPr id="4" name="Akış Çizelgesi: Ayıkla 3"/>
          <p:cNvSpPr/>
          <p:nvPr/>
        </p:nvSpPr>
        <p:spPr>
          <a:xfrm rot="5400000">
            <a:off x="5006406" y="36669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sp>
        <p:nvSpPr>
          <p:cNvPr id="6" name="Oval 5"/>
          <p:cNvSpPr/>
          <p:nvPr/>
        </p:nvSpPr>
        <p:spPr>
          <a:xfrm>
            <a:off x="127011" y="116881"/>
            <a:ext cx="1407120" cy="140712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cxnSp>
        <p:nvCxnSpPr>
          <p:cNvPr id="7" name="Düz Bağlayıcı 6"/>
          <p:cNvCxnSpPr>
            <a:stCxn id="6" idx="6"/>
          </p:cNvCxnSpPr>
          <p:nvPr/>
        </p:nvCxnSpPr>
        <p:spPr>
          <a:xfrm>
            <a:off x="1534133" y="820445"/>
            <a:ext cx="10657871" cy="186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a:stCxn id="6" idx="4"/>
          </p:cNvCxnSpPr>
          <p:nvPr/>
        </p:nvCxnSpPr>
        <p:spPr>
          <a:xfrm>
            <a:off x="830571" y="1524005"/>
            <a:ext cx="0" cy="53339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Yay 8"/>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dirty="0">
              <a:solidFill>
                <a:prstClr val="black"/>
              </a:solidFill>
            </a:endParaRPr>
          </a:p>
        </p:txBody>
      </p:sp>
      <p:sp>
        <p:nvSpPr>
          <p:cNvPr id="10" name="Yuvarlatılmış Dikdörtgen 9"/>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sp>
        <p:nvSpPr>
          <p:cNvPr id="12" name="11 Slayt Numarası Yer Tutucusu"/>
          <p:cNvSpPr>
            <a:spLocks noGrp="1"/>
          </p:cNvSpPr>
          <p:nvPr>
            <p:ph type="sldNum" sz="quarter" idx="12"/>
          </p:nvPr>
        </p:nvSpPr>
        <p:spPr/>
        <p:txBody>
          <a:bodyPr/>
          <a:lstStyle/>
          <a:p>
            <a:fld id="{92906C5C-297D-40D7-908D-F30303E58C5D}" type="slidenum">
              <a:rPr lang="tr-TR" smtClean="0">
                <a:solidFill>
                  <a:prstClr val="black">
                    <a:tint val="75000"/>
                  </a:prstClr>
                </a:solidFill>
              </a:rPr>
              <a:pPr/>
              <a:t>21</a:t>
            </a:fld>
            <a:endParaRPr lang="tr-TR" dirty="0">
              <a:solidFill>
                <a:prstClr val="black">
                  <a:tint val="75000"/>
                </a:prstClr>
              </a:solidFill>
            </a:endParaRPr>
          </a:p>
        </p:txBody>
      </p:sp>
      <p:sp>
        <p:nvSpPr>
          <p:cNvPr id="13" name="12 Dikdörtgen"/>
          <p:cNvSpPr/>
          <p:nvPr/>
        </p:nvSpPr>
        <p:spPr>
          <a:xfrm>
            <a:off x="1016002" y="2967337"/>
            <a:ext cx="10950223" cy="1384995"/>
          </a:xfrm>
          <a:prstGeom prst="rect">
            <a:avLst/>
          </a:prstGeom>
        </p:spPr>
        <p:txBody>
          <a:bodyPr wrap="square">
            <a:spAutoFit/>
          </a:bodyPr>
          <a:lstStyle/>
          <a:p>
            <a:r>
              <a:rPr lang="tr-TR" sz="2800" dirty="0" smtClean="0"/>
              <a:t>Yıldızların ve gezegenlerin hareketlerini hesaplayabilirim ancak insanların budalalığını hesaplayamıyorum.</a:t>
            </a:r>
          </a:p>
          <a:p>
            <a:pPr algn="r"/>
            <a:r>
              <a:rPr lang="tr-TR" sz="2800" dirty="0" smtClean="0"/>
              <a:t>İSAAC  NEWTOON</a:t>
            </a:r>
            <a:endParaRPr lang="tr-TR" sz="2800" dirty="0"/>
          </a:p>
        </p:txBody>
      </p:sp>
      <p:pic>
        <p:nvPicPr>
          <p:cNvPr id="11" name="3 Resim" descr="merkezefendi mem logo2.jpg"/>
          <p:cNvPicPr>
            <a:picLocks noChangeAspect="1"/>
          </p:cNvPicPr>
          <p:nvPr/>
        </p:nvPicPr>
        <p:blipFill>
          <a:blip r:embed="rId3" cstate="print"/>
          <a:srcRect/>
          <a:stretch>
            <a:fillRect/>
          </a:stretch>
        </p:blipFill>
        <p:spPr bwMode="auto">
          <a:xfrm>
            <a:off x="56446" y="101599"/>
            <a:ext cx="1557865" cy="1461054"/>
          </a:xfrm>
          <a:prstGeom prst="rect">
            <a:avLst/>
          </a:prstGeom>
          <a:noFill/>
          <a:ln w="9525">
            <a:noFill/>
            <a:miter lim="800000"/>
            <a:headEnd/>
            <a:tailEnd/>
          </a:ln>
        </p:spPr>
      </p:pic>
    </p:spTree>
    <p:extLst>
      <p:ext uri="{BB962C8B-B14F-4D97-AF65-F5344CB8AC3E}">
        <p14:creationId xmlns="" xmlns:p14="http://schemas.microsoft.com/office/powerpoint/2010/main" val="1330645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Yuvarlatılmış Dikdörtgen 19"/>
          <p:cNvSpPr/>
          <p:nvPr/>
        </p:nvSpPr>
        <p:spPr>
          <a:xfrm>
            <a:off x="830571" y="156526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sp>
        <p:nvSpPr>
          <p:cNvPr id="4" name="Akış Çizelgesi: Ayıkla 3"/>
          <p:cNvSpPr/>
          <p:nvPr/>
        </p:nvSpPr>
        <p:spPr>
          <a:xfrm rot="5400000">
            <a:off x="5006406" y="36669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sp>
        <p:nvSpPr>
          <p:cNvPr id="6" name="Oval 5"/>
          <p:cNvSpPr/>
          <p:nvPr/>
        </p:nvSpPr>
        <p:spPr>
          <a:xfrm>
            <a:off x="127011" y="116881"/>
            <a:ext cx="1407120" cy="140712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cxnSp>
        <p:nvCxnSpPr>
          <p:cNvPr id="7" name="Düz Bağlayıcı 6"/>
          <p:cNvCxnSpPr>
            <a:stCxn id="6" idx="6"/>
          </p:cNvCxnSpPr>
          <p:nvPr/>
        </p:nvCxnSpPr>
        <p:spPr>
          <a:xfrm>
            <a:off x="1534133" y="820445"/>
            <a:ext cx="10657871" cy="186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a:stCxn id="6" idx="4"/>
          </p:cNvCxnSpPr>
          <p:nvPr/>
        </p:nvCxnSpPr>
        <p:spPr>
          <a:xfrm>
            <a:off x="830571" y="1524005"/>
            <a:ext cx="0" cy="53339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Yay 8"/>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dirty="0">
              <a:solidFill>
                <a:prstClr val="black"/>
              </a:solidFill>
            </a:endParaRPr>
          </a:p>
        </p:txBody>
      </p:sp>
      <p:sp>
        <p:nvSpPr>
          <p:cNvPr id="10" name="Yuvarlatılmış Dikdörtgen 9"/>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sp>
        <p:nvSpPr>
          <p:cNvPr id="12" name="11 Slayt Numarası Yer Tutucusu"/>
          <p:cNvSpPr>
            <a:spLocks noGrp="1"/>
          </p:cNvSpPr>
          <p:nvPr>
            <p:ph type="sldNum" sz="quarter" idx="12"/>
          </p:nvPr>
        </p:nvSpPr>
        <p:spPr/>
        <p:txBody>
          <a:bodyPr/>
          <a:lstStyle/>
          <a:p>
            <a:fld id="{92906C5C-297D-40D7-908D-F30303E58C5D}" type="slidenum">
              <a:rPr lang="tr-TR" smtClean="0">
                <a:solidFill>
                  <a:prstClr val="black">
                    <a:tint val="75000"/>
                  </a:prstClr>
                </a:solidFill>
              </a:rPr>
              <a:pPr/>
              <a:t>22</a:t>
            </a:fld>
            <a:endParaRPr lang="tr-TR" dirty="0">
              <a:solidFill>
                <a:prstClr val="black">
                  <a:tint val="75000"/>
                </a:prstClr>
              </a:solidFill>
            </a:endParaRPr>
          </a:p>
        </p:txBody>
      </p:sp>
      <p:sp>
        <p:nvSpPr>
          <p:cNvPr id="13" name="12 Dikdörtgen"/>
          <p:cNvSpPr/>
          <p:nvPr/>
        </p:nvSpPr>
        <p:spPr>
          <a:xfrm>
            <a:off x="1095023" y="2274842"/>
            <a:ext cx="10826045" cy="3108543"/>
          </a:xfrm>
          <a:prstGeom prst="rect">
            <a:avLst/>
          </a:prstGeom>
        </p:spPr>
        <p:txBody>
          <a:bodyPr wrap="square">
            <a:spAutoFit/>
          </a:bodyPr>
          <a:lstStyle/>
          <a:p>
            <a:pPr algn="just"/>
            <a:r>
              <a:rPr lang="tr-TR" sz="2800" dirty="0" smtClean="0"/>
              <a:t>Ergenlik dönemindeki bir çocuğu kendi başına bırakırsanız sonu muhtemelen felaketle biten bir sürece davetiye çıkarırsınız. Daha zeki veya çok zeki olmak bilimsel ve eleştirel düşünce için yeterli değildir. Bilimsel ve eleştirel düşünce eğitim deneyim ve çaba gerektirir. Eğitilmemiş zekâya sahip olan insanlar piyano çalmayı veya marangozluğu nasıl zekâlarını kullanarak öğrenemezlerse bilimin mantığı ile düşünmek de kendi kendine gerçekleşmez.</a:t>
            </a:r>
            <a:endParaRPr lang="tr-TR" sz="2800" dirty="0"/>
          </a:p>
        </p:txBody>
      </p:sp>
      <p:pic>
        <p:nvPicPr>
          <p:cNvPr id="11" name="3 Resim" descr="merkezefendi mem logo2.jpg"/>
          <p:cNvPicPr>
            <a:picLocks noChangeAspect="1"/>
          </p:cNvPicPr>
          <p:nvPr/>
        </p:nvPicPr>
        <p:blipFill>
          <a:blip r:embed="rId3" cstate="print"/>
          <a:srcRect/>
          <a:stretch>
            <a:fillRect/>
          </a:stretch>
        </p:blipFill>
        <p:spPr bwMode="auto">
          <a:xfrm>
            <a:off x="56446" y="101599"/>
            <a:ext cx="1557865" cy="1461054"/>
          </a:xfrm>
          <a:prstGeom prst="rect">
            <a:avLst/>
          </a:prstGeom>
          <a:noFill/>
          <a:ln w="9525">
            <a:noFill/>
            <a:miter lim="800000"/>
            <a:headEnd/>
            <a:tailEnd/>
          </a:ln>
        </p:spPr>
      </p:pic>
    </p:spTree>
    <p:extLst>
      <p:ext uri="{BB962C8B-B14F-4D97-AF65-F5344CB8AC3E}">
        <p14:creationId xmlns="" xmlns:p14="http://schemas.microsoft.com/office/powerpoint/2010/main" val="1330645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Yuvarlatılmış Dikdörtgen 19"/>
          <p:cNvSpPr/>
          <p:nvPr/>
        </p:nvSpPr>
        <p:spPr>
          <a:xfrm>
            <a:off x="830571" y="156526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sp>
        <p:nvSpPr>
          <p:cNvPr id="4" name="Akış Çizelgesi: Ayıkla 3"/>
          <p:cNvSpPr/>
          <p:nvPr/>
        </p:nvSpPr>
        <p:spPr>
          <a:xfrm rot="5400000">
            <a:off x="5006406" y="36669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sp>
        <p:nvSpPr>
          <p:cNvPr id="6" name="Oval 5"/>
          <p:cNvSpPr/>
          <p:nvPr/>
        </p:nvSpPr>
        <p:spPr>
          <a:xfrm>
            <a:off x="127011" y="116881"/>
            <a:ext cx="1407120" cy="140712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cxnSp>
        <p:nvCxnSpPr>
          <p:cNvPr id="7" name="Düz Bağlayıcı 6"/>
          <p:cNvCxnSpPr>
            <a:stCxn id="6" idx="6"/>
          </p:cNvCxnSpPr>
          <p:nvPr/>
        </p:nvCxnSpPr>
        <p:spPr>
          <a:xfrm>
            <a:off x="1534133" y="820445"/>
            <a:ext cx="10657871" cy="186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a:stCxn id="6" idx="4"/>
          </p:cNvCxnSpPr>
          <p:nvPr/>
        </p:nvCxnSpPr>
        <p:spPr>
          <a:xfrm>
            <a:off x="830571" y="1524005"/>
            <a:ext cx="0" cy="53339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Yay 8"/>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dirty="0">
              <a:solidFill>
                <a:prstClr val="black"/>
              </a:solidFill>
            </a:endParaRPr>
          </a:p>
        </p:txBody>
      </p:sp>
      <p:sp>
        <p:nvSpPr>
          <p:cNvPr id="10" name="Yuvarlatılmış Dikdörtgen 9"/>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sp>
        <p:nvSpPr>
          <p:cNvPr id="12" name="11 Slayt Numarası Yer Tutucusu"/>
          <p:cNvSpPr>
            <a:spLocks noGrp="1"/>
          </p:cNvSpPr>
          <p:nvPr>
            <p:ph type="sldNum" sz="quarter" idx="12"/>
          </p:nvPr>
        </p:nvSpPr>
        <p:spPr/>
        <p:txBody>
          <a:bodyPr/>
          <a:lstStyle/>
          <a:p>
            <a:fld id="{92906C5C-297D-40D7-908D-F30303E58C5D}" type="slidenum">
              <a:rPr lang="tr-TR" smtClean="0">
                <a:solidFill>
                  <a:prstClr val="black">
                    <a:tint val="75000"/>
                  </a:prstClr>
                </a:solidFill>
              </a:rPr>
              <a:pPr/>
              <a:t>23</a:t>
            </a:fld>
            <a:endParaRPr lang="tr-TR" dirty="0">
              <a:solidFill>
                <a:prstClr val="black">
                  <a:tint val="75000"/>
                </a:prstClr>
              </a:solidFill>
            </a:endParaRPr>
          </a:p>
        </p:txBody>
      </p:sp>
      <p:sp>
        <p:nvSpPr>
          <p:cNvPr id="13" name="12 Dikdörtgen"/>
          <p:cNvSpPr/>
          <p:nvPr/>
        </p:nvSpPr>
        <p:spPr>
          <a:xfrm>
            <a:off x="1004713" y="3105837"/>
            <a:ext cx="11051823" cy="1569660"/>
          </a:xfrm>
          <a:prstGeom prst="rect">
            <a:avLst/>
          </a:prstGeom>
        </p:spPr>
        <p:txBody>
          <a:bodyPr wrap="square">
            <a:spAutoFit/>
          </a:bodyPr>
          <a:lstStyle/>
          <a:p>
            <a:r>
              <a:rPr lang="tr-TR" sz="3200" dirty="0" smtClean="0"/>
              <a:t>Ne garip aklı yavaş olana değil de ayağı yavaş olana yüreği kör olana değil de gözü kör olana acırız. </a:t>
            </a:r>
          </a:p>
          <a:p>
            <a:pPr algn="r"/>
            <a:r>
              <a:rPr lang="tr-TR" sz="3200" dirty="0" smtClean="0"/>
              <a:t>HALİL CİBRAN</a:t>
            </a:r>
            <a:endParaRPr lang="tr-TR" sz="3200" dirty="0"/>
          </a:p>
        </p:txBody>
      </p:sp>
      <p:pic>
        <p:nvPicPr>
          <p:cNvPr id="11" name="3 Resim" descr="merkezefendi mem logo2.jpg"/>
          <p:cNvPicPr>
            <a:picLocks noChangeAspect="1"/>
          </p:cNvPicPr>
          <p:nvPr/>
        </p:nvPicPr>
        <p:blipFill>
          <a:blip r:embed="rId3" cstate="print"/>
          <a:srcRect/>
          <a:stretch>
            <a:fillRect/>
          </a:stretch>
        </p:blipFill>
        <p:spPr bwMode="auto">
          <a:xfrm>
            <a:off x="56446" y="101599"/>
            <a:ext cx="1557865" cy="1461054"/>
          </a:xfrm>
          <a:prstGeom prst="rect">
            <a:avLst/>
          </a:prstGeom>
          <a:noFill/>
          <a:ln w="9525">
            <a:noFill/>
            <a:miter lim="800000"/>
            <a:headEnd/>
            <a:tailEnd/>
          </a:ln>
        </p:spPr>
      </p:pic>
    </p:spTree>
    <p:extLst>
      <p:ext uri="{BB962C8B-B14F-4D97-AF65-F5344CB8AC3E}">
        <p14:creationId xmlns="" xmlns:p14="http://schemas.microsoft.com/office/powerpoint/2010/main" val="1330645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830571" y="156526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Akış Çizelgesi: Ayıkla 3"/>
          <p:cNvSpPr/>
          <p:nvPr/>
        </p:nvSpPr>
        <p:spPr>
          <a:xfrm rot="5400000">
            <a:off x="5006406" y="36669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Oval 5"/>
          <p:cNvSpPr/>
          <p:nvPr/>
        </p:nvSpPr>
        <p:spPr>
          <a:xfrm>
            <a:off x="127011" y="116881"/>
            <a:ext cx="1407120" cy="140712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cxnSp>
        <p:nvCxnSpPr>
          <p:cNvPr id="7" name="Düz Bağlayıcı 6"/>
          <p:cNvCxnSpPr>
            <a:stCxn id="6" idx="6"/>
          </p:cNvCxnSpPr>
          <p:nvPr/>
        </p:nvCxnSpPr>
        <p:spPr>
          <a:xfrm>
            <a:off x="1534133" y="820445"/>
            <a:ext cx="10657871" cy="186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a:stCxn id="6" idx="4"/>
          </p:cNvCxnSpPr>
          <p:nvPr/>
        </p:nvCxnSpPr>
        <p:spPr>
          <a:xfrm>
            <a:off x="830571" y="1524005"/>
            <a:ext cx="0" cy="53339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Yay 8"/>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dirty="0"/>
          </a:p>
        </p:txBody>
      </p:sp>
      <p:sp>
        <p:nvSpPr>
          <p:cNvPr id="10" name="Yuvarlatılmış Dikdörtgen 9"/>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1" name="Metin kutusu 10"/>
          <p:cNvSpPr txBox="1"/>
          <p:nvPr/>
        </p:nvSpPr>
        <p:spPr>
          <a:xfrm>
            <a:off x="5475749" y="211327"/>
            <a:ext cx="6716255" cy="584775"/>
          </a:xfrm>
          <a:prstGeom prst="rect">
            <a:avLst/>
          </a:prstGeom>
          <a:noFill/>
        </p:spPr>
        <p:txBody>
          <a:bodyPr wrap="square" rtlCol="0">
            <a:spAutoFit/>
          </a:bodyPr>
          <a:lstStyle/>
          <a:p>
            <a:pPr algn="ctr"/>
            <a:r>
              <a:rPr lang="tr-TR" sz="3200" b="1" dirty="0" smtClean="0">
                <a:effectLst>
                  <a:outerShdw blurRad="38100" dist="38100" dir="2700000" algn="tl">
                    <a:srgbClr val="000000">
                      <a:alpha val="43137"/>
                    </a:srgbClr>
                  </a:outerShdw>
                </a:effectLst>
                <a:latin typeface="Trebuchet MS" panose="020B0603020202020204" pitchFamily="34" charset="0"/>
              </a:rPr>
              <a:t>2023 EĞİTİM VİZYONU</a:t>
            </a:r>
            <a:endParaRPr lang="tr-TR" sz="3200" b="1" dirty="0">
              <a:effectLst>
                <a:outerShdw blurRad="38100" dist="38100" dir="2700000" algn="tl">
                  <a:srgbClr val="000000">
                    <a:alpha val="43137"/>
                  </a:srgbClr>
                </a:outerShdw>
              </a:effectLst>
              <a:latin typeface="Trebuchet MS" panose="020B0603020202020204" pitchFamily="34" charset="0"/>
            </a:endParaRPr>
          </a:p>
        </p:txBody>
      </p:sp>
      <p:sp>
        <p:nvSpPr>
          <p:cNvPr id="12" name="11 Slayt Numarası Yer Tutucusu"/>
          <p:cNvSpPr>
            <a:spLocks noGrp="1"/>
          </p:cNvSpPr>
          <p:nvPr>
            <p:ph type="sldNum" sz="quarter" idx="12"/>
          </p:nvPr>
        </p:nvSpPr>
        <p:spPr/>
        <p:txBody>
          <a:bodyPr/>
          <a:lstStyle/>
          <a:p>
            <a:fld id="{92906C5C-297D-40D7-908D-F30303E58C5D}" type="slidenum">
              <a:rPr lang="tr-TR" smtClean="0"/>
              <a:pPr/>
              <a:t>24</a:t>
            </a:fld>
            <a:endParaRPr lang="tr-TR" dirty="0"/>
          </a:p>
        </p:txBody>
      </p:sp>
      <p:sp>
        <p:nvSpPr>
          <p:cNvPr id="2" name="Dikdörtgen 1"/>
          <p:cNvSpPr/>
          <p:nvPr/>
        </p:nvSpPr>
        <p:spPr>
          <a:xfrm>
            <a:off x="830572" y="1557642"/>
            <a:ext cx="11361429" cy="652166"/>
          </a:xfrm>
          <a:prstGeom prst="rect">
            <a:avLst/>
          </a:prstGeom>
        </p:spPr>
        <p:txBody>
          <a:bodyPr wrap="square">
            <a:spAutoFit/>
          </a:bodyPr>
          <a:lstStyle/>
          <a:p>
            <a:pPr algn="ctr">
              <a:lnSpc>
                <a:spcPct val="107000"/>
              </a:lnSpc>
              <a:spcAft>
                <a:spcPts val="800"/>
              </a:spcAft>
            </a:pPr>
            <a:r>
              <a:rPr lang="tr-TR" sz="3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2023 EĞİTİM VİZYONUNUN TEMEL POLİTİKASI</a:t>
            </a:r>
          </a:p>
        </p:txBody>
      </p:sp>
      <p:sp>
        <p:nvSpPr>
          <p:cNvPr id="17" name="Dikdörtgen 16"/>
          <p:cNvSpPr/>
          <p:nvPr/>
        </p:nvSpPr>
        <p:spPr>
          <a:xfrm>
            <a:off x="830572" y="2367847"/>
            <a:ext cx="11026149" cy="2763705"/>
          </a:xfrm>
          <a:prstGeom prst="rect">
            <a:avLst/>
          </a:prstGeom>
        </p:spPr>
        <p:txBody>
          <a:bodyPr wrap="square">
            <a:spAutoFit/>
          </a:bodyPr>
          <a:lstStyle/>
          <a:p>
            <a:pPr marL="457200" indent="-457200" algn="just">
              <a:lnSpc>
                <a:spcPct val="107000"/>
              </a:lnSpc>
              <a:spcAft>
                <a:spcPts val="800"/>
              </a:spcAft>
              <a:buFont typeface="Wingdings" panose="05000000000000000000" pitchFamily="2" charset="2"/>
              <a:buChar char="ü"/>
            </a:pPr>
            <a:r>
              <a:rPr lang="tr-TR" sz="26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Eğitim kurumunun temel çıkış noktası; bireyin kendini bilmesini ve tanımasını sağlamaktır.</a:t>
            </a:r>
            <a:r>
              <a:rPr lang="tr-TR" sz="2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tr-TR" sz="2600" dirty="0">
                <a:latin typeface="Calibri" panose="020F0502020204030204" pitchFamily="34" charset="0"/>
                <a:ea typeface="Calibri" panose="020F0502020204030204" pitchFamily="34" charset="0"/>
                <a:cs typeface="Times New Roman" panose="02020603050405020304" pitchFamily="18" charset="0"/>
              </a:rPr>
              <a:t>Çocuk, ebeveyn ve öğretmen kendileri ve çevrelerindekileri tanıdığında birlikte gelişme imkânı doğacaktır</a:t>
            </a:r>
          </a:p>
          <a:p>
            <a:pPr marL="457200" indent="-457200" algn="just">
              <a:lnSpc>
                <a:spcPct val="107000"/>
              </a:lnSpc>
              <a:spcAft>
                <a:spcPts val="800"/>
              </a:spcAft>
              <a:buFont typeface="Wingdings" panose="05000000000000000000" pitchFamily="2" charset="2"/>
              <a:buChar char="ü"/>
            </a:pPr>
            <a:r>
              <a:rPr lang="tr-TR" sz="2600" dirty="0" smtClean="0">
                <a:latin typeface="Calibri" panose="020F0502020204030204" pitchFamily="34" charset="0"/>
                <a:ea typeface="Calibri" panose="020F0502020204030204" pitchFamily="34" charset="0"/>
                <a:cs typeface="Times New Roman" panose="02020603050405020304" pitchFamily="18" charset="0"/>
              </a:rPr>
              <a:t>insan </a:t>
            </a:r>
            <a:r>
              <a:rPr lang="tr-TR" sz="2600" dirty="0">
                <a:latin typeface="Calibri" panose="020F0502020204030204" pitchFamily="34" charset="0"/>
                <a:ea typeface="Calibri" panose="020F0502020204030204" pitchFamily="34" charset="0"/>
                <a:cs typeface="Times New Roman" panose="02020603050405020304" pitchFamily="18" charset="0"/>
              </a:rPr>
              <a:t>her yerde insandır, ihtiyaçları evrenseldir ve bunun da dikkate alınması önemlidir. İnsan insanın gölgesinde yetişir. </a:t>
            </a:r>
            <a:r>
              <a:rPr lang="tr-TR" sz="26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Büyük insanları ortaya çıkaran şey eğitimdir. </a:t>
            </a:r>
          </a:p>
        </p:txBody>
      </p:sp>
      <p:pic>
        <p:nvPicPr>
          <p:cNvPr id="14" name="3 Resim" descr="merkezefendi mem logo2.jpg"/>
          <p:cNvPicPr>
            <a:picLocks noChangeAspect="1"/>
          </p:cNvPicPr>
          <p:nvPr/>
        </p:nvPicPr>
        <p:blipFill>
          <a:blip r:embed="rId3" cstate="print"/>
          <a:srcRect/>
          <a:stretch>
            <a:fillRect/>
          </a:stretch>
        </p:blipFill>
        <p:spPr bwMode="auto">
          <a:xfrm>
            <a:off x="56446" y="101599"/>
            <a:ext cx="1557865" cy="1461054"/>
          </a:xfrm>
          <a:prstGeom prst="rect">
            <a:avLst/>
          </a:prstGeom>
          <a:noFill/>
          <a:ln w="9525">
            <a:noFill/>
            <a:miter lim="800000"/>
            <a:headEnd/>
            <a:tailEnd/>
          </a:ln>
        </p:spPr>
      </p:pic>
    </p:spTree>
    <p:extLst>
      <p:ext uri="{BB962C8B-B14F-4D97-AF65-F5344CB8AC3E}">
        <p14:creationId xmlns="" xmlns:p14="http://schemas.microsoft.com/office/powerpoint/2010/main" val="35306466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830571" y="1169476"/>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Akış Çizelgesi: Ayıkla 3"/>
          <p:cNvSpPr/>
          <p:nvPr/>
        </p:nvSpPr>
        <p:spPr>
          <a:xfrm rot="5400000">
            <a:off x="5006406" y="36669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Oval 5"/>
          <p:cNvSpPr/>
          <p:nvPr/>
        </p:nvSpPr>
        <p:spPr>
          <a:xfrm>
            <a:off x="127011" y="116881"/>
            <a:ext cx="1407120" cy="140712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cxnSp>
        <p:nvCxnSpPr>
          <p:cNvPr id="7" name="Düz Bağlayıcı 6"/>
          <p:cNvCxnSpPr>
            <a:stCxn id="6" idx="6"/>
          </p:cNvCxnSpPr>
          <p:nvPr/>
        </p:nvCxnSpPr>
        <p:spPr>
          <a:xfrm>
            <a:off x="1534133" y="820445"/>
            <a:ext cx="10657871" cy="186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a:stCxn id="6" idx="4"/>
          </p:cNvCxnSpPr>
          <p:nvPr/>
        </p:nvCxnSpPr>
        <p:spPr>
          <a:xfrm>
            <a:off x="830571" y="1524005"/>
            <a:ext cx="0" cy="53339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Yay 8"/>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dirty="0"/>
          </a:p>
        </p:txBody>
      </p:sp>
      <p:sp>
        <p:nvSpPr>
          <p:cNvPr id="10" name="Yuvarlatılmış Dikdörtgen 9"/>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1" name="Metin kutusu 10"/>
          <p:cNvSpPr txBox="1"/>
          <p:nvPr/>
        </p:nvSpPr>
        <p:spPr>
          <a:xfrm>
            <a:off x="5475749" y="211327"/>
            <a:ext cx="6716255" cy="584775"/>
          </a:xfrm>
          <a:prstGeom prst="rect">
            <a:avLst/>
          </a:prstGeom>
          <a:noFill/>
        </p:spPr>
        <p:txBody>
          <a:bodyPr wrap="square" rtlCol="0">
            <a:spAutoFit/>
          </a:bodyPr>
          <a:lstStyle/>
          <a:p>
            <a:pPr algn="ctr"/>
            <a:r>
              <a:rPr lang="tr-TR" sz="3200" b="1" dirty="0" smtClean="0">
                <a:effectLst>
                  <a:outerShdw blurRad="38100" dist="38100" dir="2700000" algn="tl">
                    <a:srgbClr val="000000">
                      <a:alpha val="43137"/>
                    </a:srgbClr>
                  </a:outerShdw>
                </a:effectLst>
                <a:latin typeface="Trebuchet MS" panose="020B0603020202020204" pitchFamily="34" charset="0"/>
              </a:rPr>
              <a:t>2023 EĞİTİM VİZYONU</a:t>
            </a:r>
            <a:endParaRPr lang="tr-TR" sz="3200" b="1" dirty="0">
              <a:effectLst>
                <a:outerShdw blurRad="38100" dist="38100" dir="2700000" algn="tl">
                  <a:srgbClr val="000000">
                    <a:alpha val="43137"/>
                  </a:srgbClr>
                </a:outerShdw>
              </a:effectLst>
              <a:latin typeface="Trebuchet MS" panose="020B0603020202020204" pitchFamily="34" charset="0"/>
            </a:endParaRPr>
          </a:p>
        </p:txBody>
      </p:sp>
      <p:sp>
        <p:nvSpPr>
          <p:cNvPr id="12" name="11 Slayt Numarası Yer Tutucusu"/>
          <p:cNvSpPr>
            <a:spLocks noGrp="1"/>
          </p:cNvSpPr>
          <p:nvPr>
            <p:ph type="sldNum" sz="quarter" idx="12"/>
          </p:nvPr>
        </p:nvSpPr>
        <p:spPr/>
        <p:txBody>
          <a:bodyPr/>
          <a:lstStyle/>
          <a:p>
            <a:fld id="{92906C5C-297D-40D7-908D-F30303E58C5D}" type="slidenum">
              <a:rPr lang="tr-TR" smtClean="0"/>
              <a:pPr/>
              <a:t>25</a:t>
            </a:fld>
            <a:endParaRPr lang="tr-TR" dirty="0"/>
          </a:p>
        </p:txBody>
      </p:sp>
      <p:sp>
        <p:nvSpPr>
          <p:cNvPr id="2" name="Dikdörtgen 1"/>
          <p:cNvSpPr/>
          <p:nvPr/>
        </p:nvSpPr>
        <p:spPr>
          <a:xfrm>
            <a:off x="830572" y="1189152"/>
            <a:ext cx="11361429" cy="652166"/>
          </a:xfrm>
          <a:prstGeom prst="rect">
            <a:avLst/>
          </a:prstGeom>
        </p:spPr>
        <p:txBody>
          <a:bodyPr wrap="square">
            <a:spAutoFit/>
          </a:bodyPr>
          <a:lstStyle/>
          <a:p>
            <a:pPr algn="ctr">
              <a:lnSpc>
                <a:spcPct val="107000"/>
              </a:lnSpc>
              <a:spcAft>
                <a:spcPts val="800"/>
              </a:spcAft>
            </a:pPr>
            <a:r>
              <a:rPr lang="tr-TR" sz="3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2023 EĞİTİM </a:t>
            </a:r>
            <a:r>
              <a:rPr lang="tr-TR" sz="3400" b="1"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VİZYONUNUN’DA İÇERİK ve UYGULAMA</a:t>
            </a:r>
            <a:endParaRPr lang="tr-TR" sz="3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Dikdörtgen 16"/>
          <p:cNvSpPr/>
          <p:nvPr/>
        </p:nvSpPr>
        <p:spPr>
          <a:xfrm>
            <a:off x="830572" y="1931119"/>
            <a:ext cx="11026149" cy="1878206"/>
          </a:xfrm>
          <a:prstGeom prst="rect">
            <a:avLst/>
          </a:prstGeom>
        </p:spPr>
        <p:txBody>
          <a:bodyPr wrap="square">
            <a:spAutoFit/>
          </a:bodyPr>
          <a:lstStyle/>
          <a:p>
            <a:pPr marL="457200" indent="-457200" algn="just">
              <a:lnSpc>
                <a:spcPct val="107000"/>
              </a:lnSpc>
              <a:spcAft>
                <a:spcPts val="800"/>
              </a:spcAft>
              <a:buFont typeface="Wingdings" panose="05000000000000000000" pitchFamily="2" charset="2"/>
              <a:buChar char="ü"/>
            </a:pPr>
            <a:r>
              <a:rPr lang="tr-TR" sz="2400" dirty="0">
                <a:latin typeface="Calibri" panose="020F0502020204030204" pitchFamily="34" charset="0"/>
                <a:ea typeface="Calibri" panose="020F0502020204030204" pitchFamily="34" charset="0"/>
                <a:cs typeface="Times New Roman" panose="02020603050405020304" pitchFamily="18" charset="0"/>
              </a:rPr>
              <a:t>Çocuklarımızın ilgi, yetenek ve mizaçlarına yönelik gelişimleri için tüm okullarda </a:t>
            </a:r>
            <a:r>
              <a:rPr lang="tr-TR" sz="24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Tasarım- Beceri Atölyeleri</a:t>
            </a:r>
            <a:r>
              <a:rPr lang="tr-TR" sz="24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 </a:t>
            </a:r>
            <a:r>
              <a:rPr lang="tr-TR" sz="2400" dirty="0">
                <a:latin typeface="Calibri" panose="020F0502020204030204" pitchFamily="34" charset="0"/>
                <a:ea typeface="Calibri" panose="020F0502020204030204" pitchFamily="34" charset="0"/>
                <a:cs typeface="Times New Roman" panose="02020603050405020304" pitchFamily="18" charset="0"/>
              </a:rPr>
              <a:t>kurulacaktır</a:t>
            </a:r>
            <a:r>
              <a:rPr lang="tr-TR" sz="2400" dirty="0" smtClean="0">
                <a:latin typeface="Calibri" panose="020F0502020204030204" pitchFamily="34" charset="0"/>
                <a:ea typeface="Calibri" panose="020F0502020204030204" pitchFamily="34" charset="0"/>
                <a:cs typeface="Times New Roman" panose="02020603050405020304" pitchFamily="18" charset="0"/>
              </a:rPr>
              <a:t>.</a:t>
            </a:r>
          </a:p>
          <a:p>
            <a:pPr marL="457200" indent="-457200" algn="just">
              <a:lnSpc>
                <a:spcPct val="107000"/>
              </a:lnSpc>
              <a:spcAft>
                <a:spcPts val="800"/>
              </a:spcAft>
              <a:buFont typeface="Wingdings" panose="05000000000000000000" pitchFamily="2" charset="2"/>
              <a:buChar char="ü"/>
            </a:pPr>
            <a:endParaRPr lang="tr-TR" sz="2400" dirty="0" smtClean="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marL="457200" indent="-457200" algn="just">
              <a:lnSpc>
                <a:spcPct val="107000"/>
              </a:lnSpc>
              <a:spcAft>
                <a:spcPts val="800"/>
              </a:spcAft>
              <a:buFont typeface="Wingdings" panose="05000000000000000000" pitchFamily="2" charset="2"/>
              <a:buChar char="ü"/>
            </a:pPr>
            <a:endParaRPr lang="tr-TR" sz="2400" dirty="0" smtClean="0">
              <a:latin typeface="Calibri" panose="020F0502020204030204" pitchFamily="34" charset="0"/>
              <a:ea typeface="Calibri" panose="020F0502020204030204" pitchFamily="34" charset="0"/>
              <a:cs typeface="Times New Roman" panose="02020603050405020304" pitchFamily="18" charset="0"/>
            </a:endParaRPr>
          </a:p>
        </p:txBody>
      </p:sp>
      <p:sp>
        <p:nvSpPr>
          <p:cNvPr id="14" name="Dikdörtgen 20">
            <a:extLst>
              <a:ext uri="{FF2B5EF4-FFF2-40B4-BE49-F238E27FC236}">
                <a16:creationId xmlns:a16="http://schemas.microsoft.com/office/drawing/2014/main" xmlns="" id="{3D532803-586C-4B5C-8414-E114310FAC58}"/>
              </a:ext>
            </a:extLst>
          </p:cNvPr>
          <p:cNvSpPr/>
          <p:nvPr/>
        </p:nvSpPr>
        <p:spPr>
          <a:xfrm>
            <a:off x="3381748" y="3525484"/>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P1</a:t>
            </a:r>
          </a:p>
        </p:txBody>
      </p:sp>
      <p:sp>
        <p:nvSpPr>
          <p:cNvPr id="15" name="Dikdörtgen 26">
            <a:extLst>
              <a:ext uri="{FF2B5EF4-FFF2-40B4-BE49-F238E27FC236}">
                <a16:creationId xmlns:a16="http://schemas.microsoft.com/office/drawing/2014/main" xmlns="" id="{DFAB2C39-4301-4111-9B37-D554AE6AFB0B}"/>
              </a:ext>
            </a:extLst>
          </p:cNvPr>
          <p:cNvSpPr/>
          <p:nvPr/>
        </p:nvSpPr>
        <p:spPr>
          <a:xfrm>
            <a:off x="2434217" y="3525484"/>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HT, G</a:t>
            </a:r>
          </a:p>
        </p:txBody>
      </p:sp>
      <p:sp>
        <p:nvSpPr>
          <p:cNvPr id="16" name="Dikdörtgen 29">
            <a:extLst>
              <a:ext uri="{FF2B5EF4-FFF2-40B4-BE49-F238E27FC236}">
                <a16:creationId xmlns:a16="http://schemas.microsoft.com/office/drawing/2014/main" xmlns="" id="{40096CD4-1AD2-4D05-9336-BDBC9A8EDA4F}"/>
              </a:ext>
            </a:extLst>
          </p:cNvPr>
          <p:cNvSpPr/>
          <p:nvPr/>
        </p:nvSpPr>
        <p:spPr>
          <a:xfrm>
            <a:off x="5409330" y="3525484"/>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P2, İ2</a:t>
            </a:r>
          </a:p>
        </p:txBody>
      </p:sp>
      <p:sp>
        <p:nvSpPr>
          <p:cNvPr id="18" name="Dikdörtgen 32">
            <a:extLst>
              <a:ext uri="{FF2B5EF4-FFF2-40B4-BE49-F238E27FC236}">
                <a16:creationId xmlns:a16="http://schemas.microsoft.com/office/drawing/2014/main" xmlns="" id="{5CA22863-855A-4C9A-83EB-0FCDB9D09F34}"/>
              </a:ext>
            </a:extLst>
          </p:cNvPr>
          <p:cNvSpPr/>
          <p:nvPr/>
        </p:nvSpPr>
        <p:spPr>
          <a:xfrm>
            <a:off x="4461800" y="3525484"/>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P1, İ1</a:t>
            </a:r>
          </a:p>
        </p:txBody>
      </p:sp>
      <p:sp>
        <p:nvSpPr>
          <p:cNvPr id="19" name="Dikdörtgen 41">
            <a:extLst>
              <a:ext uri="{FF2B5EF4-FFF2-40B4-BE49-F238E27FC236}">
                <a16:creationId xmlns:a16="http://schemas.microsoft.com/office/drawing/2014/main" xmlns="" id="{EF90D3CE-50DB-4EB5-BC54-79B20DAC533E}"/>
              </a:ext>
            </a:extLst>
          </p:cNvPr>
          <p:cNvSpPr/>
          <p:nvPr/>
        </p:nvSpPr>
        <p:spPr>
          <a:xfrm>
            <a:off x="7436912" y="3525484"/>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UİDİ</a:t>
            </a:r>
          </a:p>
        </p:txBody>
      </p:sp>
      <p:sp>
        <p:nvSpPr>
          <p:cNvPr id="20" name="Dikdörtgen 44">
            <a:extLst>
              <a:ext uri="{FF2B5EF4-FFF2-40B4-BE49-F238E27FC236}">
                <a16:creationId xmlns:a16="http://schemas.microsoft.com/office/drawing/2014/main" xmlns="" id="{371BA538-3D81-4C53-A637-9B5E39AF75D4}"/>
              </a:ext>
            </a:extLst>
          </p:cNvPr>
          <p:cNvSpPr/>
          <p:nvPr/>
        </p:nvSpPr>
        <p:spPr>
          <a:xfrm>
            <a:off x="6489381" y="3525484"/>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ÜU</a:t>
            </a:r>
          </a:p>
        </p:txBody>
      </p:sp>
      <p:sp>
        <p:nvSpPr>
          <p:cNvPr id="21" name="Dikdörtgen 47">
            <a:extLst>
              <a:ext uri="{FF2B5EF4-FFF2-40B4-BE49-F238E27FC236}">
                <a16:creationId xmlns:a16="http://schemas.microsoft.com/office/drawing/2014/main" xmlns="" id="{404C4D8E-CC51-4D95-8F23-BD19123CD29B}"/>
              </a:ext>
            </a:extLst>
          </p:cNvPr>
          <p:cNvSpPr/>
          <p:nvPr/>
        </p:nvSpPr>
        <p:spPr>
          <a:xfrm>
            <a:off x="9464492" y="3525484"/>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UİDİ</a:t>
            </a:r>
          </a:p>
        </p:txBody>
      </p:sp>
      <p:sp>
        <p:nvSpPr>
          <p:cNvPr id="22" name="Dikdörtgen 50">
            <a:extLst>
              <a:ext uri="{FF2B5EF4-FFF2-40B4-BE49-F238E27FC236}">
                <a16:creationId xmlns:a16="http://schemas.microsoft.com/office/drawing/2014/main" xmlns="" id="{68D44DCD-ABEF-405C-9F99-6B057BD5E1BB}"/>
              </a:ext>
            </a:extLst>
          </p:cNvPr>
          <p:cNvSpPr/>
          <p:nvPr/>
        </p:nvSpPr>
        <p:spPr>
          <a:xfrm>
            <a:off x="8516961" y="3525484"/>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UİDİ</a:t>
            </a:r>
          </a:p>
        </p:txBody>
      </p:sp>
      <p:grpSp>
        <p:nvGrpSpPr>
          <p:cNvPr id="3" name="Grup 1">
            <a:extLst>
              <a:ext uri="{FF2B5EF4-FFF2-40B4-BE49-F238E27FC236}">
                <a16:creationId xmlns:a16="http://schemas.microsoft.com/office/drawing/2014/main" xmlns="" id="{62205ED6-3E33-447E-B88B-090C2D9C181D}"/>
              </a:ext>
            </a:extLst>
          </p:cNvPr>
          <p:cNvGrpSpPr/>
          <p:nvPr/>
        </p:nvGrpSpPr>
        <p:grpSpPr>
          <a:xfrm>
            <a:off x="2434212" y="3112729"/>
            <a:ext cx="7873661" cy="829394"/>
            <a:chOff x="4135505" y="1993593"/>
            <a:chExt cx="7873661" cy="829394"/>
          </a:xfrm>
        </p:grpSpPr>
        <p:grpSp>
          <p:nvGrpSpPr>
            <p:cNvPr id="23" name="Grup 62">
              <a:extLst>
                <a:ext uri="{FF2B5EF4-FFF2-40B4-BE49-F238E27FC236}">
                  <a16:creationId xmlns:a16="http://schemas.microsoft.com/office/drawing/2014/main" xmlns="" id="{6CC26AD3-E6AD-484F-A7A2-59A689196B42}"/>
                </a:ext>
              </a:extLst>
            </p:cNvPr>
            <p:cNvGrpSpPr/>
            <p:nvPr/>
          </p:nvGrpSpPr>
          <p:grpSpPr>
            <a:xfrm>
              <a:off x="4135505" y="2678206"/>
              <a:ext cx="7873661" cy="144781"/>
              <a:chOff x="4135505" y="2678206"/>
              <a:chExt cx="7873661" cy="144781"/>
            </a:xfrm>
          </p:grpSpPr>
          <p:sp>
            <p:nvSpPr>
              <p:cNvPr id="34" name="Dikdörtgen: Yuvarlatılmış Üst Köşeler 19">
                <a:extLst>
                  <a:ext uri="{FF2B5EF4-FFF2-40B4-BE49-F238E27FC236}">
                    <a16:creationId xmlns:a16="http://schemas.microsoft.com/office/drawing/2014/main" xmlns="" id="{4F9B7088-1613-4186-9ACA-4127815A647B}"/>
                  </a:ext>
                </a:extLst>
              </p:cNvPr>
              <p:cNvSpPr/>
              <p:nvPr/>
            </p:nvSpPr>
            <p:spPr>
              <a:xfrm rot="10800000">
                <a:off x="5083036" y="2678206"/>
                <a:ext cx="843386" cy="144781"/>
              </a:xfrm>
              <a:prstGeom prst="round2Same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35" name="Dikdörtgen: Yuvarlatılmış Üst Köşeler 25">
                <a:extLst>
                  <a:ext uri="{FF2B5EF4-FFF2-40B4-BE49-F238E27FC236}">
                    <a16:creationId xmlns:a16="http://schemas.microsoft.com/office/drawing/2014/main" xmlns="" id="{F7FE5BB0-0897-4EE1-8C83-35394BA07BC9}"/>
                  </a:ext>
                </a:extLst>
              </p:cNvPr>
              <p:cNvSpPr/>
              <p:nvPr/>
            </p:nvSpPr>
            <p:spPr>
              <a:xfrm rot="10800000">
                <a:off x="4135505" y="2678206"/>
                <a:ext cx="843386" cy="144781"/>
              </a:xfrm>
              <a:prstGeom prst="round2Same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36" name="Dikdörtgen: Yuvarlatılmış Üst Köşeler 28">
                <a:extLst>
                  <a:ext uri="{FF2B5EF4-FFF2-40B4-BE49-F238E27FC236}">
                    <a16:creationId xmlns:a16="http://schemas.microsoft.com/office/drawing/2014/main" xmlns="" id="{9368EDA0-BE61-4D60-A9B6-64F9508CA9C9}"/>
                  </a:ext>
                </a:extLst>
              </p:cNvPr>
              <p:cNvSpPr/>
              <p:nvPr/>
            </p:nvSpPr>
            <p:spPr>
              <a:xfrm rot="10800000">
                <a:off x="7110619" y="2678206"/>
                <a:ext cx="843386" cy="144781"/>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dirty="0"/>
              </a:p>
            </p:txBody>
          </p:sp>
          <p:sp>
            <p:nvSpPr>
              <p:cNvPr id="37" name="Dikdörtgen: Yuvarlatılmış Üst Köşeler 31">
                <a:extLst>
                  <a:ext uri="{FF2B5EF4-FFF2-40B4-BE49-F238E27FC236}">
                    <a16:creationId xmlns:a16="http://schemas.microsoft.com/office/drawing/2014/main" xmlns="" id="{6BCBDB55-78A5-440A-856B-30EA0B2B4E88}"/>
                  </a:ext>
                </a:extLst>
              </p:cNvPr>
              <p:cNvSpPr/>
              <p:nvPr/>
            </p:nvSpPr>
            <p:spPr>
              <a:xfrm rot="10800000">
                <a:off x="6163088" y="2678206"/>
                <a:ext cx="843386" cy="144781"/>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dirty="0"/>
              </a:p>
            </p:txBody>
          </p:sp>
          <p:sp>
            <p:nvSpPr>
              <p:cNvPr id="38" name="Dikdörtgen: Yuvarlatılmış Üst Köşeler 40">
                <a:extLst>
                  <a:ext uri="{FF2B5EF4-FFF2-40B4-BE49-F238E27FC236}">
                    <a16:creationId xmlns:a16="http://schemas.microsoft.com/office/drawing/2014/main" xmlns="" id="{D13A3FA6-3060-4BD5-A265-14C47B7E2A2C}"/>
                  </a:ext>
                </a:extLst>
              </p:cNvPr>
              <p:cNvSpPr/>
              <p:nvPr/>
            </p:nvSpPr>
            <p:spPr>
              <a:xfrm rot="10800000">
                <a:off x="9138200" y="2678206"/>
                <a:ext cx="843386" cy="144781"/>
              </a:xfrm>
              <a:prstGeom prst="round2Same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tr-TR" dirty="0"/>
              </a:p>
            </p:txBody>
          </p:sp>
          <p:sp>
            <p:nvSpPr>
              <p:cNvPr id="39" name="Dikdörtgen: Yuvarlatılmış Üst Köşeler 43">
                <a:extLst>
                  <a:ext uri="{FF2B5EF4-FFF2-40B4-BE49-F238E27FC236}">
                    <a16:creationId xmlns:a16="http://schemas.microsoft.com/office/drawing/2014/main" xmlns="" id="{838AF3F1-9845-4382-ACE6-68D2A4F39A80}"/>
                  </a:ext>
                </a:extLst>
              </p:cNvPr>
              <p:cNvSpPr/>
              <p:nvPr/>
            </p:nvSpPr>
            <p:spPr>
              <a:xfrm rot="10800000">
                <a:off x="8190669" y="2678206"/>
                <a:ext cx="843386" cy="144781"/>
              </a:xfrm>
              <a:prstGeom prst="round2Same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tr-TR" dirty="0"/>
              </a:p>
            </p:txBody>
          </p:sp>
          <p:sp>
            <p:nvSpPr>
              <p:cNvPr id="40" name="Dikdörtgen: Yuvarlatılmış Üst Köşeler 46">
                <a:extLst>
                  <a:ext uri="{FF2B5EF4-FFF2-40B4-BE49-F238E27FC236}">
                    <a16:creationId xmlns:a16="http://schemas.microsoft.com/office/drawing/2014/main" xmlns="" id="{86A9899E-9392-4E6D-901E-78B1CE46B68C}"/>
                  </a:ext>
                </a:extLst>
              </p:cNvPr>
              <p:cNvSpPr/>
              <p:nvPr/>
            </p:nvSpPr>
            <p:spPr>
              <a:xfrm rot="10800000">
                <a:off x="11165780" y="2678206"/>
                <a:ext cx="843386" cy="144781"/>
              </a:xfrm>
              <a:prstGeom prst="round2Same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1" name="Dikdörtgen: Yuvarlatılmış Üst Köşeler 49">
                <a:extLst>
                  <a:ext uri="{FF2B5EF4-FFF2-40B4-BE49-F238E27FC236}">
                    <a16:creationId xmlns:a16="http://schemas.microsoft.com/office/drawing/2014/main" xmlns="" id="{EC6CCA76-DF14-4FE1-8CFE-4CD1410658E1}"/>
                  </a:ext>
                </a:extLst>
              </p:cNvPr>
              <p:cNvSpPr/>
              <p:nvPr/>
            </p:nvSpPr>
            <p:spPr>
              <a:xfrm rot="10800000">
                <a:off x="10218249" y="2678206"/>
                <a:ext cx="843386" cy="144781"/>
              </a:xfrm>
              <a:prstGeom prst="round2Same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grpSp>
        <p:grpSp>
          <p:nvGrpSpPr>
            <p:cNvPr id="24" name="Grup 61">
              <a:extLst>
                <a:ext uri="{FF2B5EF4-FFF2-40B4-BE49-F238E27FC236}">
                  <a16:creationId xmlns:a16="http://schemas.microsoft.com/office/drawing/2014/main" xmlns="" id="{B1BF4C8F-3541-42BC-BB30-9A281EA71FD9}"/>
                </a:ext>
              </a:extLst>
            </p:cNvPr>
            <p:cNvGrpSpPr/>
            <p:nvPr/>
          </p:nvGrpSpPr>
          <p:grpSpPr>
            <a:xfrm>
              <a:off x="4135505" y="1993593"/>
              <a:ext cx="7873661" cy="412751"/>
              <a:chOff x="4135505" y="1993593"/>
              <a:chExt cx="7873661" cy="412751"/>
            </a:xfrm>
          </p:grpSpPr>
          <p:sp>
            <p:nvSpPr>
              <p:cNvPr id="26" name="Dikdörtgen: Yuvarlatılmış Üst Köşeler 21">
                <a:extLst>
                  <a:ext uri="{FF2B5EF4-FFF2-40B4-BE49-F238E27FC236}">
                    <a16:creationId xmlns:a16="http://schemas.microsoft.com/office/drawing/2014/main" xmlns="" id="{612B8F5B-D5A2-4E5D-B324-E34944EABE19}"/>
                  </a:ext>
                </a:extLst>
              </p:cNvPr>
              <p:cNvSpPr/>
              <p:nvPr/>
            </p:nvSpPr>
            <p:spPr>
              <a:xfrm>
                <a:off x="5083036" y="1993593"/>
                <a:ext cx="843386" cy="412751"/>
              </a:xfrm>
              <a:prstGeom prst="round2Same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2019</a:t>
                </a:r>
              </a:p>
            </p:txBody>
          </p:sp>
          <p:sp>
            <p:nvSpPr>
              <p:cNvPr id="27" name="Dikdörtgen: Yuvarlatılmış Üst Köşeler 27">
                <a:extLst>
                  <a:ext uri="{FF2B5EF4-FFF2-40B4-BE49-F238E27FC236}">
                    <a16:creationId xmlns:a16="http://schemas.microsoft.com/office/drawing/2014/main" xmlns="" id="{9D0CCE47-61D8-460F-AA83-8A0373B51D8B}"/>
                  </a:ext>
                </a:extLst>
              </p:cNvPr>
              <p:cNvSpPr/>
              <p:nvPr/>
            </p:nvSpPr>
            <p:spPr>
              <a:xfrm>
                <a:off x="4135505" y="1993593"/>
                <a:ext cx="843386" cy="412751"/>
              </a:xfrm>
              <a:prstGeom prst="round2Same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2018</a:t>
                </a:r>
              </a:p>
            </p:txBody>
          </p:sp>
          <p:sp>
            <p:nvSpPr>
              <p:cNvPr id="28" name="Dikdörtgen: Yuvarlatılmış Üst Köşeler 30">
                <a:extLst>
                  <a:ext uri="{FF2B5EF4-FFF2-40B4-BE49-F238E27FC236}">
                    <a16:creationId xmlns:a16="http://schemas.microsoft.com/office/drawing/2014/main" xmlns="" id="{06763E78-0EF9-4EB8-AEB3-89BFC485A244}"/>
                  </a:ext>
                </a:extLst>
              </p:cNvPr>
              <p:cNvSpPr/>
              <p:nvPr/>
            </p:nvSpPr>
            <p:spPr>
              <a:xfrm>
                <a:off x="7110619" y="1993593"/>
                <a:ext cx="843386" cy="412751"/>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2020</a:t>
                </a:r>
              </a:p>
            </p:txBody>
          </p:sp>
          <p:sp>
            <p:nvSpPr>
              <p:cNvPr id="29" name="Dikdörtgen: Yuvarlatılmış Üst Köşeler 33">
                <a:extLst>
                  <a:ext uri="{FF2B5EF4-FFF2-40B4-BE49-F238E27FC236}">
                    <a16:creationId xmlns:a16="http://schemas.microsoft.com/office/drawing/2014/main" xmlns="" id="{DEA662AA-89C6-4CF4-8934-E52DC80667D8}"/>
                  </a:ext>
                </a:extLst>
              </p:cNvPr>
              <p:cNvSpPr/>
              <p:nvPr/>
            </p:nvSpPr>
            <p:spPr>
              <a:xfrm>
                <a:off x="6163088" y="1993593"/>
                <a:ext cx="843386" cy="412751"/>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2019</a:t>
                </a:r>
              </a:p>
            </p:txBody>
          </p:sp>
          <p:sp>
            <p:nvSpPr>
              <p:cNvPr id="30" name="Dikdörtgen: Yuvarlatılmış Üst Köşeler 42">
                <a:extLst>
                  <a:ext uri="{FF2B5EF4-FFF2-40B4-BE49-F238E27FC236}">
                    <a16:creationId xmlns:a16="http://schemas.microsoft.com/office/drawing/2014/main" xmlns="" id="{EC533748-EEE2-4BA9-A524-9450A7BF7DB3}"/>
                  </a:ext>
                </a:extLst>
              </p:cNvPr>
              <p:cNvSpPr/>
              <p:nvPr/>
            </p:nvSpPr>
            <p:spPr>
              <a:xfrm>
                <a:off x="9138200" y="1993593"/>
                <a:ext cx="843386" cy="412751"/>
              </a:xfrm>
              <a:prstGeom prst="round2SameRect">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2021</a:t>
                </a:r>
              </a:p>
            </p:txBody>
          </p:sp>
          <p:sp>
            <p:nvSpPr>
              <p:cNvPr id="31" name="Dikdörtgen: Yuvarlatılmış Üst Köşeler 45">
                <a:extLst>
                  <a:ext uri="{FF2B5EF4-FFF2-40B4-BE49-F238E27FC236}">
                    <a16:creationId xmlns:a16="http://schemas.microsoft.com/office/drawing/2014/main" xmlns="" id="{72D302F9-4C01-4185-AF58-B5EEE5362D30}"/>
                  </a:ext>
                </a:extLst>
              </p:cNvPr>
              <p:cNvSpPr/>
              <p:nvPr/>
            </p:nvSpPr>
            <p:spPr>
              <a:xfrm>
                <a:off x="8190669" y="1993593"/>
                <a:ext cx="843386" cy="412751"/>
              </a:xfrm>
              <a:prstGeom prst="round2SameRect">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2020</a:t>
                </a:r>
              </a:p>
            </p:txBody>
          </p:sp>
          <p:sp>
            <p:nvSpPr>
              <p:cNvPr id="32" name="Dikdörtgen: Yuvarlatılmış Üst Köşeler 48">
                <a:extLst>
                  <a:ext uri="{FF2B5EF4-FFF2-40B4-BE49-F238E27FC236}">
                    <a16:creationId xmlns:a16="http://schemas.microsoft.com/office/drawing/2014/main" xmlns="" id="{C7AE3EF1-4858-4058-BB0C-469D3EB36171}"/>
                  </a:ext>
                </a:extLst>
              </p:cNvPr>
              <p:cNvSpPr/>
              <p:nvPr/>
            </p:nvSpPr>
            <p:spPr>
              <a:xfrm>
                <a:off x="11165780" y="1993593"/>
                <a:ext cx="843386" cy="412751"/>
              </a:xfrm>
              <a:prstGeom prst="round2Same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2022</a:t>
                </a:r>
              </a:p>
            </p:txBody>
          </p:sp>
          <p:sp>
            <p:nvSpPr>
              <p:cNvPr id="33" name="Dikdörtgen: Yuvarlatılmış Üst Köşeler 51">
                <a:extLst>
                  <a:ext uri="{FF2B5EF4-FFF2-40B4-BE49-F238E27FC236}">
                    <a16:creationId xmlns:a16="http://schemas.microsoft.com/office/drawing/2014/main" xmlns="" id="{2F925679-9961-4CB0-91A7-858BFCB474C2}"/>
                  </a:ext>
                </a:extLst>
              </p:cNvPr>
              <p:cNvSpPr/>
              <p:nvPr/>
            </p:nvSpPr>
            <p:spPr>
              <a:xfrm>
                <a:off x="10218249" y="1993593"/>
                <a:ext cx="843386" cy="412751"/>
              </a:xfrm>
              <a:prstGeom prst="round2Same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2021</a:t>
                </a:r>
              </a:p>
            </p:txBody>
          </p:sp>
        </p:grpSp>
      </p:grpSp>
      <p:graphicFrame>
        <p:nvGraphicFramePr>
          <p:cNvPr id="69" name="Tablo 57">
            <a:extLst>
              <a:ext uri="{FF2B5EF4-FFF2-40B4-BE49-F238E27FC236}">
                <a16:creationId xmlns:a16="http://schemas.microsoft.com/office/drawing/2014/main" xmlns="" id="{C72892F0-CBE8-4642-9146-CD56B6B16902}"/>
              </a:ext>
            </a:extLst>
          </p:cNvPr>
          <p:cNvGraphicFramePr>
            <a:graphicFrameLocks noGrp="1"/>
          </p:cNvGraphicFramePr>
          <p:nvPr>
            <p:extLst>
              <p:ext uri="{D42A27DB-BD31-4B8C-83A1-F6EECF244321}">
                <p14:modId xmlns="" xmlns:p14="http://schemas.microsoft.com/office/powerpoint/2010/main" val="817751678"/>
              </p:ext>
            </p:extLst>
          </p:nvPr>
        </p:nvGraphicFramePr>
        <p:xfrm>
          <a:off x="1029167" y="4420601"/>
          <a:ext cx="10980000" cy="1137109"/>
        </p:xfrm>
        <a:graphic>
          <a:graphicData uri="http://schemas.openxmlformats.org/drawingml/2006/table">
            <a:tbl>
              <a:tblPr firstRow="1" bandRow="1">
                <a:tableStyleId>{5940675A-B579-460E-94D1-54222C63F5DA}</a:tableStyleId>
              </a:tblPr>
              <a:tblGrid>
                <a:gridCol w="612000">
                  <a:extLst>
                    <a:ext uri="{9D8B030D-6E8A-4147-A177-3AD203B41FA5}">
                      <a16:colId xmlns:a16="http://schemas.microsoft.com/office/drawing/2014/main" xmlns="" val="689098220"/>
                    </a:ext>
                  </a:extLst>
                </a:gridCol>
                <a:gridCol w="1800000">
                  <a:extLst>
                    <a:ext uri="{9D8B030D-6E8A-4147-A177-3AD203B41FA5}">
                      <a16:colId xmlns:a16="http://schemas.microsoft.com/office/drawing/2014/main" xmlns="" val="3674460142"/>
                    </a:ext>
                  </a:extLst>
                </a:gridCol>
                <a:gridCol w="612000">
                  <a:extLst>
                    <a:ext uri="{9D8B030D-6E8A-4147-A177-3AD203B41FA5}">
                      <a16:colId xmlns:a16="http://schemas.microsoft.com/office/drawing/2014/main" xmlns="" val="1507432093"/>
                    </a:ext>
                  </a:extLst>
                </a:gridCol>
                <a:gridCol w="2304000">
                  <a:extLst>
                    <a:ext uri="{9D8B030D-6E8A-4147-A177-3AD203B41FA5}">
                      <a16:colId xmlns:a16="http://schemas.microsoft.com/office/drawing/2014/main" xmlns="" val="436463778"/>
                    </a:ext>
                  </a:extLst>
                </a:gridCol>
                <a:gridCol w="612000">
                  <a:extLst>
                    <a:ext uri="{9D8B030D-6E8A-4147-A177-3AD203B41FA5}">
                      <a16:colId xmlns:a16="http://schemas.microsoft.com/office/drawing/2014/main" xmlns="" val="872841689"/>
                    </a:ext>
                  </a:extLst>
                </a:gridCol>
                <a:gridCol w="2196000">
                  <a:extLst>
                    <a:ext uri="{9D8B030D-6E8A-4147-A177-3AD203B41FA5}">
                      <a16:colId xmlns:a16="http://schemas.microsoft.com/office/drawing/2014/main" xmlns="" val="3218840148"/>
                    </a:ext>
                  </a:extLst>
                </a:gridCol>
                <a:gridCol w="612000">
                  <a:extLst>
                    <a:ext uri="{9D8B030D-6E8A-4147-A177-3AD203B41FA5}">
                      <a16:colId xmlns:a16="http://schemas.microsoft.com/office/drawing/2014/main" xmlns="" val="1589978683"/>
                    </a:ext>
                  </a:extLst>
                </a:gridCol>
                <a:gridCol w="2232000">
                  <a:extLst>
                    <a:ext uri="{9D8B030D-6E8A-4147-A177-3AD203B41FA5}">
                      <a16:colId xmlns:a16="http://schemas.microsoft.com/office/drawing/2014/main" xmlns="" val="1152055309"/>
                    </a:ext>
                  </a:extLst>
                </a:gridCol>
              </a:tblGrid>
              <a:tr h="597109">
                <a:tc>
                  <a:txBody>
                    <a:bodyPr/>
                    <a:lstStyle/>
                    <a:p>
                      <a:pPr algn="ctr"/>
                      <a:r>
                        <a:rPr lang="tr-TR" sz="1800" b="1" dirty="0">
                          <a:effectLst>
                            <a:outerShdw blurRad="38100" dist="38100" dir="2700000" algn="tl">
                              <a:srgbClr val="000000">
                                <a:alpha val="43137"/>
                              </a:srgbClr>
                            </a:outerShdw>
                          </a:effectLst>
                        </a:rPr>
                        <a:t>HT</a:t>
                      </a:r>
                    </a:p>
                  </a:txBody>
                  <a:tcPr anchor="ctr">
                    <a:lnL w="12700" cmpd="sng">
                      <a:noFill/>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tr-TR" sz="1400" dirty="0"/>
                        <a:t>Hazırlık ve Tasarım</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tr-TR" sz="1800" b="1" dirty="0">
                          <a:effectLst>
                            <a:outerShdw blurRad="38100" dist="38100" dir="2700000" algn="tl">
                              <a:srgbClr val="000000">
                                <a:alpha val="43137"/>
                              </a:srgbClr>
                            </a:outerShdw>
                          </a:effectLst>
                        </a:rPr>
                        <a:t>P1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tr-TR" sz="1400" dirty="0"/>
                        <a:t>Küçük Ölçekli Pilot Uygulama</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tr-TR" sz="1800" b="1" dirty="0"/>
                        <a:t>P2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tr-TR" sz="1400" dirty="0"/>
                        <a:t>Orta Ölçekli Pilot Uygulama</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tr-TR" sz="1800" b="1" dirty="0"/>
                        <a:t>ÜU</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tr-TR" sz="1400" dirty="0"/>
                        <a:t>Ülke Uygulaması</a:t>
                      </a:r>
                    </a:p>
                  </a:txBody>
                  <a:tcPr anchor="ctr">
                    <a:lnL w="28575" cap="flat" cmpd="sng" algn="ctr">
                      <a:solidFill>
                        <a:schemeClr val="bg1"/>
                      </a:solidFill>
                      <a:prstDash val="solid"/>
                      <a:round/>
                      <a:headEnd type="none" w="med" len="med"/>
                      <a:tailEnd type="none" w="med" len="med"/>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4202393538"/>
                  </a:ext>
                </a:extLst>
              </a:tr>
              <a:tr h="540000">
                <a:tc>
                  <a:txBody>
                    <a:bodyPr/>
                    <a:lstStyle/>
                    <a:p>
                      <a:pPr algn="ctr"/>
                      <a:r>
                        <a:rPr lang="tr-TR" sz="1800" b="1" dirty="0">
                          <a:effectLst>
                            <a:outerShdw blurRad="38100" dist="38100" dir="2700000" algn="tl">
                              <a:srgbClr val="000000">
                                <a:alpha val="43137"/>
                              </a:srgbClr>
                            </a:outerShdw>
                          </a:effectLst>
                        </a:rPr>
                        <a:t>G</a:t>
                      </a:r>
                    </a:p>
                  </a:txBody>
                  <a:tcPr anchor="ctr">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85000"/>
                      </a:schemeClr>
                    </a:solidFill>
                  </a:tcPr>
                </a:tc>
                <a:tc>
                  <a:txBody>
                    <a:bodyPr/>
                    <a:lstStyle/>
                    <a:p>
                      <a:r>
                        <a:rPr lang="tr-TR" sz="1400" dirty="0"/>
                        <a:t>Geliştirme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tr-TR" sz="1800" b="1" dirty="0">
                          <a:effectLst>
                            <a:outerShdw blurRad="38100" dist="38100" dir="2700000" algn="tl">
                              <a:srgbClr val="000000">
                                <a:alpha val="43137"/>
                              </a:srgbClr>
                            </a:outerShdw>
                          </a:effectLst>
                        </a:rPr>
                        <a:t>İ1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85000"/>
                      </a:schemeClr>
                    </a:solidFill>
                  </a:tcPr>
                </a:tc>
                <a:tc>
                  <a:txBody>
                    <a:bodyPr/>
                    <a:lstStyle/>
                    <a:p>
                      <a:r>
                        <a:rPr lang="tr-TR" sz="1400" dirty="0"/>
                        <a:t>Küçük Ölçekli Uygulama Fazına İlişkin İyileştirme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tr-TR" sz="1800" b="1" dirty="0"/>
                        <a:t>İ2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85000"/>
                      </a:schemeClr>
                    </a:solidFill>
                  </a:tcPr>
                </a:tc>
                <a:tc>
                  <a:txBody>
                    <a:bodyPr/>
                    <a:lstStyle/>
                    <a:p>
                      <a:r>
                        <a:rPr lang="tr-TR" sz="1400" dirty="0"/>
                        <a:t>Orta Ölçekli Uygulama Fazına Yönelik İyileştirme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tr-TR" sz="1800" b="1" dirty="0"/>
                        <a:t>UİDİ</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85000"/>
                      </a:schemeClr>
                    </a:solidFill>
                  </a:tcPr>
                </a:tc>
                <a:tc>
                  <a:txBody>
                    <a:bodyPr/>
                    <a:lstStyle/>
                    <a:p>
                      <a:r>
                        <a:rPr lang="tr-TR" sz="1400" dirty="0"/>
                        <a:t>Uygulamaları İzleme Değerlendirme İyileştirme</a:t>
                      </a:r>
                    </a:p>
                  </a:txBody>
                  <a:tcPr anchor="ctr">
                    <a:lnL w="28575"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210694097"/>
                  </a:ext>
                </a:extLst>
              </a:tr>
            </a:tbl>
          </a:graphicData>
        </a:graphic>
      </p:graphicFrame>
      <p:pic>
        <p:nvPicPr>
          <p:cNvPr id="42" name="3 Resim" descr="merkezefendi mem logo2.jpg"/>
          <p:cNvPicPr>
            <a:picLocks noChangeAspect="1"/>
          </p:cNvPicPr>
          <p:nvPr/>
        </p:nvPicPr>
        <p:blipFill>
          <a:blip r:embed="rId3" cstate="print"/>
          <a:srcRect/>
          <a:stretch>
            <a:fillRect/>
          </a:stretch>
        </p:blipFill>
        <p:spPr bwMode="auto">
          <a:xfrm>
            <a:off x="56446" y="101599"/>
            <a:ext cx="1557865" cy="1461054"/>
          </a:xfrm>
          <a:prstGeom prst="rect">
            <a:avLst/>
          </a:prstGeom>
          <a:noFill/>
          <a:ln w="9525">
            <a:noFill/>
            <a:miter lim="800000"/>
            <a:headEnd/>
            <a:tailEnd/>
          </a:ln>
        </p:spPr>
      </p:pic>
    </p:spTree>
    <p:extLst>
      <p:ext uri="{BB962C8B-B14F-4D97-AF65-F5344CB8AC3E}">
        <p14:creationId xmlns="" xmlns:p14="http://schemas.microsoft.com/office/powerpoint/2010/main" val="19918413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830571" y="1169476"/>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Akış Çizelgesi: Ayıkla 3"/>
          <p:cNvSpPr/>
          <p:nvPr/>
        </p:nvSpPr>
        <p:spPr>
          <a:xfrm rot="5400000">
            <a:off x="5006406" y="36669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Oval 5"/>
          <p:cNvSpPr/>
          <p:nvPr/>
        </p:nvSpPr>
        <p:spPr>
          <a:xfrm>
            <a:off x="127011" y="116881"/>
            <a:ext cx="1407120" cy="140712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cxnSp>
        <p:nvCxnSpPr>
          <p:cNvPr id="7" name="Düz Bağlayıcı 6"/>
          <p:cNvCxnSpPr>
            <a:stCxn id="6" idx="6"/>
          </p:cNvCxnSpPr>
          <p:nvPr/>
        </p:nvCxnSpPr>
        <p:spPr>
          <a:xfrm>
            <a:off x="1534133" y="820445"/>
            <a:ext cx="10657871" cy="186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a:stCxn id="6" idx="4"/>
          </p:cNvCxnSpPr>
          <p:nvPr/>
        </p:nvCxnSpPr>
        <p:spPr>
          <a:xfrm>
            <a:off x="830571" y="1524005"/>
            <a:ext cx="0" cy="53339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Yay 8"/>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dirty="0"/>
          </a:p>
        </p:txBody>
      </p:sp>
      <p:sp>
        <p:nvSpPr>
          <p:cNvPr id="10" name="Yuvarlatılmış Dikdörtgen 9"/>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1" name="Metin kutusu 10"/>
          <p:cNvSpPr txBox="1"/>
          <p:nvPr/>
        </p:nvSpPr>
        <p:spPr>
          <a:xfrm>
            <a:off x="5475749" y="211327"/>
            <a:ext cx="6716255" cy="584775"/>
          </a:xfrm>
          <a:prstGeom prst="rect">
            <a:avLst/>
          </a:prstGeom>
          <a:noFill/>
        </p:spPr>
        <p:txBody>
          <a:bodyPr wrap="square" rtlCol="0">
            <a:spAutoFit/>
          </a:bodyPr>
          <a:lstStyle/>
          <a:p>
            <a:pPr algn="ctr"/>
            <a:r>
              <a:rPr lang="tr-TR" sz="3200" b="1" dirty="0" smtClean="0">
                <a:effectLst>
                  <a:outerShdw blurRad="38100" dist="38100" dir="2700000" algn="tl">
                    <a:srgbClr val="000000">
                      <a:alpha val="43137"/>
                    </a:srgbClr>
                  </a:outerShdw>
                </a:effectLst>
                <a:latin typeface="Trebuchet MS" panose="020B0603020202020204" pitchFamily="34" charset="0"/>
              </a:rPr>
              <a:t>2023 EĞİTİM VİZYONU</a:t>
            </a:r>
            <a:endParaRPr lang="tr-TR" sz="3200" b="1" dirty="0">
              <a:effectLst>
                <a:outerShdw blurRad="38100" dist="38100" dir="2700000" algn="tl">
                  <a:srgbClr val="000000">
                    <a:alpha val="43137"/>
                  </a:srgbClr>
                </a:outerShdw>
              </a:effectLst>
              <a:latin typeface="Trebuchet MS" panose="020B0603020202020204" pitchFamily="34" charset="0"/>
            </a:endParaRPr>
          </a:p>
        </p:txBody>
      </p:sp>
      <p:sp>
        <p:nvSpPr>
          <p:cNvPr id="12" name="11 Slayt Numarası Yer Tutucusu"/>
          <p:cNvSpPr>
            <a:spLocks noGrp="1"/>
          </p:cNvSpPr>
          <p:nvPr>
            <p:ph type="sldNum" sz="quarter" idx="12"/>
          </p:nvPr>
        </p:nvSpPr>
        <p:spPr/>
        <p:txBody>
          <a:bodyPr/>
          <a:lstStyle/>
          <a:p>
            <a:fld id="{92906C5C-297D-40D7-908D-F30303E58C5D}" type="slidenum">
              <a:rPr lang="tr-TR" smtClean="0"/>
              <a:pPr/>
              <a:t>26</a:t>
            </a:fld>
            <a:endParaRPr lang="tr-TR" dirty="0"/>
          </a:p>
        </p:txBody>
      </p:sp>
      <p:sp>
        <p:nvSpPr>
          <p:cNvPr id="2" name="Dikdörtgen 1"/>
          <p:cNvSpPr/>
          <p:nvPr/>
        </p:nvSpPr>
        <p:spPr>
          <a:xfrm>
            <a:off x="830572" y="1189152"/>
            <a:ext cx="11361429" cy="652166"/>
          </a:xfrm>
          <a:prstGeom prst="rect">
            <a:avLst/>
          </a:prstGeom>
        </p:spPr>
        <p:txBody>
          <a:bodyPr wrap="square">
            <a:spAutoFit/>
          </a:bodyPr>
          <a:lstStyle/>
          <a:p>
            <a:pPr algn="ctr">
              <a:lnSpc>
                <a:spcPct val="107000"/>
              </a:lnSpc>
              <a:spcAft>
                <a:spcPts val="800"/>
              </a:spcAft>
            </a:pPr>
            <a:r>
              <a:rPr lang="tr-TR" sz="3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2023 EĞİTİM </a:t>
            </a:r>
            <a:r>
              <a:rPr lang="tr-TR" sz="3400" b="1"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VİZYONUNUN’DA İÇERİK ve UYGULAMA</a:t>
            </a:r>
            <a:endParaRPr lang="tr-TR" sz="3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Dikdörtgen 16"/>
          <p:cNvSpPr/>
          <p:nvPr/>
        </p:nvSpPr>
        <p:spPr>
          <a:xfrm>
            <a:off x="830572" y="1931123"/>
            <a:ext cx="11026149" cy="4161845"/>
          </a:xfrm>
          <a:prstGeom prst="rect">
            <a:avLst/>
          </a:prstGeom>
        </p:spPr>
        <p:txBody>
          <a:bodyPr wrap="square">
            <a:spAutoFit/>
          </a:bodyPr>
          <a:lstStyle/>
          <a:p>
            <a:pPr marL="457200" indent="-457200" algn="just">
              <a:lnSpc>
                <a:spcPct val="107000"/>
              </a:lnSpc>
              <a:spcAft>
                <a:spcPts val="800"/>
              </a:spcAft>
              <a:buFont typeface="Wingdings" panose="05000000000000000000" pitchFamily="2" charset="2"/>
              <a:buChar char="ü"/>
            </a:pPr>
            <a:endParaRPr lang="tr-TR" sz="2400" dirty="0" smtClean="0">
              <a:latin typeface="Calibri" panose="020F0502020204030204" pitchFamily="34" charset="0"/>
              <a:ea typeface="Calibri" panose="020F0502020204030204" pitchFamily="34" charset="0"/>
              <a:cs typeface="Times New Roman" panose="02020603050405020304" pitchFamily="18" charset="0"/>
            </a:endParaRPr>
          </a:p>
          <a:p>
            <a:pPr marL="457200" indent="-457200" algn="just">
              <a:lnSpc>
                <a:spcPct val="107000"/>
              </a:lnSpc>
              <a:spcAft>
                <a:spcPts val="800"/>
              </a:spcAft>
              <a:buFont typeface="Wingdings" panose="05000000000000000000" pitchFamily="2" charset="2"/>
              <a:buChar char="ü"/>
            </a:pPr>
            <a:r>
              <a:rPr lang="tr-TR" sz="2400" dirty="0">
                <a:latin typeface="Calibri" panose="020F0502020204030204" pitchFamily="34" charset="0"/>
                <a:ea typeface="Calibri" panose="020F0502020204030204" pitchFamily="34" charset="0"/>
                <a:cs typeface="Times New Roman" panose="02020603050405020304" pitchFamily="18" charset="0"/>
              </a:rPr>
              <a:t>Temel becerilere ilişkin zorunlu derslerin korunması şartıyla, </a:t>
            </a:r>
            <a:r>
              <a:rPr lang="tr-TR" sz="2400" b="1" dirty="0">
                <a:solidFill>
                  <a:srgbClr val="CC0000"/>
                </a:solidFill>
                <a:latin typeface="Calibri" panose="020F0502020204030204" pitchFamily="34" charset="0"/>
                <a:ea typeface="Calibri" panose="020F0502020204030204" pitchFamily="34" charset="0"/>
                <a:cs typeface="Times New Roman" panose="02020603050405020304" pitchFamily="18" charset="0"/>
              </a:rPr>
              <a:t>zorunlu ders saat ve çeşitleri azaltılarak, derinleşmeye, kişiselleştirmeye ve uygulamaya zaman </a:t>
            </a:r>
            <a:r>
              <a:rPr lang="tr-TR" sz="2400" b="1" dirty="0" smtClean="0">
                <a:solidFill>
                  <a:srgbClr val="CC0000"/>
                </a:solidFill>
                <a:latin typeface="Calibri" panose="020F0502020204030204" pitchFamily="34" charset="0"/>
                <a:ea typeface="Calibri" panose="020F0502020204030204" pitchFamily="34" charset="0"/>
                <a:cs typeface="Times New Roman" panose="02020603050405020304" pitchFamily="18" charset="0"/>
              </a:rPr>
              <a:t>ayrılacaktır.</a:t>
            </a:r>
          </a:p>
          <a:p>
            <a:pPr marL="457200" indent="-457200" algn="just">
              <a:lnSpc>
                <a:spcPct val="107000"/>
              </a:lnSpc>
              <a:spcAft>
                <a:spcPts val="800"/>
              </a:spcAft>
              <a:buFont typeface="Wingdings" panose="05000000000000000000" pitchFamily="2" charset="2"/>
              <a:buChar char="ü"/>
            </a:pPr>
            <a:endParaRPr lang="tr-TR" sz="2400" dirty="0" smtClean="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marL="457200" indent="-457200" algn="just">
              <a:lnSpc>
                <a:spcPct val="107000"/>
              </a:lnSpc>
              <a:spcAft>
                <a:spcPts val="800"/>
              </a:spcAft>
              <a:buFont typeface="Wingdings" panose="05000000000000000000" pitchFamily="2" charset="2"/>
              <a:buChar char="ü"/>
            </a:pPr>
            <a:endParaRPr lang="tr-TR" sz="2400" dirty="0" smtClean="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marL="457200" indent="-457200" algn="just">
              <a:lnSpc>
                <a:spcPct val="107000"/>
              </a:lnSpc>
              <a:spcAft>
                <a:spcPts val="800"/>
              </a:spcAft>
            </a:pPr>
            <a:endParaRPr lang="tr-TR" sz="2400" dirty="0" smtClean="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marL="457200" indent="-457200" algn="just">
              <a:lnSpc>
                <a:spcPct val="107000"/>
              </a:lnSpc>
              <a:spcAft>
                <a:spcPts val="800"/>
              </a:spcAft>
              <a:buFont typeface="Wingdings" panose="05000000000000000000" pitchFamily="2" charset="2"/>
              <a:buChar char="ü"/>
            </a:pPr>
            <a:r>
              <a:rPr lang="tr-TR" sz="2400" b="1" dirty="0" smtClean="0">
                <a:solidFill>
                  <a:srgbClr val="CC0000"/>
                </a:solidFill>
                <a:latin typeface="Calibri" panose="020F0502020204030204" pitchFamily="34" charset="0"/>
                <a:ea typeface="Calibri" panose="020F0502020204030204" pitchFamily="34" charset="0"/>
                <a:cs typeface="Times New Roman" panose="02020603050405020304" pitchFamily="18" charset="0"/>
              </a:rPr>
              <a:t>Müfredatlar</a:t>
            </a:r>
            <a:r>
              <a:rPr lang="tr-TR" sz="2400" dirty="0" smtClean="0">
                <a:latin typeface="Calibri" panose="020F0502020204030204" pitchFamily="34" charset="0"/>
                <a:ea typeface="Calibri" panose="020F0502020204030204" pitchFamily="34" charset="0"/>
                <a:cs typeface="Times New Roman" panose="02020603050405020304" pitchFamily="18" charset="0"/>
              </a:rPr>
              <a:t> </a:t>
            </a:r>
            <a:r>
              <a:rPr lang="tr-TR" sz="2400" dirty="0">
                <a:latin typeface="Calibri" panose="020F0502020204030204" pitchFamily="34" charset="0"/>
                <a:ea typeface="Calibri" panose="020F0502020204030204" pitchFamily="34" charset="0"/>
                <a:cs typeface="Times New Roman" panose="02020603050405020304" pitchFamily="18" charset="0"/>
              </a:rPr>
              <a:t>tüm kademelerde bütüncül, yetenek kümeleriyle ilişkilendirilmiş, </a:t>
            </a:r>
            <a:r>
              <a:rPr lang="tr-TR" sz="2400" b="1" dirty="0">
                <a:solidFill>
                  <a:srgbClr val="CC0000"/>
                </a:solidFill>
                <a:latin typeface="Calibri" panose="020F0502020204030204" pitchFamily="34" charset="0"/>
                <a:ea typeface="Calibri" panose="020F0502020204030204" pitchFamily="34" charset="0"/>
                <a:cs typeface="Times New Roman" panose="02020603050405020304" pitchFamily="18" charset="0"/>
              </a:rPr>
              <a:t>esnek ve modüler yapılar olarak yapılandırılacaktır</a:t>
            </a:r>
            <a:r>
              <a:rPr lang="tr-TR" sz="2400" b="1" dirty="0" smtClean="0">
                <a:solidFill>
                  <a:srgbClr val="CC0000"/>
                </a:solidFill>
                <a:latin typeface="Calibri" panose="020F0502020204030204" pitchFamily="34" charset="0"/>
                <a:ea typeface="Calibri" panose="020F0502020204030204" pitchFamily="34" charset="0"/>
                <a:cs typeface="Times New Roman" panose="02020603050405020304" pitchFamily="18" charset="0"/>
              </a:rPr>
              <a:t>.</a:t>
            </a:r>
            <a:endParaRPr lang="tr-TR" sz="2400" b="1" dirty="0">
              <a:solidFill>
                <a:srgbClr val="CC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2" name="Dikdörtgen 20">
            <a:extLst>
              <a:ext uri="{FF2B5EF4-FFF2-40B4-BE49-F238E27FC236}">
                <a16:creationId xmlns:a16="http://schemas.microsoft.com/office/drawing/2014/main" xmlns="" id="{3D532803-586C-4B5C-8414-E114310FAC58}"/>
              </a:ext>
            </a:extLst>
          </p:cNvPr>
          <p:cNvSpPr/>
          <p:nvPr/>
        </p:nvSpPr>
        <p:spPr>
          <a:xfrm>
            <a:off x="3452896" y="4362720"/>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600" b="1" dirty="0">
                <a:ln w="0"/>
                <a:solidFill>
                  <a:schemeClr val="tx1"/>
                </a:solidFill>
                <a:effectLst>
                  <a:outerShdw blurRad="38100" dist="19050" dir="2700000" algn="tl" rotWithShape="0">
                    <a:schemeClr val="dk1">
                      <a:alpha val="40000"/>
                    </a:schemeClr>
                  </a:outerShdw>
                </a:effectLst>
              </a:rPr>
              <a:t>G</a:t>
            </a:r>
          </a:p>
        </p:txBody>
      </p:sp>
      <p:sp>
        <p:nvSpPr>
          <p:cNvPr id="43" name="Dikdörtgen 26">
            <a:extLst>
              <a:ext uri="{FF2B5EF4-FFF2-40B4-BE49-F238E27FC236}">
                <a16:creationId xmlns:a16="http://schemas.microsoft.com/office/drawing/2014/main" xmlns="" id="{DFAB2C39-4301-4111-9B37-D554AE6AFB0B}"/>
              </a:ext>
            </a:extLst>
          </p:cNvPr>
          <p:cNvSpPr/>
          <p:nvPr/>
        </p:nvSpPr>
        <p:spPr>
          <a:xfrm>
            <a:off x="2505365" y="4362720"/>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600" b="1" dirty="0">
                <a:ln w="0"/>
                <a:solidFill>
                  <a:schemeClr val="tx1"/>
                </a:solidFill>
                <a:effectLst>
                  <a:outerShdw blurRad="38100" dist="19050" dir="2700000" algn="tl" rotWithShape="0">
                    <a:schemeClr val="dk1">
                      <a:alpha val="40000"/>
                    </a:schemeClr>
                  </a:outerShdw>
                </a:effectLst>
              </a:rPr>
              <a:t>HT</a:t>
            </a:r>
          </a:p>
        </p:txBody>
      </p:sp>
      <p:sp>
        <p:nvSpPr>
          <p:cNvPr id="44" name="Dikdörtgen 29">
            <a:extLst>
              <a:ext uri="{FF2B5EF4-FFF2-40B4-BE49-F238E27FC236}">
                <a16:creationId xmlns:a16="http://schemas.microsoft.com/office/drawing/2014/main" xmlns="" id="{40096CD4-1AD2-4D05-9336-BDBC9A8EDA4F}"/>
              </a:ext>
            </a:extLst>
          </p:cNvPr>
          <p:cNvSpPr/>
          <p:nvPr/>
        </p:nvSpPr>
        <p:spPr>
          <a:xfrm>
            <a:off x="5480478" y="4362720"/>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600" b="1" dirty="0">
                <a:ln w="0"/>
                <a:solidFill>
                  <a:schemeClr val="tx1"/>
                </a:solidFill>
                <a:effectLst>
                  <a:outerShdw blurRad="38100" dist="19050" dir="2700000" algn="tl" rotWithShape="0">
                    <a:schemeClr val="dk1">
                      <a:alpha val="40000"/>
                    </a:schemeClr>
                  </a:outerShdw>
                </a:effectLst>
              </a:rPr>
              <a:t>P2, İ2</a:t>
            </a:r>
          </a:p>
        </p:txBody>
      </p:sp>
      <p:sp>
        <p:nvSpPr>
          <p:cNvPr id="45" name="Dikdörtgen 32">
            <a:extLst>
              <a:ext uri="{FF2B5EF4-FFF2-40B4-BE49-F238E27FC236}">
                <a16:creationId xmlns:a16="http://schemas.microsoft.com/office/drawing/2014/main" xmlns="" id="{5CA22863-855A-4C9A-83EB-0FCDB9D09F34}"/>
              </a:ext>
            </a:extLst>
          </p:cNvPr>
          <p:cNvSpPr/>
          <p:nvPr/>
        </p:nvSpPr>
        <p:spPr>
          <a:xfrm>
            <a:off x="4532948" y="4362720"/>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600" b="1" dirty="0">
                <a:ln w="0"/>
                <a:solidFill>
                  <a:schemeClr val="tx1"/>
                </a:solidFill>
                <a:effectLst>
                  <a:outerShdw blurRad="38100" dist="19050" dir="2700000" algn="tl" rotWithShape="0">
                    <a:schemeClr val="dk1">
                      <a:alpha val="40000"/>
                    </a:schemeClr>
                  </a:outerShdw>
                </a:effectLst>
              </a:rPr>
              <a:t>P1, İ1</a:t>
            </a:r>
          </a:p>
        </p:txBody>
      </p:sp>
      <p:sp>
        <p:nvSpPr>
          <p:cNvPr id="46" name="Dikdörtgen 41">
            <a:extLst>
              <a:ext uri="{FF2B5EF4-FFF2-40B4-BE49-F238E27FC236}">
                <a16:creationId xmlns:a16="http://schemas.microsoft.com/office/drawing/2014/main" xmlns="" id="{EF90D3CE-50DB-4EB5-BC54-79B20DAC533E}"/>
              </a:ext>
            </a:extLst>
          </p:cNvPr>
          <p:cNvSpPr/>
          <p:nvPr/>
        </p:nvSpPr>
        <p:spPr>
          <a:xfrm>
            <a:off x="7508060" y="4362720"/>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600" b="1" dirty="0">
                <a:ln w="0"/>
                <a:solidFill>
                  <a:schemeClr val="tx1"/>
                </a:solidFill>
                <a:effectLst>
                  <a:outerShdw blurRad="38100" dist="19050" dir="2700000" algn="tl" rotWithShape="0">
                    <a:schemeClr val="dk1">
                      <a:alpha val="40000"/>
                    </a:schemeClr>
                  </a:outerShdw>
                </a:effectLst>
              </a:rPr>
              <a:t>UİDİ</a:t>
            </a:r>
          </a:p>
        </p:txBody>
      </p:sp>
      <p:sp>
        <p:nvSpPr>
          <p:cNvPr id="47" name="Dikdörtgen 44">
            <a:extLst>
              <a:ext uri="{FF2B5EF4-FFF2-40B4-BE49-F238E27FC236}">
                <a16:creationId xmlns:a16="http://schemas.microsoft.com/office/drawing/2014/main" xmlns="" id="{371BA538-3D81-4C53-A637-9B5E39AF75D4}"/>
              </a:ext>
            </a:extLst>
          </p:cNvPr>
          <p:cNvSpPr/>
          <p:nvPr/>
        </p:nvSpPr>
        <p:spPr>
          <a:xfrm>
            <a:off x="6560529" y="4362720"/>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600" b="1" dirty="0">
                <a:ln w="0"/>
                <a:solidFill>
                  <a:schemeClr val="tx1"/>
                </a:solidFill>
                <a:effectLst>
                  <a:outerShdw blurRad="38100" dist="19050" dir="2700000" algn="tl" rotWithShape="0">
                    <a:schemeClr val="dk1">
                      <a:alpha val="40000"/>
                    </a:schemeClr>
                  </a:outerShdw>
                </a:effectLst>
              </a:rPr>
              <a:t>ÜU</a:t>
            </a:r>
          </a:p>
        </p:txBody>
      </p:sp>
      <p:sp>
        <p:nvSpPr>
          <p:cNvPr id="48" name="Dikdörtgen 47">
            <a:extLst>
              <a:ext uri="{FF2B5EF4-FFF2-40B4-BE49-F238E27FC236}">
                <a16:creationId xmlns:a16="http://schemas.microsoft.com/office/drawing/2014/main" xmlns="" id="{404C4D8E-CC51-4D95-8F23-BD19123CD29B}"/>
              </a:ext>
            </a:extLst>
          </p:cNvPr>
          <p:cNvSpPr/>
          <p:nvPr/>
        </p:nvSpPr>
        <p:spPr>
          <a:xfrm>
            <a:off x="9535640" y="4362720"/>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600" b="1" dirty="0">
                <a:ln w="0"/>
                <a:solidFill>
                  <a:schemeClr val="tx1"/>
                </a:solidFill>
                <a:effectLst>
                  <a:outerShdw blurRad="38100" dist="19050" dir="2700000" algn="tl" rotWithShape="0">
                    <a:schemeClr val="dk1">
                      <a:alpha val="40000"/>
                    </a:schemeClr>
                  </a:outerShdw>
                </a:effectLst>
              </a:rPr>
              <a:t>UİDİ</a:t>
            </a:r>
          </a:p>
        </p:txBody>
      </p:sp>
      <p:sp>
        <p:nvSpPr>
          <p:cNvPr id="49" name="Dikdörtgen 50">
            <a:extLst>
              <a:ext uri="{FF2B5EF4-FFF2-40B4-BE49-F238E27FC236}">
                <a16:creationId xmlns:a16="http://schemas.microsoft.com/office/drawing/2014/main" xmlns="" id="{68D44DCD-ABEF-405C-9F99-6B057BD5E1BB}"/>
              </a:ext>
            </a:extLst>
          </p:cNvPr>
          <p:cNvSpPr/>
          <p:nvPr/>
        </p:nvSpPr>
        <p:spPr>
          <a:xfrm>
            <a:off x="8588109" y="4362720"/>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600" b="1" dirty="0">
                <a:ln w="0"/>
                <a:solidFill>
                  <a:schemeClr val="tx1"/>
                </a:solidFill>
                <a:effectLst>
                  <a:outerShdw blurRad="38100" dist="19050" dir="2700000" algn="tl" rotWithShape="0">
                    <a:schemeClr val="dk1">
                      <a:alpha val="40000"/>
                    </a:schemeClr>
                  </a:outerShdw>
                </a:effectLst>
              </a:rPr>
              <a:t>UİDİ</a:t>
            </a:r>
          </a:p>
        </p:txBody>
      </p:sp>
      <p:grpSp>
        <p:nvGrpSpPr>
          <p:cNvPr id="50" name="Grup 1">
            <a:extLst>
              <a:ext uri="{FF2B5EF4-FFF2-40B4-BE49-F238E27FC236}">
                <a16:creationId xmlns:a16="http://schemas.microsoft.com/office/drawing/2014/main" xmlns="" id="{1239C929-691D-4F88-AF12-E9085647A6D1}"/>
              </a:ext>
            </a:extLst>
          </p:cNvPr>
          <p:cNvGrpSpPr/>
          <p:nvPr/>
        </p:nvGrpSpPr>
        <p:grpSpPr>
          <a:xfrm>
            <a:off x="2505360" y="3949965"/>
            <a:ext cx="7873661" cy="829394"/>
            <a:chOff x="4135505" y="1993593"/>
            <a:chExt cx="7873661" cy="829394"/>
          </a:xfrm>
        </p:grpSpPr>
        <p:grpSp>
          <p:nvGrpSpPr>
            <p:cNvPr id="51" name="Grup 62">
              <a:extLst>
                <a:ext uri="{FF2B5EF4-FFF2-40B4-BE49-F238E27FC236}">
                  <a16:creationId xmlns:a16="http://schemas.microsoft.com/office/drawing/2014/main" xmlns="" id="{6CC26AD3-E6AD-484F-A7A2-59A689196B42}"/>
                </a:ext>
              </a:extLst>
            </p:cNvPr>
            <p:cNvGrpSpPr/>
            <p:nvPr/>
          </p:nvGrpSpPr>
          <p:grpSpPr>
            <a:xfrm>
              <a:off x="4135505" y="2678206"/>
              <a:ext cx="7873661" cy="144781"/>
              <a:chOff x="4135505" y="2678206"/>
              <a:chExt cx="7873661" cy="144781"/>
            </a:xfrm>
          </p:grpSpPr>
          <p:sp>
            <p:nvSpPr>
              <p:cNvPr id="61" name="Dikdörtgen: Yuvarlatılmış Üst Köşeler 19">
                <a:extLst>
                  <a:ext uri="{FF2B5EF4-FFF2-40B4-BE49-F238E27FC236}">
                    <a16:creationId xmlns:a16="http://schemas.microsoft.com/office/drawing/2014/main" xmlns="" id="{4F9B7088-1613-4186-9ACA-4127815A647B}"/>
                  </a:ext>
                </a:extLst>
              </p:cNvPr>
              <p:cNvSpPr/>
              <p:nvPr/>
            </p:nvSpPr>
            <p:spPr>
              <a:xfrm rot="10800000">
                <a:off x="5083036" y="2678206"/>
                <a:ext cx="843386" cy="144781"/>
              </a:xfrm>
              <a:prstGeom prst="round2Same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600" dirty="0"/>
              </a:p>
            </p:txBody>
          </p:sp>
          <p:sp>
            <p:nvSpPr>
              <p:cNvPr id="62" name="Dikdörtgen: Yuvarlatılmış Üst Köşeler 25">
                <a:extLst>
                  <a:ext uri="{FF2B5EF4-FFF2-40B4-BE49-F238E27FC236}">
                    <a16:creationId xmlns:a16="http://schemas.microsoft.com/office/drawing/2014/main" xmlns="" id="{F7FE5BB0-0897-4EE1-8C83-35394BA07BC9}"/>
                  </a:ext>
                </a:extLst>
              </p:cNvPr>
              <p:cNvSpPr/>
              <p:nvPr/>
            </p:nvSpPr>
            <p:spPr>
              <a:xfrm rot="10800000">
                <a:off x="4135505" y="2678206"/>
                <a:ext cx="843386" cy="144781"/>
              </a:xfrm>
              <a:prstGeom prst="round2Same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600" dirty="0"/>
              </a:p>
            </p:txBody>
          </p:sp>
          <p:sp>
            <p:nvSpPr>
              <p:cNvPr id="63" name="Dikdörtgen: Yuvarlatılmış Üst Köşeler 28">
                <a:extLst>
                  <a:ext uri="{FF2B5EF4-FFF2-40B4-BE49-F238E27FC236}">
                    <a16:creationId xmlns:a16="http://schemas.microsoft.com/office/drawing/2014/main" xmlns="" id="{9368EDA0-BE61-4D60-A9B6-64F9508CA9C9}"/>
                  </a:ext>
                </a:extLst>
              </p:cNvPr>
              <p:cNvSpPr/>
              <p:nvPr/>
            </p:nvSpPr>
            <p:spPr>
              <a:xfrm rot="10800000">
                <a:off x="7110619" y="2678206"/>
                <a:ext cx="843386" cy="144781"/>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sz="1600" dirty="0"/>
              </a:p>
            </p:txBody>
          </p:sp>
          <p:sp>
            <p:nvSpPr>
              <p:cNvPr id="64" name="Dikdörtgen: Yuvarlatılmış Üst Köşeler 31">
                <a:extLst>
                  <a:ext uri="{FF2B5EF4-FFF2-40B4-BE49-F238E27FC236}">
                    <a16:creationId xmlns:a16="http://schemas.microsoft.com/office/drawing/2014/main" xmlns="" id="{6BCBDB55-78A5-440A-856B-30EA0B2B4E88}"/>
                  </a:ext>
                </a:extLst>
              </p:cNvPr>
              <p:cNvSpPr/>
              <p:nvPr/>
            </p:nvSpPr>
            <p:spPr>
              <a:xfrm rot="10800000">
                <a:off x="6163088" y="2678206"/>
                <a:ext cx="843386" cy="144781"/>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sz="1600" dirty="0"/>
              </a:p>
            </p:txBody>
          </p:sp>
          <p:sp>
            <p:nvSpPr>
              <p:cNvPr id="65" name="Dikdörtgen: Yuvarlatılmış Üst Köşeler 40">
                <a:extLst>
                  <a:ext uri="{FF2B5EF4-FFF2-40B4-BE49-F238E27FC236}">
                    <a16:creationId xmlns:a16="http://schemas.microsoft.com/office/drawing/2014/main" xmlns="" id="{D13A3FA6-3060-4BD5-A265-14C47B7E2A2C}"/>
                  </a:ext>
                </a:extLst>
              </p:cNvPr>
              <p:cNvSpPr/>
              <p:nvPr/>
            </p:nvSpPr>
            <p:spPr>
              <a:xfrm rot="10800000">
                <a:off x="9138200" y="2678206"/>
                <a:ext cx="843386" cy="144781"/>
              </a:xfrm>
              <a:prstGeom prst="round2Same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tr-TR" sz="1600" dirty="0"/>
              </a:p>
            </p:txBody>
          </p:sp>
          <p:sp>
            <p:nvSpPr>
              <p:cNvPr id="66" name="Dikdörtgen: Yuvarlatılmış Üst Köşeler 43">
                <a:extLst>
                  <a:ext uri="{FF2B5EF4-FFF2-40B4-BE49-F238E27FC236}">
                    <a16:creationId xmlns:a16="http://schemas.microsoft.com/office/drawing/2014/main" xmlns="" id="{838AF3F1-9845-4382-ACE6-68D2A4F39A80}"/>
                  </a:ext>
                </a:extLst>
              </p:cNvPr>
              <p:cNvSpPr/>
              <p:nvPr/>
            </p:nvSpPr>
            <p:spPr>
              <a:xfrm rot="10800000">
                <a:off x="8190669" y="2678206"/>
                <a:ext cx="843386" cy="144781"/>
              </a:xfrm>
              <a:prstGeom prst="round2Same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tr-TR" sz="1600" dirty="0"/>
              </a:p>
            </p:txBody>
          </p:sp>
          <p:sp>
            <p:nvSpPr>
              <p:cNvPr id="67" name="Dikdörtgen: Yuvarlatılmış Üst Köşeler 46">
                <a:extLst>
                  <a:ext uri="{FF2B5EF4-FFF2-40B4-BE49-F238E27FC236}">
                    <a16:creationId xmlns:a16="http://schemas.microsoft.com/office/drawing/2014/main" xmlns="" id="{86A9899E-9392-4E6D-901E-78B1CE46B68C}"/>
                  </a:ext>
                </a:extLst>
              </p:cNvPr>
              <p:cNvSpPr/>
              <p:nvPr/>
            </p:nvSpPr>
            <p:spPr>
              <a:xfrm rot="10800000">
                <a:off x="11165780" y="2678206"/>
                <a:ext cx="843386" cy="144781"/>
              </a:xfrm>
              <a:prstGeom prst="round2Same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600" dirty="0"/>
              </a:p>
            </p:txBody>
          </p:sp>
          <p:sp>
            <p:nvSpPr>
              <p:cNvPr id="68" name="Dikdörtgen: Yuvarlatılmış Üst Köşeler 49">
                <a:extLst>
                  <a:ext uri="{FF2B5EF4-FFF2-40B4-BE49-F238E27FC236}">
                    <a16:creationId xmlns:a16="http://schemas.microsoft.com/office/drawing/2014/main" xmlns="" id="{EC6CCA76-DF14-4FE1-8CFE-4CD1410658E1}"/>
                  </a:ext>
                </a:extLst>
              </p:cNvPr>
              <p:cNvSpPr/>
              <p:nvPr/>
            </p:nvSpPr>
            <p:spPr>
              <a:xfrm rot="10800000">
                <a:off x="10218249" y="2678206"/>
                <a:ext cx="843386" cy="144781"/>
              </a:xfrm>
              <a:prstGeom prst="round2Same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600" dirty="0"/>
              </a:p>
            </p:txBody>
          </p:sp>
        </p:grpSp>
        <p:grpSp>
          <p:nvGrpSpPr>
            <p:cNvPr id="52" name="Grup 61">
              <a:extLst>
                <a:ext uri="{FF2B5EF4-FFF2-40B4-BE49-F238E27FC236}">
                  <a16:creationId xmlns:a16="http://schemas.microsoft.com/office/drawing/2014/main" xmlns="" id="{B1BF4C8F-3541-42BC-BB30-9A281EA71FD9}"/>
                </a:ext>
              </a:extLst>
            </p:cNvPr>
            <p:cNvGrpSpPr/>
            <p:nvPr/>
          </p:nvGrpSpPr>
          <p:grpSpPr>
            <a:xfrm>
              <a:off x="4135505" y="1993593"/>
              <a:ext cx="7873661" cy="412751"/>
              <a:chOff x="4135505" y="1993593"/>
              <a:chExt cx="7873661" cy="412751"/>
            </a:xfrm>
          </p:grpSpPr>
          <p:sp>
            <p:nvSpPr>
              <p:cNvPr id="53" name="Dikdörtgen: Yuvarlatılmış Üst Köşeler 21">
                <a:extLst>
                  <a:ext uri="{FF2B5EF4-FFF2-40B4-BE49-F238E27FC236}">
                    <a16:creationId xmlns:a16="http://schemas.microsoft.com/office/drawing/2014/main" xmlns="" id="{612B8F5B-D5A2-4E5D-B324-E34944EABE19}"/>
                  </a:ext>
                </a:extLst>
              </p:cNvPr>
              <p:cNvSpPr/>
              <p:nvPr/>
            </p:nvSpPr>
            <p:spPr>
              <a:xfrm>
                <a:off x="5083036" y="1993593"/>
                <a:ext cx="843386" cy="412751"/>
              </a:xfrm>
              <a:prstGeom prst="round2Same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600" b="1" dirty="0">
                    <a:solidFill>
                      <a:schemeClr val="bg1"/>
                    </a:solidFill>
                    <a:effectLst>
                      <a:outerShdw blurRad="38100" dist="38100" dir="2700000" algn="tl">
                        <a:srgbClr val="000000">
                          <a:alpha val="43137"/>
                        </a:srgbClr>
                      </a:outerShdw>
                    </a:effectLst>
                  </a:rPr>
                  <a:t>2019</a:t>
                </a:r>
              </a:p>
            </p:txBody>
          </p:sp>
          <p:sp>
            <p:nvSpPr>
              <p:cNvPr id="54" name="Dikdörtgen: Yuvarlatılmış Üst Köşeler 27">
                <a:extLst>
                  <a:ext uri="{FF2B5EF4-FFF2-40B4-BE49-F238E27FC236}">
                    <a16:creationId xmlns:a16="http://schemas.microsoft.com/office/drawing/2014/main" xmlns="" id="{9D0CCE47-61D8-460F-AA83-8A0373B51D8B}"/>
                  </a:ext>
                </a:extLst>
              </p:cNvPr>
              <p:cNvSpPr/>
              <p:nvPr/>
            </p:nvSpPr>
            <p:spPr>
              <a:xfrm>
                <a:off x="4135505" y="1993593"/>
                <a:ext cx="843386" cy="412751"/>
              </a:xfrm>
              <a:prstGeom prst="round2Same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600" b="1" dirty="0">
                    <a:solidFill>
                      <a:schemeClr val="bg1"/>
                    </a:solidFill>
                    <a:effectLst>
                      <a:outerShdw blurRad="38100" dist="38100" dir="2700000" algn="tl">
                        <a:srgbClr val="000000">
                          <a:alpha val="43137"/>
                        </a:srgbClr>
                      </a:outerShdw>
                    </a:effectLst>
                  </a:rPr>
                  <a:t>2018</a:t>
                </a:r>
              </a:p>
            </p:txBody>
          </p:sp>
          <p:sp>
            <p:nvSpPr>
              <p:cNvPr id="55" name="Dikdörtgen: Yuvarlatılmış Üst Köşeler 30">
                <a:extLst>
                  <a:ext uri="{FF2B5EF4-FFF2-40B4-BE49-F238E27FC236}">
                    <a16:creationId xmlns:a16="http://schemas.microsoft.com/office/drawing/2014/main" xmlns="" id="{06763E78-0EF9-4EB8-AEB3-89BFC485A244}"/>
                  </a:ext>
                </a:extLst>
              </p:cNvPr>
              <p:cNvSpPr/>
              <p:nvPr/>
            </p:nvSpPr>
            <p:spPr>
              <a:xfrm>
                <a:off x="7110619" y="1993593"/>
                <a:ext cx="843386" cy="412751"/>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600" b="1" dirty="0">
                    <a:solidFill>
                      <a:schemeClr val="bg1"/>
                    </a:solidFill>
                    <a:effectLst>
                      <a:outerShdw blurRad="38100" dist="38100" dir="2700000" algn="tl">
                        <a:srgbClr val="000000">
                          <a:alpha val="43137"/>
                        </a:srgbClr>
                      </a:outerShdw>
                    </a:effectLst>
                  </a:rPr>
                  <a:t>2020</a:t>
                </a:r>
              </a:p>
            </p:txBody>
          </p:sp>
          <p:sp>
            <p:nvSpPr>
              <p:cNvPr id="56" name="Dikdörtgen: Yuvarlatılmış Üst Köşeler 33">
                <a:extLst>
                  <a:ext uri="{FF2B5EF4-FFF2-40B4-BE49-F238E27FC236}">
                    <a16:creationId xmlns:a16="http://schemas.microsoft.com/office/drawing/2014/main" xmlns="" id="{DEA662AA-89C6-4CF4-8934-E52DC80667D8}"/>
                  </a:ext>
                </a:extLst>
              </p:cNvPr>
              <p:cNvSpPr/>
              <p:nvPr/>
            </p:nvSpPr>
            <p:spPr>
              <a:xfrm>
                <a:off x="6163088" y="1993593"/>
                <a:ext cx="843386" cy="412751"/>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600" b="1" dirty="0">
                    <a:solidFill>
                      <a:schemeClr val="bg1"/>
                    </a:solidFill>
                    <a:effectLst>
                      <a:outerShdw blurRad="38100" dist="38100" dir="2700000" algn="tl">
                        <a:srgbClr val="000000">
                          <a:alpha val="43137"/>
                        </a:srgbClr>
                      </a:outerShdw>
                    </a:effectLst>
                  </a:rPr>
                  <a:t>2019</a:t>
                </a:r>
              </a:p>
            </p:txBody>
          </p:sp>
          <p:sp>
            <p:nvSpPr>
              <p:cNvPr id="57" name="Dikdörtgen: Yuvarlatılmış Üst Köşeler 42">
                <a:extLst>
                  <a:ext uri="{FF2B5EF4-FFF2-40B4-BE49-F238E27FC236}">
                    <a16:creationId xmlns:a16="http://schemas.microsoft.com/office/drawing/2014/main" xmlns="" id="{EC533748-EEE2-4BA9-A524-9450A7BF7DB3}"/>
                  </a:ext>
                </a:extLst>
              </p:cNvPr>
              <p:cNvSpPr/>
              <p:nvPr/>
            </p:nvSpPr>
            <p:spPr>
              <a:xfrm>
                <a:off x="9138200" y="1993593"/>
                <a:ext cx="843386" cy="412751"/>
              </a:xfrm>
              <a:prstGeom prst="round2SameRect">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600" b="1" dirty="0">
                    <a:solidFill>
                      <a:schemeClr val="bg1"/>
                    </a:solidFill>
                    <a:effectLst>
                      <a:outerShdw blurRad="38100" dist="38100" dir="2700000" algn="tl">
                        <a:srgbClr val="000000">
                          <a:alpha val="43137"/>
                        </a:srgbClr>
                      </a:outerShdw>
                    </a:effectLst>
                  </a:rPr>
                  <a:t>2021</a:t>
                </a:r>
              </a:p>
            </p:txBody>
          </p:sp>
          <p:sp>
            <p:nvSpPr>
              <p:cNvPr id="58" name="Dikdörtgen: Yuvarlatılmış Üst Köşeler 45">
                <a:extLst>
                  <a:ext uri="{FF2B5EF4-FFF2-40B4-BE49-F238E27FC236}">
                    <a16:creationId xmlns:a16="http://schemas.microsoft.com/office/drawing/2014/main" xmlns="" id="{72D302F9-4C01-4185-AF58-B5EEE5362D30}"/>
                  </a:ext>
                </a:extLst>
              </p:cNvPr>
              <p:cNvSpPr/>
              <p:nvPr/>
            </p:nvSpPr>
            <p:spPr>
              <a:xfrm>
                <a:off x="8190669" y="1993593"/>
                <a:ext cx="843386" cy="412751"/>
              </a:xfrm>
              <a:prstGeom prst="round2SameRect">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600" b="1" dirty="0">
                    <a:solidFill>
                      <a:schemeClr val="bg1"/>
                    </a:solidFill>
                    <a:effectLst>
                      <a:outerShdw blurRad="38100" dist="38100" dir="2700000" algn="tl">
                        <a:srgbClr val="000000">
                          <a:alpha val="43137"/>
                        </a:srgbClr>
                      </a:outerShdw>
                    </a:effectLst>
                  </a:rPr>
                  <a:t>2020</a:t>
                </a:r>
              </a:p>
            </p:txBody>
          </p:sp>
          <p:sp>
            <p:nvSpPr>
              <p:cNvPr id="59" name="Dikdörtgen: Yuvarlatılmış Üst Köşeler 48">
                <a:extLst>
                  <a:ext uri="{FF2B5EF4-FFF2-40B4-BE49-F238E27FC236}">
                    <a16:creationId xmlns:a16="http://schemas.microsoft.com/office/drawing/2014/main" xmlns="" id="{C7AE3EF1-4858-4058-BB0C-469D3EB36171}"/>
                  </a:ext>
                </a:extLst>
              </p:cNvPr>
              <p:cNvSpPr/>
              <p:nvPr/>
            </p:nvSpPr>
            <p:spPr>
              <a:xfrm>
                <a:off x="11165780" y="1993593"/>
                <a:ext cx="843386" cy="412751"/>
              </a:xfrm>
              <a:prstGeom prst="round2Same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600" b="1" dirty="0">
                    <a:solidFill>
                      <a:schemeClr val="bg1"/>
                    </a:solidFill>
                    <a:effectLst>
                      <a:outerShdw blurRad="38100" dist="38100" dir="2700000" algn="tl">
                        <a:srgbClr val="000000">
                          <a:alpha val="43137"/>
                        </a:srgbClr>
                      </a:outerShdw>
                    </a:effectLst>
                  </a:rPr>
                  <a:t>2022</a:t>
                </a:r>
              </a:p>
            </p:txBody>
          </p:sp>
          <p:sp>
            <p:nvSpPr>
              <p:cNvPr id="60" name="Dikdörtgen: Yuvarlatılmış Üst Köşeler 51">
                <a:extLst>
                  <a:ext uri="{FF2B5EF4-FFF2-40B4-BE49-F238E27FC236}">
                    <a16:creationId xmlns:a16="http://schemas.microsoft.com/office/drawing/2014/main" xmlns="" id="{2F925679-9961-4CB0-91A7-858BFCB474C2}"/>
                  </a:ext>
                </a:extLst>
              </p:cNvPr>
              <p:cNvSpPr/>
              <p:nvPr/>
            </p:nvSpPr>
            <p:spPr>
              <a:xfrm>
                <a:off x="10218249" y="1993593"/>
                <a:ext cx="843386" cy="412751"/>
              </a:xfrm>
              <a:prstGeom prst="round2Same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600" b="1" dirty="0">
                    <a:solidFill>
                      <a:schemeClr val="bg1"/>
                    </a:solidFill>
                    <a:effectLst>
                      <a:outerShdw blurRad="38100" dist="38100" dir="2700000" algn="tl">
                        <a:srgbClr val="000000">
                          <a:alpha val="43137"/>
                        </a:srgbClr>
                      </a:outerShdw>
                    </a:effectLst>
                  </a:rPr>
                  <a:t>2021</a:t>
                </a:r>
              </a:p>
            </p:txBody>
          </p:sp>
        </p:grpSp>
      </p:grpSp>
      <p:pic>
        <p:nvPicPr>
          <p:cNvPr id="40" name="3 Resim" descr="merkezefendi mem logo2.jpg"/>
          <p:cNvPicPr>
            <a:picLocks noChangeAspect="1"/>
          </p:cNvPicPr>
          <p:nvPr/>
        </p:nvPicPr>
        <p:blipFill>
          <a:blip r:embed="rId3" cstate="print"/>
          <a:srcRect/>
          <a:stretch>
            <a:fillRect/>
          </a:stretch>
        </p:blipFill>
        <p:spPr bwMode="auto">
          <a:xfrm>
            <a:off x="56446" y="101599"/>
            <a:ext cx="1557865" cy="1461054"/>
          </a:xfrm>
          <a:prstGeom prst="rect">
            <a:avLst/>
          </a:prstGeom>
          <a:noFill/>
          <a:ln w="9525">
            <a:noFill/>
            <a:miter lim="800000"/>
            <a:headEnd/>
            <a:tailEnd/>
          </a:ln>
        </p:spPr>
      </p:pic>
    </p:spTree>
    <p:extLst>
      <p:ext uri="{BB962C8B-B14F-4D97-AF65-F5344CB8AC3E}">
        <p14:creationId xmlns="" xmlns:p14="http://schemas.microsoft.com/office/powerpoint/2010/main" val="19918413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830571" y="156526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Akış Çizelgesi: Ayıkla 3"/>
          <p:cNvSpPr/>
          <p:nvPr/>
        </p:nvSpPr>
        <p:spPr>
          <a:xfrm rot="5400000">
            <a:off x="5006406" y="36669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Oval 5"/>
          <p:cNvSpPr/>
          <p:nvPr/>
        </p:nvSpPr>
        <p:spPr>
          <a:xfrm>
            <a:off x="127011" y="116881"/>
            <a:ext cx="1407120" cy="140712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cxnSp>
        <p:nvCxnSpPr>
          <p:cNvPr id="7" name="Düz Bağlayıcı 6"/>
          <p:cNvCxnSpPr>
            <a:stCxn id="6" idx="6"/>
          </p:cNvCxnSpPr>
          <p:nvPr/>
        </p:nvCxnSpPr>
        <p:spPr>
          <a:xfrm>
            <a:off x="1534133" y="820445"/>
            <a:ext cx="10657871" cy="186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a:stCxn id="6" idx="4"/>
          </p:cNvCxnSpPr>
          <p:nvPr/>
        </p:nvCxnSpPr>
        <p:spPr>
          <a:xfrm>
            <a:off x="830571" y="1524005"/>
            <a:ext cx="0" cy="53339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Yay 8"/>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dirty="0"/>
          </a:p>
        </p:txBody>
      </p:sp>
      <p:sp>
        <p:nvSpPr>
          <p:cNvPr id="10" name="Yuvarlatılmış Dikdörtgen 9"/>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1" name="Metin kutusu 10"/>
          <p:cNvSpPr txBox="1"/>
          <p:nvPr/>
        </p:nvSpPr>
        <p:spPr>
          <a:xfrm>
            <a:off x="5475749" y="211327"/>
            <a:ext cx="6716255" cy="584775"/>
          </a:xfrm>
          <a:prstGeom prst="rect">
            <a:avLst/>
          </a:prstGeom>
          <a:noFill/>
        </p:spPr>
        <p:txBody>
          <a:bodyPr wrap="square" rtlCol="0">
            <a:spAutoFit/>
          </a:bodyPr>
          <a:lstStyle/>
          <a:p>
            <a:pPr algn="ctr"/>
            <a:r>
              <a:rPr lang="tr-TR" sz="3200" b="1" dirty="0" smtClean="0">
                <a:effectLst>
                  <a:outerShdw blurRad="38100" dist="38100" dir="2700000" algn="tl">
                    <a:srgbClr val="000000">
                      <a:alpha val="43137"/>
                    </a:srgbClr>
                  </a:outerShdw>
                </a:effectLst>
                <a:latin typeface="Trebuchet MS" panose="020B0603020202020204" pitchFamily="34" charset="0"/>
              </a:rPr>
              <a:t>2023 EĞİTİM VİZYONU</a:t>
            </a:r>
            <a:endParaRPr lang="tr-TR" sz="3200" b="1" dirty="0">
              <a:effectLst>
                <a:outerShdw blurRad="38100" dist="38100" dir="2700000" algn="tl">
                  <a:srgbClr val="000000">
                    <a:alpha val="43137"/>
                  </a:srgbClr>
                </a:outerShdw>
              </a:effectLst>
              <a:latin typeface="Trebuchet MS" panose="020B0603020202020204" pitchFamily="34" charset="0"/>
            </a:endParaRPr>
          </a:p>
        </p:txBody>
      </p:sp>
      <p:sp>
        <p:nvSpPr>
          <p:cNvPr id="12" name="11 Slayt Numarası Yer Tutucusu"/>
          <p:cNvSpPr>
            <a:spLocks noGrp="1"/>
          </p:cNvSpPr>
          <p:nvPr>
            <p:ph type="sldNum" sz="quarter" idx="12"/>
          </p:nvPr>
        </p:nvSpPr>
        <p:spPr/>
        <p:txBody>
          <a:bodyPr/>
          <a:lstStyle/>
          <a:p>
            <a:fld id="{92906C5C-297D-40D7-908D-F30303E58C5D}" type="slidenum">
              <a:rPr lang="tr-TR" smtClean="0"/>
              <a:pPr/>
              <a:t>27</a:t>
            </a:fld>
            <a:endParaRPr lang="tr-TR" dirty="0"/>
          </a:p>
        </p:txBody>
      </p:sp>
      <p:sp>
        <p:nvSpPr>
          <p:cNvPr id="2" name="Dikdörtgen 1"/>
          <p:cNvSpPr/>
          <p:nvPr/>
        </p:nvSpPr>
        <p:spPr>
          <a:xfrm>
            <a:off x="830572" y="1557642"/>
            <a:ext cx="11361429" cy="652166"/>
          </a:xfrm>
          <a:prstGeom prst="rect">
            <a:avLst/>
          </a:prstGeom>
        </p:spPr>
        <p:txBody>
          <a:bodyPr wrap="square">
            <a:spAutoFit/>
          </a:bodyPr>
          <a:lstStyle/>
          <a:p>
            <a:pPr algn="ctr">
              <a:lnSpc>
                <a:spcPct val="107000"/>
              </a:lnSpc>
              <a:spcAft>
                <a:spcPts val="800"/>
              </a:spcAft>
            </a:pPr>
            <a:r>
              <a:rPr lang="tr-TR" sz="3400" b="1"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OKUL GELİŞİM MODELİ</a:t>
            </a:r>
            <a:endParaRPr lang="tr-TR" sz="3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Dikdörtgen 16"/>
          <p:cNvSpPr/>
          <p:nvPr/>
        </p:nvSpPr>
        <p:spPr>
          <a:xfrm>
            <a:off x="830572" y="2928341"/>
            <a:ext cx="11026149" cy="1804853"/>
          </a:xfrm>
          <a:prstGeom prst="rect">
            <a:avLst/>
          </a:prstGeom>
        </p:spPr>
        <p:txBody>
          <a:bodyPr wrap="square">
            <a:spAutoFit/>
          </a:bodyPr>
          <a:lstStyle/>
          <a:p>
            <a:pPr marL="457200" indent="-457200" algn="just">
              <a:lnSpc>
                <a:spcPct val="107000"/>
              </a:lnSpc>
              <a:spcAft>
                <a:spcPts val="800"/>
              </a:spcAft>
              <a:buFont typeface="Wingdings" panose="05000000000000000000" pitchFamily="2" charset="2"/>
              <a:buChar char="ü"/>
            </a:pPr>
            <a:r>
              <a:rPr lang="tr-TR" sz="2600" dirty="0">
                <a:latin typeface="Calibri" panose="020F0502020204030204" pitchFamily="34" charset="0"/>
                <a:ea typeface="Calibri" panose="020F0502020204030204" pitchFamily="34" charset="0"/>
                <a:cs typeface="Times New Roman" panose="02020603050405020304" pitchFamily="18" charset="0"/>
              </a:rPr>
              <a:t>Çocukların öğrenmesiyle ilgili tüm aktörlerin okulu iyileştirme çalışmalarında yer aldığı “</a:t>
            </a:r>
            <a:r>
              <a:rPr lang="tr-TR" sz="26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Okul Gelişim Modeli</a:t>
            </a:r>
            <a:r>
              <a:rPr lang="tr-TR" sz="2600" dirty="0">
                <a:latin typeface="Calibri" panose="020F0502020204030204" pitchFamily="34" charset="0"/>
                <a:ea typeface="Calibri" panose="020F0502020204030204" pitchFamily="34" charset="0"/>
                <a:cs typeface="Times New Roman" panose="02020603050405020304" pitchFamily="18" charset="0"/>
              </a:rPr>
              <a:t>” kurulacaktır. Bu modele dayanarak her bir okulun kendi hazırlayacağı </a:t>
            </a:r>
            <a:r>
              <a:rPr lang="tr-TR" sz="26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Okul Gelişim Planı</a:t>
            </a:r>
            <a:r>
              <a:rPr lang="tr-TR" sz="2600" dirty="0">
                <a:latin typeface="Calibri" panose="020F0502020204030204" pitchFamily="34" charset="0"/>
                <a:ea typeface="Calibri" panose="020F0502020204030204" pitchFamily="34" charset="0"/>
                <a:cs typeface="Times New Roman" panose="02020603050405020304" pitchFamily="18" charset="0"/>
              </a:rPr>
              <a:t>, yıllık bazda merkez teşkilatla birlikte izlenecek bir yol haritası niteliğinde olacaktır</a:t>
            </a:r>
            <a:r>
              <a:rPr lang="tr-TR" sz="2600" dirty="0" smtClean="0">
                <a:latin typeface="Calibri" panose="020F0502020204030204" pitchFamily="34" charset="0"/>
                <a:ea typeface="Calibri" panose="020F0502020204030204" pitchFamily="34" charset="0"/>
                <a:cs typeface="Times New Roman" panose="02020603050405020304" pitchFamily="18" charset="0"/>
              </a:rPr>
              <a:t>.</a:t>
            </a:r>
          </a:p>
        </p:txBody>
      </p:sp>
      <p:sp>
        <p:nvSpPr>
          <p:cNvPr id="14" name="Dikdörtgen 20">
            <a:extLst>
              <a:ext uri="{FF2B5EF4-FFF2-40B4-BE49-F238E27FC236}">
                <a16:creationId xmlns:a16="http://schemas.microsoft.com/office/drawing/2014/main" xmlns="" id="{3D532803-586C-4B5C-8414-E114310FAC58}"/>
              </a:ext>
            </a:extLst>
          </p:cNvPr>
          <p:cNvSpPr/>
          <p:nvPr/>
        </p:nvSpPr>
        <p:spPr>
          <a:xfrm>
            <a:off x="3377026" y="5545388"/>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G</a:t>
            </a:r>
          </a:p>
        </p:txBody>
      </p:sp>
      <p:sp>
        <p:nvSpPr>
          <p:cNvPr id="15" name="Dikdörtgen 26">
            <a:extLst>
              <a:ext uri="{FF2B5EF4-FFF2-40B4-BE49-F238E27FC236}">
                <a16:creationId xmlns:a16="http://schemas.microsoft.com/office/drawing/2014/main" xmlns="" id="{DFAB2C39-4301-4111-9B37-D554AE6AFB0B}"/>
              </a:ext>
            </a:extLst>
          </p:cNvPr>
          <p:cNvSpPr/>
          <p:nvPr/>
        </p:nvSpPr>
        <p:spPr>
          <a:xfrm>
            <a:off x="2429494" y="5545388"/>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HT</a:t>
            </a:r>
          </a:p>
        </p:txBody>
      </p:sp>
      <p:sp>
        <p:nvSpPr>
          <p:cNvPr id="16" name="Dikdörtgen 29">
            <a:extLst>
              <a:ext uri="{FF2B5EF4-FFF2-40B4-BE49-F238E27FC236}">
                <a16:creationId xmlns:a16="http://schemas.microsoft.com/office/drawing/2014/main" xmlns="" id="{40096CD4-1AD2-4D05-9336-BDBC9A8EDA4F}"/>
              </a:ext>
            </a:extLst>
          </p:cNvPr>
          <p:cNvSpPr/>
          <p:nvPr/>
        </p:nvSpPr>
        <p:spPr>
          <a:xfrm>
            <a:off x="5404609" y="5545388"/>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P2, İ2</a:t>
            </a:r>
          </a:p>
        </p:txBody>
      </p:sp>
      <p:sp>
        <p:nvSpPr>
          <p:cNvPr id="18" name="Dikdörtgen 32">
            <a:extLst>
              <a:ext uri="{FF2B5EF4-FFF2-40B4-BE49-F238E27FC236}">
                <a16:creationId xmlns:a16="http://schemas.microsoft.com/office/drawing/2014/main" xmlns="" id="{5CA22863-855A-4C9A-83EB-0FCDB9D09F34}"/>
              </a:ext>
            </a:extLst>
          </p:cNvPr>
          <p:cNvSpPr/>
          <p:nvPr/>
        </p:nvSpPr>
        <p:spPr>
          <a:xfrm>
            <a:off x="4457078" y="5545388"/>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P1, İ1</a:t>
            </a:r>
          </a:p>
        </p:txBody>
      </p:sp>
      <p:sp>
        <p:nvSpPr>
          <p:cNvPr id="19" name="Dikdörtgen 41">
            <a:extLst>
              <a:ext uri="{FF2B5EF4-FFF2-40B4-BE49-F238E27FC236}">
                <a16:creationId xmlns:a16="http://schemas.microsoft.com/office/drawing/2014/main" xmlns="" id="{EF90D3CE-50DB-4EB5-BC54-79B20DAC533E}"/>
              </a:ext>
            </a:extLst>
          </p:cNvPr>
          <p:cNvSpPr/>
          <p:nvPr/>
        </p:nvSpPr>
        <p:spPr>
          <a:xfrm>
            <a:off x="7432190" y="5545388"/>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UİDİ</a:t>
            </a:r>
          </a:p>
        </p:txBody>
      </p:sp>
      <p:sp>
        <p:nvSpPr>
          <p:cNvPr id="20" name="Dikdörtgen 44">
            <a:extLst>
              <a:ext uri="{FF2B5EF4-FFF2-40B4-BE49-F238E27FC236}">
                <a16:creationId xmlns:a16="http://schemas.microsoft.com/office/drawing/2014/main" xmlns="" id="{371BA538-3D81-4C53-A637-9B5E39AF75D4}"/>
              </a:ext>
            </a:extLst>
          </p:cNvPr>
          <p:cNvSpPr/>
          <p:nvPr/>
        </p:nvSpPr>
        <p:spPr>
          <a:xfrm>
            <a:off x="6484658" y="5545388"/>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ÜU</a:t>
            </a:r>
          </a:p>
        </p:txBody>
      </p:sp>
      <p:sp>
        <p:nvSpPr>
          <p:cNvPr id="21" name="Dikdörtgen 47">
            <a:extLst>
              <a:ext uri="{FF2B5EF4-FFF2-40B4-BE49-F238E27FC236}">
                <a16:creationId xmlns:a16="http://schemas.microsoft.com/office/drawing/2014/main" xmlns="" id="{404C4D8E-CC51-4D95-8F23-BD19123CD29B}"/>
              </a:ext>
            </a:extLst>
          </p:cNvPr>
          <p:cNvSpPr/>
          <p:nvPr/>
        </p:nvSpPr>
        <p:spPr>
          <a:xfrm>
            <a:off x="9459770" y="5545388"/>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UİDİ</a:t>
            </a:r>
          </a:p>
        </p:txBody>
      </p:sp>
      <p:sp>
        <p:nvSpPr>
          <p:cNvPr id="22" name="Dikdörtgen 50">
            <a:extLst>
              <a:ext uri="{FF2B5EF4-FFF2-40B4-BE49-F238E27FC236}">
                <a16:creationId xmlns:a16="http://schemas.microsoft.com/office/drawing/2014/main" xmlns="" id="{68D44DCD-ABEF-405C-9F99-6B057BD5E1BB}"/>
              </a:ext>
            </a:extLst>
          </p:cNvPr>
          <p:cNvSpPr/>
          <p:nvPr/>
        </p:nvSpPr>
        <p:spPr>
          <a:xfrm>
            <a:off x="8512238" y="5545388"/>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UİDİ</a:t>
            </a:r>
          </a:p>
        </p:txBody>
      </p:sp>
      <p:grpSp>
        <p:nvGrpSpPr>
          <p:cNvPr id="23" name="Grup 1">
            <a:extLst>
              <a:ext uri="{FF2B5EF4-FFF2-40B4-BE49-F238E27FC236}">
                <a16:creationId xmlns:a16="http://schemas.microsoft.com/office/drawing/2014/main" xmlns="" id="{810E6CF6-C6D5-45F1-98DC-951B57F8E8C4}"/>
              </a:ext>
            </a:extLst>
          </p:cNvPr>
          <p:cNvGrpSpPr/>
          <p:nvPr/>
        </p:nvGrpSpPr>
        <p:grpSpPr>
          <a:xfrm>
            <a:off x="2429492" y="5132633"/>
            <a:ext cx="7873661" cy="829394"/>
            <a:chOff x="4135505" y="1993593"/>
            <a:chExt cx="7873661" cy="829394"/>
          </a:xfrm>
        </p:grpSpPr>
        <p:grpSp>
          <p:nvGrpSpPr>
            <p:cNvPr id="24" name="Grup 62">
              <a:extLst>
                <a:ext uri="{FF2B5EF4-FFF2-40B4-BE49-F238E27FC236}">
                  <a16:creationId xmlns:a16="http://schemas.microsoft.com/office/drawing/2014/main" xmlns="" id="{6CC26AD3-E6AD-484F-A7A2-59A689196B42}"/>
                </a:ext>
              </a:extLst>
            </p:cNvPr>
            <p:cNvGrpSpPr/>
            <p:nvPr/>
          </p:nvGrpSpPr>
          <p:grpSpPr>
            <a:xfrm>
              <a:off x="4135505" y="2678206"/>
              <a:ext cx="7873661" cy="144781"/>
              <a:chOff x="4135505" y="2678206"/>
              <a:chExt cx="7873661" cy="144781"/>
            </a:xfrm>
          </p:grpSpPr>
          <p:sp>
            <p:nvSpPr>
              <p:cNvPr id="34" name="Dikdörtgen: Yuvarlatılmış Üst Köşeler 19">
                <a:extLst>
                  <a:ext uri="{FF2B5EF4-FFF2-40B4-BE49-F238E27FC236}">
                    <a16:creationId xmlns:a16="http://schemas.microsoft.com/office/drawing/2014/main" xmlns="" id="{4F9B7088-1613-4186-9ACA-4127815A647B}"/>
                  </a:ext>
                </a:extLst>
              </p:cNvPr>
              <p:cNvSpPr/>
              <p:nvPr/>
            </p:nvSpPr>
            <p:spPr>
              <a:xfrm rot="10800000">
                <a:off x="5083036" y="2678206"/>
                <a:ext cx="843386" cy="144781"/>
              </a:xfrm>
              <a:prstGeom prst="round2Same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35" name="Dikdörtgen: Yuvarlatılmış Üst Köşeler 25">
                <a:extLst>
                  <a:ext uri="{FF2B5EF4-FFF2-40B4-BE49-F238E27FC236}">
                    <a16:creationId xmlns:a16="http://schemas.microsoft.com/office/drawing/2014/main" xmlns="" id="{F7FE5BB0-0897-4EE1-8C83-35394BA07BC9}"/>
                  </a:ext>
                </a:extLst>
              </p:cNvPr>
              <p:cNvSpPr/>
              <p:nvPr/>
            </p:nvSpPr>
            <p:spPr>
              <a:xfrm rot="10800000">
                <a:off x="4135505" y="2678206"/>
                <a:ext cx="843386" cy="144781"/>
              </a:xfrm>
              <a:prstGeom prst="round2Same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36" name="Dikdörtgen: Yuvarlatılmış Üst Köşeler 28">
                <a:extLst>
                  <a:ext uri="{FF2B5EF4-FFF2-40B4-BE49-F238E27FC236}">
                    <a16:creationId xmlns:a16="http://schemas.microsoft.com/office/drawing/2014/main" xmlns="" id="{9368EDA0-BE61-4D60-A9B6-64F9508CA9C9}"/>
                  </a:ext>
                </a:extLst>
              </p:cNvPr>
              <p:cNvSpPr/>
              <p:nvPr/>
            </p:nvSpPr>
            <p:spPr>
              <a:xfrm rot="10800000">
                <a:off x="7110619" y="2678206"/>
                <a:ext cx="843386" cy="144781"/>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dirty="0"/>
              </a:p>
            </p:txBody>
          </p:sp>
          <p:sp>
            <p:nvSpPr>
              <p:cNvPr id="37" name="Dikdörtgen: Yuvarlatılmış Üst Köşeler 31">
                <a:extLst>
                  <a:ext uri="{FF2B5EF4-FFF2-40B4-BE49-F238E27FC236}">
                    <a16:creationId xmlns:a16="http://schemas.microsoft.com/office/drawing/2014/main" xmlns="" id="{6BCBDB55-78A5-440A-856B-30EA0B2B4E88}"/>
                  </a:ext>
                </a:extLst>
              </p:cNvPr>
              <p:cNvSpPr/>
              <p:nvPr/>
            </p:nvSpPr>
            <p:spPr>
              <a:xfrm rot="10800000">
                <a:off x="6163088" y="2678206"/>
                <a:ext cx="843386" cy="144781"/>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dirty="0"/>
              </a:p>
            </p:txBody>
          </p:sp>
          <p:sp>
            <p:nvSpPr>
              <p:cNvPr id="38" name="Dikdörtgen: Yuvarlatılmış Üst Köşeler 40">
                <a:extLst>
                  <a:ext uri="{FF2B5EF4-FFF2-40B4-BE49-F238E27FC236}">
                    <a16:creationId xmlns:a16="http://schemas.microsoft.com/office/drawing/2014/main" xmlns="" id="{D13A3FA6-3060-4BD5-A265-14C47B7E2A2C}"/>
                  </a:ext>
                </a:extLst>
              </p:cNvPr>
              <p:cNvSpPr/>
              <p:nvPr/>
            </p:nvSpPr>
            <p:spPr>
              <a:xfrm rot="10800000">
                <a:off x="9138200" y="2678206"/>
                <a:ext cx="843386" cy="144781"/>
              </a:xfrm>
              <a:prstGeom prst="round2Same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tr-TR" dirty="0"/>
              </a:p>
            </p:txBody>
          </p:sp>
          <p:sp>
            <p:nvSpPr>
              <p:cNvPr id="39" name="Dikdörtgen: Yuvarlatılmış Üst Köşeler 43">
                <a:extLst>
                  <a:ext uri="{FF2B5EF4-FFF2-40B4-BE49-F238E27FC236}">
                    <a16:creationId xmlns:a16="http://schemas.microsoft.com/office/drawing/2014/main" xmlns="" id="{838AF3F1-9845-4382-ACE6-68D2A4F39A80}"/>
                  </a:ext>
                </a:extLst>
              </p:cNvPr>
              <p:cNvSpPr/>
              <p:nvPr/>
            </p:nvSpPr>
            <p:spPr>
              <a:xfrm rot="10800000">
                <a:off x="8190669" y="2678206"/>
                <a:ext cx="843386" cy="144781"/>
              </a:xfrm>
              <a:prstGeom prst="round2Same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tr-TR" dirty="0"/>
              </a:p>
            </p:txBody>
          </p:sp>
          <p:sp>
            <p:nvSpPr>
              <p:cNvPr id="40" name="Dikdörtgen: Yuvarlatılmış Üst Köşeler 46">
                <a:extLst>
                  <a:ext uri="{FF2B5EF4-FFF2-40B4-BE49-F238E27FC236}">
                    <a16:creationId xmlns:a16="http://schemas.microsoft.com/office/drawing/2014/main" xmlns="" id="{86A9899E-9392-4E6D-901E-78B1CE46B68C}"/>
                  </a:ext>
                </a:extLst>
              </p:cNvPr>
              <p:cNvSpPr/>
              <p:nvPr/>
            </p:nvSpPr>
            <p:spPr>
              <a:xfrm rot="10800000">
                <a:off x="11165780" y="2678206"/>
                <a:ext cx="843386" cy="144781"/>
              </a:xfrm>
              <a:prstGeom prst="round2Same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1" name="Dikdörtgen: Yuvarlatılmış Üst Köşeler 49">
                <a:extLst>
                  <a:ext uri="{FF2B5EF4-FFF2-40B4-BE49-F238E27FC236}">
                    <a16:creationId xmlns:a16="http://schemas.microsoft.com/office/drawing/2014/main" xmlns="" id="{EC6CCA76-DF14-4FE1-8CFE-4CD1410658E1}"/>
                  </a:ext>
                </a:extLst>
              </p:cNvPr>
              <p:cNvSpPr/>
              <p:nvPr/>
            </p:nvSpPr>
            <p:spPr>
              <a:xfrm rot="10800000">
                <a:off x="10218249" y="2678206"/>
                <a:ext cx="843386" cy="144781"/>
              </a:xfrm>
              <a:prstGeom prst="round2Same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grpSp>
        <p:grpSp>
          <p:nvGrpSpPr>
            <p:cNvPr id="25" name="Grup 61">
              <a:extLst>
                <a:ext uri="{FF2B5EF4-FFF2-40B4-BE49-F238E27FC236}">
                  <a16:creationId xmlns:a16="http://schemas.microsoft.com/office/drawing/2014/main" xmlns="" id="{B1BF4C8F-3541-42BC-BB30-9A281EA71FD9}"/>
                </a:ext>
              </a:extLst>
            </p:cNvPr>
            <p:cNvGrpSpPr/>
            <p:nvPr/>
          </p:nvGrpSpPr>
          <p:grpSpPr>
            <a:xfrm>
              <a:off x="4135505" y="1993593"/>
              <a:ext cx="7873661" cy="412751"/>
              <a:chOff x="4135505" y="1993593"/>
              <a:chExt cx="7873661" cy="412751"/>
            </a:xfrm>
          </p:grpSpPr>
          <p:sp>
            <p:nvSpPr>
              <p:cNvPr id="26" name="Dikdörtgen: Yuvarlatılmış Üst Köşeler 21">
                <a:extLst>
                  <a:ext uri="{FF2B5EF4-FFF2-40B4-BE49-F238E27FC236}">
                    <a16:creationId xmlns:a16="http://schemas.microsoft.com/office/drawing/2014/main" xmlns="" id="{612B8F5B-D5A2-4E5D-B324-E34944EABE19}"/>
                  </a:ext>
                </a:extLst>
              </p:cNvPr>
              <p:cNvSpPr/>
              <p:nvPr/>
            </p:nvSpPr>
            <p:spPr>
              <a:xfrm>
                <a:off x="5083036" y="1993593"/>
                <a:ext cx="843386" cy="412751"/>
              </a:xfrm>
              <a:prstGeom prst="round2Same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2019</a:t>
                </a:r>
              </a:p>
            </p:txBody>
          </p:sp>
          <p:sp>
            <p:nvSpPr>
              <p:cNvPr id="27" name="Dikdörtgen: Yuvarlatılmış Üst Köşeler 27">
                <a:extLst>
                  <a:ext uri="{FF2B5EF4-FFF2-40B4-BE49-F238E27FC236}">
                    <a16:creationId xmlns:a16="http://schemas.microsoft.com/office/drawing/2014/main" xmlns="" id="{9D0CCE47-61D8-460F-AA83-8A0373B51D8B}"/>
                  </a:ext>
                </a:extLst>
              </p:cNvPr>
              <p:cNvSpPr/>
              <p:nvPr/>
            </p:nvSpPr>
            <p:spPr>
              <a:xfrm>
                <a:off x="4135505" y="1993593"/>
                <a:ext cx="843386" cy="412751"/>
              </a:xfrm>
              <a:prstGeom prst="round2Same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2018</a:t>
                </a:r>
              </a:p>
            </p:txBody>
          </p:sp>
          <p:sp>
            <p:nvSpPr>
              <p:cNvPr id="28" name="Dikdörtgen: Yuvarlatılmış Üst Köşeler 30">
                <a:extLst>
                  <a:ext uri="{FF2B5EF4-FFF2-40B4-BE49-F238E27FC236}">
                    <a16:creationId xmlns:a16="http://schemas.microsoft.com/office/drawing/2014/main" xmlns="" id="{06763E78-0EF9-4EB8-AEB3-89BFC485A244}"/>
                  </a:ext>
                </a:extLst>
              </p:cNvPr>
              <p:cNvSpPr/>
              <p:nvPr/>
            </p:nvSpPr>
            <p:spPr>
              <a:xfrm>
                <a:off x="7110619" y="1993593"/>
                <a:ext cx="843386" cy="412751"/>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2020</a:t>
                </a:r>
              </a:p>
            </p:txBody>
          </p:sp>
          <p:sp>
            <p:nvSpPr>
              <p:cNvPr id="29" name="Dikdörtgen: Yuvarlatılmış Üst Köşeler 33">
                <a:extLst>
                  <a:ext uri="{FF2B5EF4-FFF2-40B4-BE49-F238E27FC236}">
                    <a16:creationId xmlns:a16="http://schemas.microsoft.com/office/drawing/2014/main" xmlns="" id="{DEA662AA-89C6-4CF4-8934-E52DC80667D8}"/>
                  </a:ext>
                </a:extLst>
              </p:cNvPr>
              <p:cNvSpPr/>
              <p:nvPr/>
            </p:nvSpPr>
            <p:spPr>
              <a:xfrm>
                <a:off x="6163088" y="1993593"/>
                <a:ext cx="843386" cy="412751"/>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2019</a:t>
                </a:r>
              </a:p>
            </p:txBody>
          </p:sp>
          <p:sp>
            <p:nvSpPr>
              <p:cNvPr id="30" name="Dikdörtgen: Yuvarlatılmış Üst Köşeler 42">
                <a:extLst>
                  <a:ext uri="{FF2B5EF4-FFF2-40B4-BE49-F238E27FC236}">
                    <a16:creationId xmlns:a16="http://schemas.microsoft.com/office/drawing/2014/main" xmlns="" id="{EC533748-EEE2-4BA9-A524-9450A7BF7DB3}"/>
                  </a:ext>
                </a:extLst>
              </p:cNvPr>
              <p:cNvSpPr/>
              <p:nvPr/>
            </p:nvSpPr>
            <p:spPr>
              <a:xfrm>
                <a:off x="9138200" y="1993593"/>
                <a:ext cx="843386" cy="412751"/>
              </a:xfrm>
              <a:prstGeom prst="round2SameRect">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2021</a:t>
                </a:r>
              </a:p>
            </p:txBody>
          </p:sp>
          <p:sp>
            <p:nvSpPr>
              <p:cNvPr id="31" name="Dikdörtgen: Yuvarlatılmış Üst Köşeler 45">
                <a:extLst>
                  <a:ext uri="{FF2B5EF4-FFF2-40B4-BE49-F238E27FC236}">
                    <a16:creationId xmlns:a16="http://schemas.microsoft.com/office/drawing/2014/main" xmlns="" id="{72D302F9-4C01-4185-AF58-B5EEE5362D30}"/>
                  </a:ext>
                </a:extLst>
              </p:cNvPr>
              <p:cNvSpPr/>
              <p:nvPr/>
            </p:nvSpPr>
            <p:spPr>
              <a:xfrm>
                <a:off x="8190669" y="1993593"/>
                <a:ext cx="843386" cy="412751"/>
              </a:xfrm>
              <a:prstGeom prst="round2SameRect">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2020</a:t>
                </a:r>
              </a:p>
            </p:txBody>
          </p:sp>
          <p:sp>
            <p:nvSpPr>
              <p:cNvPr id="32" name="Dikdörtgen: Yuvarlatılmış Üst Köşeler 48">
                <a:extLst>
                  <a:ext uri="{FF2B5EF4-FFF2-40B4-BE49-F238E27FC236}">
                    <a16:creationId xmlns:a16="http://schemas.microsoft.com/office/drawing/2014/main" xmlns="" id="{C7AE3EF1-4858-4058-BB0C-469D3EB36171}"/>
                  </a:ext>
                </a:extLst>
              </p:cNvPr>
              <p:cNvSpPr/>
              <p:nvPr/>
            </p:nvSpPr>
            <p:spPr>
              <a:xfrm>
                <a:off x="11165780" y="1993593"/>
                <a:ext cx="843386" cy="412751"/>
              </a:xfrm>
              <a:prstGeom prst="round2Same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2022</a:t>
                </a:r>
              </a:p>
            </p:txBody>
          </p:sp>
          <p:sp>
            <p:nvSpPr>
              <p:cNvPr id="33" name="Dikdörtgen: Yuvarlatılmış Üst Köşeler 51">
                <a:extLst>
                  <a:ext uri="{FF2B5EF4-FFF2-40B4-BE49-F238E27FC236}">
                    <a16:creationId xmlns:a16="http://schemas.microsoft.com/office/drawing/2014/main" xmlns="" id="{2F925679-9961-4CB0-91A7-858BFCB474C2}"/>
                  </a:ext>
                </a:extLst>
              </p:cNvPr>
              <p:cNvSpPr/>
              <p:nvPr/>
            </p:nvSpPr>
            <p:spPr>
              <a:xfrm>
                <a:off x="10218249" y="1993593"/>
                <a:ext cx="843386" cy="412751"/>
              </a:xfrm>
              <a:prstGeom prst="round2Same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2021</a:t>
                </a:r>
              </a:p>
            </p:txBody>
          </p:sp>
        </p:grpSp>
      </p:grpSp>
      <p:pic>
        <p:nvPicPr>
          <p:cNvPr id="42" name="3 Resim" descr="merkezefendi mem logo2.jpg"/>
          <p:cNvPicPr>
            <a:picLocks noChangeAspect="1"/>
          </p:cNvPicPr>
          <p:nvPr/>
        </p:nvPicPr>
        <p:blipFill>
          <a:blip r:embed="rId3" cstate="print"/>
          <a:srcRect/>
          <a:stretch>
            <a:fillRect/>
          </a:stretch>
        </p:blipFill>
        <p:spPr bwMode="auto">
          <a:xfrm>
            <a:off x="56446" y="101599"/>
            <a:ext cx="1557865" cy="1461054"/>
          </a:xfrm>
          <a:prstGeom prst="rect">
            <a:avLst/>
          </a:prstGeom>
          <a:noFill/>
          <a:ln w="9525">
            <a:noFill/>
            <a:miter lim="800000"/>
            <a:headEnd/>
            <a:tailEnd/>
          </a:ln>
        </p:spPr>
      </p:pic>
    </p:spTree>
    <p:extLst>
      <p:ext uri="{BB962C8B-B14F-4D97-AF65-F5344CB8AC3E}">
        <p14:creationId xmlns="" xmlns:p14="http://schemas.microsoft.com/office/powerpoint/2010/main" val="38281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830571" y="156526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Akış Çizelgesi: Ayıkla 3"/>
          <p:cNvSpPr/>
          <p:nvPr/>
        </p:nvSpPr>
        <p:spPr>
          <a:xfrm rot="5400000">
            <a:off x="5006406" y="36669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Oval 5"/>
          <p:cNvSpPr/>
          <p:nvPr/>
        </p:nvSpPr>
        <p:spPr>
          <a:xfrm>
            <a:off x="127011" y="116881"/>
            <a:ext cx="1407120" cy="140712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cxnSp>
        <p:nvCxnSpPr>
          <p:cNvPr id="7" name="Düz Bağlayıcı 6"/>
          <p:cNvCxnSpPr>
            <a:stCxn id="6" idx="6"/>
          </p:cNvCxnSpPr>
          <p:nvPr/>
        </p:nvCxnSpPr>
        <p:spPr>
          <a:xfrm>
            <a:off x="1534133" y="820445"/>
            <a:ext cx="10657871" cy="186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a:stCxn id="6" idx="4"/>
          </p:cNvCxnSpPr>
          <p:nvPr/>
        </p:nvCxnSpPr>
        <p:spPr>
          <a:xfrm>
            <a:off x="830571" y="1524005"/>
            <a:ext cx="0" cy="53339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Yay 8"/>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dirty="0"/>
          </a:p>
        </p:txBody>
      </p:sp>
      <p:sp>
        <p:nvSpPr>
          <p:cNvPr id="10" name="Yuvarlatılmış Dikdörtgen 9"/>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1" name="Metin kutusu 10"/>
          <p:cNvSpPr txBox="1"/>
          <p:nvPr/>
        </p:nvSpPr>
        <p:spPr>
          <a:xfrm>
            <a:off x="5475749" y="211327"/>
            <a:ext cx="6716255" cy="584775"/>
          </a:xfrm>
          <a:prstGeom prst="rect">
            <a:avLst/>
          </a:prstGeom>
          <a:noFill/>
        </p:spPr>
        <p:txBody>
          <a:bodyPr wrap="square" rtlCol="0">
            <a:spAutoFit/>
          </a:bodyPr>
          <a:lstStyle/>
          <a:p>
            <a:pPr algn="ctr"/>
            <a:r>
              <a:rPr lang="tr-TR" sz="3200" b="1" dirty="0" smtClean="0">
                <a:effectLst>
                  <a:outerShdw blurRad="38100" dist="38100" dir="2700000" algn="tl">
                    <a:srgbClr val="000000">
                      <a:alpha val="43137"/>
                    </a:srgbClr>
                  </a:outerShdw>
                </a:effectLst>
                <a:latin typeface="Trebuchet MS" panose="020B0603020202020204" pitchFamily="34" charset="0"/>
              </a:rPr>
              <a:t>2023 EĞİTİM VİZYONU</a:t>
            </a:r>
            <a:endParaRPr lang="tr-TR" sz="3200" b="1" dirty="0">
              <a:effectLst>
                <a:outerShdw blurRad="38100" dist="38100" dir="2700000" algn="tl">
                  <a:srgbClr val="000000">
                    <a:alpha val="43137"/>
                  </a:srgbClr>
                </a:outerShdw>
              </a:effectLst>
              <a:latin typeface="Trebuchet MS" panose="020B0603020202020204" pitchFamily="34" charset="0"/>
            </a:endParaRPr>
          </a:p>
        </p:txBody>
      </p:sp>
      <p:sp>
        <p:nvSpPr>
          <p:cNvPr id="12" name="11 Slayt Numarası Yer Tutucusu"/>
          <p:cNvSpPr>
            <a:spLocks noGrp="1"/>
          </p:cNvSpPr>
          <p:nvPr>
            <p:ph type="sldNum" sz="quarter" idx="12"/>
          </p:nvPr>
        </p:nvSpPr>
        <p:spPr/>
        <p:txBody>
          <a:bodyPr/>
          <a:lstStyle/>
          <a:p>
            <a:fld id="{92906C5C-297D-40D7-908D-F30303E58C5D}" type="slidenum">
              <a:rPr lang="tr-TR" smtClean="0"/>
              <a:pPr/>
              <a:t>28</a:t>
            </a:fld>
            <a:endParaRPr lang="tr-TR" dirty="0"/>
          </a:p>
        </p:txBody>
      </p:sp>
      <p:sp>
        <p:nvSpPr>
          <p:cNvPr id="2" name="Dikdörtgen 1"/>
          <p:cNvSpPr/>
          <p:nvPr/>
        </p:nvSpPr>
        <p:spPr>
          <a:xfrm>
            <a:off x="830572" y="1557642"/>
            <a:ext cx="11361429" cy="652166"/>
          </a:xfrm>
          <a:prstGeom prst="rect">
            <a:avLst/>
          </a:prstGeom>
        </p:spPr>
        <p:txBody>
          <a:bodyPr wrap="square">
            <a:spAutoFit/>
          </a:bodyPr>
          <a:lstStyle/>
          <a:p>
            <a:pPr algn="ctr">
              <a:lnSpc>
                <a:spcPct val="107000"/>
              </a:lnSpc>
              <a:spcAft>
                <a:spcPts val="800"/>
              </a:spcAft>
            </a:pPr>
            <a:r>
              <a:rPr lang="tr-TR" sz="3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ÖĞRENME ANALİTİĞİ ARAÇLARIYLA VERİYE DAYALI YÖNETİM</a:t>
            </a:r>
          </a:p>
        </p:txBody>
      </p:sp>
      <p:sp>
        <p:nvSpPr>
          <p:cNvPr id="14" name="Yuvarlatılmış Dikdörtgen 13"/>
          <p:cNvSpPr/>
          <p:nvPr/>
        </p:nvSpPr>
        <p:spPr>
          <a:xfrm>
            <a:off x="830571" y="228379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5" name="Dikdörtgen 14"/>
          <p:cNvSpPr/>
          <p:nvPr/>
        </p:nvSpPr>
        <p:spPr>
          <a:xfrm>
            <a:off x="830572" y="2334842"/>
            <a:ext cx="11361429" cy="553357"/>
          </a:xfrm>
          <a:prstGeom prst="rect">
            <a:avLst/>
          </a:prstGeom>
        </p:spPr>
        <p:txBody>
          <a:bodyPr wrap="square">
            <a:spAutoFit/>
          </a:bodyPr>
          <a:lstStyle/>
          <a:p>
            <a:pPr algn="ctr">
              <a:lnSpc>
                <a:spcPct val="107000"/>
              </a:lnSpc>
              <a:spcAft>
                <a:spcPts val="800"/>
              </a:spcAft>
            </a:pPr>
            <a:r>
              <a:rPr lang="tr-TR" sz="28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BAKANLIĞIN </a:t>
            </a:r>
            <a:r>
              <a:rPr lang="tr-TR"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TÜM KARARLARI VERİYE DAYALI HÂLE GELECEK</a:t>
            </a:r>
          </a:p>
        </p:txBody>
      </p:sp>
      <p:sp>
        <p:nvSpPr>
          <p:cNvPr id="16" name="Dikdörtgen 15"/>
          <p:cNvSpPr/>
          <p:nvPr/>
        </p:nvSpPr>
        <p:spPr>
          <a:xfrm>
            <a:off x="830572" y="3002324"/>
            <a:ext cx="11026149" cy="1804853"/>
          </a:xfrm>
          <a:prstGeom prst="rect">
            <a:avLst/>
          </a:prstGeom>
        </p:spPr>
        <p:txBody>
          <a:bodyPr wrap="square">
            <a:spAutoFit/>
          </a:bodyPr>
          <a:lstStyle/>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1- Bakanlığın </a:t>
            </a:r>
            <a:r>
              <a:rPr lang="tr-TR" sz="2600" dirty="0">
                <a:latin typeface="Calibri" panose="020F0502020204030204" pitchFamily="34" charset="0"/>
                <a:ea typeface="Calibri" panose="020F0502020204030204" pitchFamily="34" charset="0"/>
                <a:cs typeface="Times New Roman" panose="02020603050405020304" pitchFamily="18" charset="0"/>
              </a:rPr>
              <a:t>MEBBİS, E-Okul, EBA, MEIS, DYS, E-Rehberlik, E-Yaygın, Açık Öğretim sistemleri, E-Personel, E-Kayıt, Kitap Seçim, Norm İşlemleri, Bedensel Engelli Envanteri, E-mezun, Merkezi Sınav Sonuçları gibi mevcut sistemlerinden gelen veriler kolay erişilebilir bir </a:t>
            </a:r>
            <a:r>
              <a:rPr lang="tr-TR" sz="2600" b="1" dirty="0">
                <a:solidFill>
                  <a:srgbClr val="CC0000"/>
                </a:solidFill>
                <a:latin typeface="Calibri" panose="020F0502020204030204" pitchFamily="34" charset="0"/>
                <a:ea typeface="Calibri" panose="020F0502020204030204" pitchFamily="34" charset="0"/>
                <a:cs typeface="Times New Roman" panose="02020603050405020304" pitchFamily="18" charset="0"/>
              </a:rPr>
              <a:t>Eğitsel Veri Ambarı</a:t>
            </a:r>
            <a:r>
              <a:rPr lang="tr-TR" sz="2600" dirty="0">
                <a:latin typeface="Calibri" panose="020F0502020204030204" pitchFamily="34" charset="0"/>
                <a:ea typeface="Calibri" panose="020F0502020204030204" pitchFamily="34" charset="0"/>
                <a:cs typeface="Times New Roman" panose="02020603050405020304" pitchFamily="18" charset="0"/>
              </a:rPr>
              <a:t>’nda</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 </a:t>
            </a:r>
            <a:r>
              <a:rPr lang="tr-TR" sz="2600" dirty="0">
                <a:latin typeface="Calibri" panose="020F0502020204030204" pitchFamily="34" charset="0"/>
                <a:ea typeface="Calibri" panose="020F0502020204030204" pitchFamily="34" charset="0"/>
                <a:cs typeface="Times New Roman" panose="02020603050405020304" pitchFamily="18" charset="0"/>
              </a:rPr>
              <a:t>bütünleştirilecektir.</a:t>
            </a:r>
          </a:p>
        </p:txBody>
      </p:sp>
      <p:sp>
        <p:nvSpPr>
          <p:cNvPr id="19" name="Dikdörtgen 18"/>
          <p:cNvSpPr/>
          <p:nvPr/>
        </p:nvSpPr>
        <p:spPr>
          <a:xfrm rot="16200000">
            <a:off x="-647635" y="5276212"/>
            <a:ext cx="2121093" cy="769441"/>
          </a:xfrm>
          <a:prstGeom prst="rect">
            <a:avLst/>
          </a:prstGeom>
        </p:spPr>
        <p:txBody>
          <a:bodyPr wrap="none">
            <a:spAutoFit/>
          </a:bodyPr>
          <a:lstStyle/>
          <a:p>
            <a:r>
              <a:rPr lang="tr-TR" sz="44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HEDEF 1</a:t>
            </a:r>
            <a:endParaRPr lang="tr-TR" sz="4400" dirty="0"/>
          </a:p>
        </p:txBody>
      </p:sp>
      <p:sp>
        <p:nvSpPr>
          <p:cNvPr id="17" name="Dikdörtgen 20">
            <a:extLst>
              <a:ext uri="{FF2B5EF4-FFF2-40B4-BE49-F238E27FC236}">
                <a16:creationId xmlns:a16="http://schemas.microsoft.com/office/drawing/2014/main" xmlns="" id="{3D532803-586C-4B5C-8414-E114310FAC58}"/>
              </a:ext>
            </a:extLst>
          </p:cNvPr>
          <p:cNvSpPr/>
          <p:nvPr/>
        </p:nvSpPr>
        <p:spPr>
          <a:xfrm>
            <a:off x="3622705" y="5545388"/>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G</a:t>
            </a:r>
          </a:p>
        </p:txBody>
      </p:sp>
      <p:sp>
        <p:nvSpPr>
          <p:cNvPr id="18" name="Dikdörtgen 26">
            <a:extLst>
              <a:ext uri="{FF2B5EF4-FFF2-40B4-BE49-F238E27FC236}">
                <a16:creationId xmlns:a16="http://schemas.microsoft.com/office/drawing/2014/main" xmlns="" id="{DFAB2C39-4301-4111-9B37-D554AE6AFB0B}"/>
              </a:ext>
            </a:extLst>
          </p:cNvPr>
          <p:cNvSpPr/>
          <p:nvPr/>
        </p:nvSpPr>
        <p:spPr>
          <a:xfrm>
            <a:off x="2675174" y="5545388"/>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HT</a:t>
            </a:r>
          </a:p>
        </p:txBody>
      </p:sp>
      <p:sp>
        <p:nvSpPr>
          <p:cNvPr id="20" name="Dikdörtgen 29">
            <a:extLst>
              <a:ext uri="{FF2B5EF4-FFF2-40B4-BE49-F238E27FC236}">
                <a16:creationId xmlns:a16="http://schemas.microsoft.com/office/drawing/2014/main" xmlns="" id="{40096CD4-1AD2-4D05-9336-BDBC9A8EDA4F}"/>
              </a:ext>
            </a:extLst>
          </p:cNvPr>
          <p:cNvSpPr/>
          <p:nvPr/>
        </p:nvSpPr>
        <p:spPr>
          <a:xfrm>
            <a:off x="5650288" y="5545388"/>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ÜU</a:t>
            </a:r>
          </a:p>
        </p:txBody>
      </p:sp>
      <p:sp>
        <p:nvSpPr>
          <p:cNvPr id="21" name="Dikdörtgen 32">
            <a:extLst>
              <a:ext uri="{FF2B5EF4-FFF2-40B4-BE49-F238E27FC236}">
                <a16:creationId xmlns:a16="http://schemas.microsoft.com/office/drawing/2014/main" xmlns="" id="{5CA22863-855A-4C9A-83EB-0FCDB9D09F34}"/>
              </a:ext>
            </a:extLst>
          </p:cNvPr>
          <p:cNvSpPr/>
          <p:nvPr/>
        </p:nvSpPr>
        <p:spPr>
          <a:xfrm>
            <a:off x="4702757" y="5545388"/>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P1,İ1</a:t>
            </a:r>
          </a:p>
        </p:txBody>
      </p:sp>
      <p:sp>
        <p:nvSpPr>
          <p:cNvPr id="22" name="Dikdörtgen 41">
            <a:extLst>
              <a:ext uri="{FF2B5EF4-FFF2-40B4-BE49-F238E27FC236}">
                <a16:creationId xmlns:a16="http://schemas.microsoft.com/office/drawing/2014/main" xmlns="" id="{EF90D3CE-50DB-4EB5-BC54-79B20DAC533E}"/>
              </a:ext>
            </a:extLst>
          </p:cNvPr>
          <p:cNvSpPr/>
          <p:nvPr/>
        </p:nvSpPr>
        <p:spPr>
          <a:xfrm>
            <a:off x="7677867" y="5545388"/>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UİDİ</a:t>
            </a:r>
          </a:p>
        </p:txBody>
      </p:sp>
      <p:sp>
        <p:nvSpPr>
          <p:cNvPr id="23" name="Dikdörtgen 44">
            <a:extLst>
              <a:ext uri="{FF2B5EF4-FFF2-40B4-BE49-F238E27FC236}">
                <a16:creationId xmlns:a16="http://schemas.microsoft.com/office/drawing/2014/main" xmlns="" id="{371BA538-3D81-4C53-A637-9B5E39AF75D4}"/>
              </a:ext>
            </a:extLst>
          </p:cNvPr>
          <p:cNvSpPr/>
          <p:nvPr/>
        </p:nvSpPr>
        <p:spPr>
          <a:xfrm>
            <a:off x="6730335" y="5545388"/>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UİDİ</a:t>
            </a:r>
          </a:p>
        </p:txBody>
      </p:sp>
      <p:sp>
        <p:nvSpPr>
          <p:cNvPr id="24" name="Dikdörtgen 47">
            <a:extLst>
              <a:ext uri="{FF2B5EF4-FFF2-40B4-BE49-F238E27FC236}">
                <a16:creationId xmlns:a16="http://schemas.microsoft.com/office/drawing/2014/main" xmlns="" id="{404C4D8E-CC51-4D95-8F23-BD19123CD29B}"/>
              </a:ext>
            </a:extLst>
          </p:cNvPr>
          <p:cNvSpPr/>
          <p:nvPr/>
        </p:nvSpPr>
        <p:spPr>
          <a:xfrm>
            <a:off x="9705449" y="5545388"/>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UİDİ</a:t>
            </a:r>
          </a:p>
        </p:txBody>
      </p:sp>
      <p:sp>
        <p:nvSpPr>
          <p:cNvPr id="25" name="Dikdörtgen 50">
            <a:extLst>
              <a:ext uri="{FF2B5EF4-FFF2-40B4-BE49-F238E27FC236}">
                <a16:creationId xmlns:a16="http://schemas.microsoft.com/office/drawing/2014/main" xmlns="" id="{68D44DCD-ABEF-405C-9F99-6B057BD5E1BB}"/>
              </a:ext>
            </a:extLst>
          </p:cNvPr>
          <p:cNvSpPr/>
          <p:nvPr/>
        </p:nvSpPr>
        <p:spPr>
          <a:xfrm>
            <a:off x="8757918" y="5545388"/>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UİDİ</a:t>
            </a:r>
          </a:p>
        </p:txBody>
      </p:sp>
      <p:grpSp>
        <p:nvGrpSpPr>
          <p:cNvPr id="26" name="Grup 1">
            <a:extLst>
              <a:ext uri="{FF2B5EF4-FFF2-40B4-BE49-F238E27FC236}">
                <a16:creationId xmlns:a16="http://schemas.microsoft.com/office/drawing/2014/main" xmlns="" id="{810E6CF6-C6D5-45F1-98DC-951B57F8E8C4}"/>
              </a:ext>
            </a:extLst>
          </p:cNvPr>
          <p:cNvGrpSpPr/>
          <p:nvPr/>
        </p:nvGrpSpPr>
        <p:grpSpPr>
          <a:xfrm>
            <a:off x="2675171" y="5132633"/>
            <a:ext cx="7873661" cy="829394"/>
            <a:chOff x="4135505" y="1993593"/>
            <a:chExt cx="7873661" cy="829394"/>
          </a:xfrm>
        </p:grpSpPr>
        <p:grpSp>
          <p:nvGrpSpPr>
            <p:cNvPr id="27" name="Grup 62">
              <a:extLst>
                <a:ext uri="{FF2B5EF4-FFF2-40B4-BE49-F238E27FC236}">
                  <a16:creationId xmlns:a16="http://schemas.microsoft.com/office/drawing/2014/main" xmlns="" id="{6CC26AD3-E6AD-484F-A7A2-59A689196B42}"/>
                </a:ext>
              </a:extLst>
            </p:cNvPr>
            <p:cNvGrpSpPr/>
            <p:nvPr/>
          </p:nvGrpSpPr>
          <p:grpSpPr>
            <a:xfrm>
              <a:off x="4135505" y="2678206"/>
              <a:ext cx="7873661" cy="144781"/>
              <a:chOff x="4135505" y="2678206"/>
              <a:chExt cx="7873661" cy="144781"/>
            </a:xfrm>
          </p:grpSpPr>
          <p:sp>
            <p:nvSpPr>
              <p:cNvPr id="37" name="Dikdörtgen: Yuvarlatılmış Üst Köşeler 19">
                <a:extLst>
                  <a:ext uri="{FF2B5EF4-FFF2-40B4-BE49-F238E27FC236}">
                    <a16:creationId xmlns:a16="http://schemas.microsoft.com/office/drawing/2014/main" xmlns="" id="{4F9B7088-1613-4186-9ACA-4127815A647B}"/>
                  </a:ext>
                </a:extLst>
              </p:cNvPr>
              <p:cNvSpPr/>
              <p:nvPr/>
            </p:nvSpPr>
            <p:spPr>
              <a:xfrm rot="10800000">
                <a:off x="5083036" y="2678206"/>
                <a:ext cx="843386" cy="144781"/>
              </a:xfrm>
              <a:prstGeom prst="round2Same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38" name="Dikdörtgen: Yuvarlatılmış Üst Köşeler 25">
                <a:extLst>
                  <a:ext uri="{FF2B5EF4-FFF2-40B4-BE49-F238E27FC236}">
                    <a16:creationId xmlns:a16="http://schemas.microsoft.com/office/drawing/2014/main" xmlns="" id="{F7FE5BB0-0897-4EE1-8C83-35394BA07BC9}"/>
                  </a:ext>
                </a:extLst>
              </p:cNvPr>
              <p:cNvSpPr/>
              <p:nvPr/>
            </p:nvSpPr>
            <p:spPr>
              <a:xfrm rot="10800000">
                <a:off x="4135505" y="2678206"/>
                <a:ext cx="843386" cy="144781"/>
              </a:xfrm>
              <a:prstGeom prst="round2Same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39" name="Dikdörtgen: Yuvarlatılmış Üst Köşeler 28">
                <a:extLst>
                  <a:ext uri="{FF2B5EF4-FFF2-40B4-BE49-F238E27FC236}">
                    <a16:creationId xmlns:a16="http://schemas.microsoft.com/office/drawing/2014/main" xmlns="" id="{9368EDA0-BE61-4D60-A9B6-64F9508CA9C9}"/>
                  </a:ext>
                </a:extLst>
              </p:cNvPr>
              <p:cNvSpPr/>
              <p:nvPr/>
            </p:nvSpPr>
            <p:spPr>
              <a:xfrm rot="10800000">
                <a:off x="7110619" y="2678206"/>
                <a:ext cx="843386" cy="144781"/>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dirty="0"/>
              </a:p>
            </p:txBody>
          </p:sp>
          <p:sp>
            <p:nvSpPr>
              <p:cNvPr id="40" name="Dikdörtgen: Yuvarlatılmış Üst Köşeler 31">
                <a:extLst>
                  <a:ext uri="{FF2B5EF4-FFF2-40B4-BE49-F238E27FC236}">
                    <a16:creationId xmlns:a16="http://schemas.microsoft.com/office/drawing/2014/main" xmlns="" id="{6BCBDB55-78A5-440A-856B-30EA0B2B4E88}"/>
                  </a:ext>
                </a:extLst>
              </p:cNvPr>
              <p:cNvSpPr/>
              <p:nvPr/>
            </p:nvSpPr>
            <p:spPr>
              <a:xfrm rot="10800000">
                <a:off x="6163088" y="2678206"/>
                <a:ext cx="843386" cy="144781"/>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dirty="0"/>
              </a:p>
            </p:txBody>
          </p:sp>
          <p:sp>
            <p:nvSpPr>
              <p:cNvPr id="41" name="Dikdörtgen: Yuvarlatılmış Üst Köşeler 40">
                <a:extLst>
                  <a:ext uri="{FF2B5EF4-FFF2-40B4-BE49-F238E27FC236}">
                    <a16:creationId xmlns:a16="http://schemas.microsoft.com/office/drawing/2014/main" xmlns="" id="{D13A3FA6-3060-4BD5-A265-14C47B7E2A2C}"/>
                  </a:ext>
                </a:extLst>
              </p:cNvPr>
              <p:cNvSpPr/>
              <p:nvPr/>
            </p:nvSpPr>
            <p:spPr>
              <a:xfrm rot="10800000">
                <a:off x="9138200" y="2678206"/>
                <a:ext cx="843386" cy="144781"/>
              </a:xfrm>
              <a:prstGeom prst="round2Same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tr-TR" dirty="0"/>
              </a:p>
            </p:txBody>
          </p:sp>
          <p:sp>
            <p:nvSpPr>
              <p:cNvPr id="42" name="Dikdörtgen: Yuvarlatılmış Üst Köşeler 43">
                <a:extLst>
                  <a:ext uri="{FF2B5EF4-FFF2-40B4-BE49-F238E27FC236}">
                    <a16:creationId xmlns:a16="http://schemas.microsoft.com/office/drawing/2014/main" xmlns="" id="{838AF3F1-9845-4382-ACE6-68D2A4F39A80}"/>
                  </a:ext>
                </a:extLst>
              </p:cNvPr>
              <p:cNvSpPr/>
              <p:nvPr/>
            </p:nvSpPr>
            <p:spPr>
              <a:xfrm rot="10800000">
                <a:off x="8190669" y="2678206"/>
                <a:ext cx="843386" cy="144781"/>
              </a:xfrm>
              <a:prstGeom prst="round2Same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tr-TR" dirty="0"/>
              </a:p>
            </p:txBody>
          </p:sp>
          <p:sp>
            <p:nvSpPr>
              <p:cNvPr id="43" name="Dikdörtgen: Yuvarlatılmış Üst Köşeler 46">
                <a:extLst>
                  <a:ext uri="{FF2B5EF4-FFF2-40B4-BE49-F238E27FC236}">
                    <a16:creationId xmlns:a16="http://schemas.microsoft.com/office/drawing/2014/main" xmlns="" id="{86A9899E-9392-4E6D-901E-78B1CE46B68C}"/>
                  </a:ext>
                </a:extLst>
              </p:cNvPr>
              <p:cNvSpPr/>
              <p:nvPr/>
            </p:nvSpPr>
            <p:spPr>
              <a:xfrm rot="10800000">
                <a:off x="11165780" y="2678206"/>
                <a:ext cx="843386" cy="144781"/>
              </a:xfrm>
              <a:prstGeom prst="round2Same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4" name="Dikdörtgen: Yuvarlatılmış Üst Köşeler 49">
                <a:extLst>
                  <a:ext uri="{FF2B5EF4-FFF2-40B4-BE49-F238E27FC236}">
                    <a16:creationId xmlns:a16="http://schemas.microsoft.com/office/drawing/2014/main" xmlns="" id="{EC6CCA76-DF14-4FE1-8CFE-4CD1410658E1}"/>
                  </a:ext>
                </a:extLst>
              </p:cNvPr>
              <p:cNvSpPr/>
              <p:nvPr/>
            </p:nvSpPr>
            <p:spPr>
              <a:xfrm rot="10800000">
                <a:off x="10218249" y="2678206"/>
                <a:ext cx="843386" cy="144781"/>
              </a:xfrm>
              <a:prstGeom prst="round2Same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grpSp>
        <p:grpSp>
          <p:nvGrpSpPr>
            <p:cNvPr id="28" name="Grup 61">
              <a:extLst>
                <a:ext uri="{FF2B5EF4-FFF2-40B4-BE49-F238E27FC236}">
                  <a16:creationId xmlns:a16="http://schemas.microsoft.com/office/drawing/2014/main" xmlns="" id="{B1BF4C8F-3541-42BC-BB30-9A281EA71FD9}"/>
                </a:ext>
              </a:extLst>
            </p:cNvPr>
            <p:cNvGrpSpPr/>
            <p:nvPr/>
          </p:nvGrpSpPr>
          <p:grpSpPr>
            <a:xfrm>
              <a:off x="4135505" y="1993593"/>
              <a:ext cx="7873661" cy="412751"/>
              <a:chOff x="4135505" y="1993593"/>
              <a:chExt cx="7873661" cy="412751"/>
            </a:xfrm>
          </p:grpSpPr>
          <p:sp>
            <p:nvSpPr>
              <p:cNvPr id="29" name="Dikdörtgen: Yuvarlatılmış Üst Köşeler 21">
                <a:extLst>
                  <a:ext uri="{FF2B5EF4-FFF2-40B4-BE49-F238E27FC236}">
                    <a16:creationId xmlns:a16="http://schemas.microsoft.com/office/drawing/2014/main" xmlns="" id="{612B8F5B-D5A2-4E5D-B324-E34944EABE19}"/>
                  </a:ext>
                </a:extLst>
              </p:cNvPr>
              <p:cNvSpPr/>
              <p:nvPr/>
            </p:nvSpPr>
            <p:spPr>
              <a:xfrm>
                <a:off x="5083036" y="1993593"/>
                <a:ext cx="843386" cy="412751"/>
              </a:xfrm>
              <a:prstGeom prst="round2Same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2019</a:t>
                </a:r>
              </a:p>
            </p:txBody>
          </p:sp>
          <p:sp>
            <p:nvSpPr>
              <p:cNvPr id="30" name="Dikdörtgen: Yuvarlatılmış Üst Köşeler 27">
                <a:extLst>
                  <a:ext uri="{FF2B5EF4-FFF2-40B4-BE49-F238E27FC236}">
                    <a16:creationId xmlns:a16="http://schemas.microsoft.com/office/drawing/2014/main" xmlns="" id="{9D0CCE47-61D8-460F-AA83-8A0373B51D8B}"/>
                  </a:ext>
                </a:extLst>
              </p:cNvPr>
              <p:cNvSpPr/>
              <p:nvPr/>
            </p:nvSpPr>
            <p:spPr>
              <a:xfrm>
                <a:off x="4135505" y="1993593"/>
                <a:ext cx="843386" cy="412751"/>
              </a:xfrm>
              <a:prstGeom prst="round2Same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2018</a:t>
                </a:r>
              </a:p>
            </p:txBody>
          </p:sp>
          <p:sp>
            <p:nvSpPr>
              <p:cNvPr id="31" name="Dikdörtgen: Yuvarlatılmış Üst Köşeler 30">
                <a:extLst>
                  <a:ext uri="{FF2B5EF4-FFF2-40B4-BE49-F238E27FC236}">
                    <a16:creationId xmlns:a16="http://schemas.microsoft.com/office/drawing/2014/main" xmlns="" id="{06763E78-0EF9-4EB8-AEB3-89BFC485A244}"/>
                  </a:ext>
                </a:extLst>
              </p:cNvPr>
              <p:cNvSpPr/>
              <p:nvPr/>
            </p:nvSpPr>
            <p:spPr>
              <a:xfrm>
                <a:off x="7110619" y="1993593"/>
                <a:ext cx="843386" cy="412751"/>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2020</a:t>
                </a:r>
              </a:p>
            </p:txBody>
          </p:sp>
          <p:sp>
            <p:nvSpPr>
              <p:cNvPr id="32" name="Dikdörtgen: Yuvarlatılmış Üst Köşeler 33">
                <a:extLst>
                  <a:ext uri="{FF2B5EF4-FFF2-40B4-BE49-F238E27FC236}">
                    <a16:creationId xmlns:a16="http://schemas.microsoft.com/office/drawing/2014/main" xmlns="" id="{DEA662AA-89C6-4CF4-8934-E52DC80667D8}"/>
                  </a:ext>
                </a:extLst>
              </p:cNvPr>
              <p:cNvSpPr/>
              <p:nvPr/>
            </p:nvSpPr>
            <p:spPr>
              <a:xfrm>
                <a:off x="6163088" y="1993593"/>
                <a:ext cx="843386" cy="412751"/>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2019</a:t>
                </a:r>
              </a:p>
            </p:txBody>
          </p:sp>
          <p:sp>
            <p:nvSpPr>
              <p:cNvPr id="33" name="Dikdörtgen: Yuvarlatılmış Üst Köşeler 42">
                <a:extLst>
                  <a:ext uri="{FF2B5EF4-FFF2-40B4-BE49-F238E27FC236}">
                    <a16:creationId xmlns:a16="http://schemas.microsoft.com/office/drawing/2014/main" xmlns="" id="{EC533748-EEE2-4BA9-A524-9450A7BF7DB3}"/>
                  </a:ext>
                </a:extLst>
              </p:cNvPr>
              <p:cNvSpPr/>
              <p:nvPr/>
            </p:nvSpPr>
            <p:spPr>
              <a:xfrm>
                <a:off x="9138200" y="1993593"/>
                <a:ext cx="843386" cy="412751"/>
              </a:xfrm>
              <a:prstGeom prst="round2SameRect">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2021</a:t>
                </a:r>
              </a:p>
            </p:txBody>
          </p:sp>
          <p:sp>
            <p:nvSpPr>
              <p:cNvPr id="34" name="Dikdörtgen: Yuvarlatılmış Üst Köşeler 45">
                <a:extLst>
                  <a:ext uri="{FF2B5EF4-FFF2-40B4-BE49-F238E27FC236}">
                    <a16:creationId xmlns:a16="http://schemas.microsoft.com/office/drawing/2014/main" xmlns="" id="{72D302F9-4C01-4185-AF58-B5EEE5362D30}"/>
                  </a:ext>
                </a:extLst>
              </p:cNvPr>
              <p:cNvSpPr/>
              <p:nvPr/>
            </p:nvSpPr>
            <p:spPr>
              <a:xfrm>
                <a:off x="8190669" y="1993593"/>
                <a:ext cx="843386" cy="412751"/>
              </a:xfrm>
              <a:prstGeom prst="round2SameRect">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2020</a:t>
                </a:r>
              </a:p>
            </p:txBody>
          </p:sp>
          <p:sp>
            <p:nvSpPr>
              <p:cNvPr id="35" name="Dikdörtgen: Yuvarlatılmış Üst Köşeler 48">
                <a:extLst>
                  <a:ext uri="{FF2B5EF4-FFF2-40B4-BE49-F238E27FC236}">
                    <a16:creationId xmlns:a16="http://schemas.microsoft.com/office/drawing/2014/main" xmlns="" id="{C7AE3EF1-4858-4058-BB0C-469D3EB36171}"/>
                  </a:ext>
                </a:extLst>
              </p:cNvPr>
              <p:cNvSpPr/>
              <p:nvPr/>
            </p:nvSpPr>
            <p:spPr>
              <a:xfrm>
                <a:off x="11165780" y="1993593"/>
                <a:ext cx="843386" cy="412751"/>
              </a:xfrm>
              <a:prstGeom prst="round2Same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2022</a:t>
                </a:r>
              </a:p>
            </p:txBody>
          </p:sp>
          <p:sp>
            <p:nvSpPr>
              <p:cNvPr id="36" name="Dikdörtgen: Yuvarlatılmış Üst Köşeler 51">
                <a:extLst>
                  <a:ext uri="{FF2B5EF4-FFF2-40B4-BE49-F238E27FC236}">
                    <a16:creationId xmlns:a16="http://schemas.microsoft.com/office/drawing/2014/main" xmlns="" id="{2F925679-9961-4CB0-91A7-858BFCB474C2}"/>
                  </a:ext>
                </a:extLst>
              </p:cNvPr>
              <p:cNvSpPr/>
              <p:nvPr/>
            </p:nvSpPr>
            <p:spPr>
              <a:xfrm>
                <a:off x="10218249" y="1993593"/>
                <a:ext cx="843386" cy="412751"/>
              </a:xfrm>
              <a:prstGeom prst="round2Same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2021</a:t>
                </a:r>
              </a:p>
            </p:txBody>
          </p:sp>
        </p:grpSp>
      </p:grpSp>
      <p:pic>
        <p:nvPicPr>
          <p:cNvPr id="45" name="3 Resim" descr="merkezefendi mem logo2.jpg"/>
          <p:cNvPicPr>
            <a:picLocks noChangeAspect="1"/>
          </p:cNvPicPr>
          <p:nvPr/>
        </p:nvPicPr>
        <p:blipFill>
          <a:blip r:embed="rId3" cstate="print"/>
          <a:srcRect/>
          <a:stretch>
            <a:fillRect/>
          </a:stretch>
        </p:blipFill>
        <p:spPr bwMode="auto">
          <a:xfrm>
            <a:off x="56446" y="101599"/>
            <a:ext cx="1557865" cy="1461054"/>
          </a:xfrm>
          <a:prstGeom prst="rect">
            <a:avLst/>
          </a:prstGeom>
          <a:noFill/>
          <a:ln w="9525">
            <a:noFill/>
            <a:miter lim="800000"/>
            <a:headEnd/>
            <a:tailEnd/>
          </a:ln>
        </p:spPr>
      </p:pic>
    </p:spTree>
    <p:extLst>
      <p:ext uri="{BB962C8B-B14F-4D97-AF65-F5344CB8AC3E}">
        <p14:creationId xmlns="" xmlns:p14="http://schemas.microsoft.com/office/powerpoint/2010/main" val="1628809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830571" y="156526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Akış Çizelgesi: Ayıkla 3"/>
          <p:cNvSpPr/>
          <p:nvPr/>
        </p:nvSpPr>
        <p:spPr>
          <a:xfrm rot="5400000">
            <a:off x="5006406" y="36669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Oval 5"/>
          <p:cNvSpPr/>
          <p:nvPr/>
        </p:nvSpPr>
        <p:spPr>
          <a:xfrm>
            <a:off x="127011" y="116881"/>
            <a:ext cx="1407120" cy="140712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cxnSp>
        <p:nvCxnSpPr>
          <p:cNvPr id="7" name="Düz Bağlayıcı 6"/>
          <p:cNvCxnSpPr>
            <a:stCxn id="6" idx="6"/>
          </p:cNvCxnSpPr>
          <p:nvPr/>
        </p:nvCxnSpPr>
        <p:spPr>
          <a:xfrm>
            <a:off x="1534133" y="820445"/>
            <a:ext cx="10657871" cy="186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a:stCxn id="6" idx="4"/>
          </p:cNvCxnSpPr>
          <p:nvPr/>
        </p:nvCxnSpPr>
        <p:spPr>
          <a:xfrm>
            <a:off x="830571" y="1524005"/>
            <a:ext cx="0" cy="53339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Yay 8"/>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dirty="0"/>
          </a:p>
        </p:txBody>
      </p:sp>
      <p:sp>
        <p:nvSpPr>
          <p:cNvPr id="10" name="Yuvarlatılmış Dikdörtgen 9"/>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1" name="Metin kutusu 10"/>
          <p:cNvSpPr txBox="1"/>
          <p:nvPr/>
        </p:nvSpPr>
        <p:spPr>
          <a:xfrm>
            <a:off x="5475749" y="211327"/>
            <a:ext cx="6716255" cy="584775"/>
          </a:xfrm>
          <a:prstGeom prst="rect">
            <a:avLst/>
          </a:prstGeom>
          <a:noFill/>
        </p:spPr>
        <p:txBody>
          <a:bodyPr wrap="square" rtlCol="0">
            <a:spAutoFit/>
          </a:bodyPr>
          <a:lstStyle/>
          <a:p>
            <a:pPr algn="ctr"/>
            <a:r>
              <a:rPr lang="tr-TR" sz="3200" b="1" dirty="0" smtClean="0">
                <a:effectLst>
                  <a:outerShdw blurRad="38100" dist="38100" dir="2700000" algn="tl">
                    <a:srgbClr val="000000">
                      <a:alpha val="43137"/>
                    </a:srgbClr>
                  </a:outerShdw>
                </a:effectLst>
                <a:latin typeface="Trebuchet MS" panose="020B0603020202020204" pitchFamily="34" charset="0"/>
              </a:rPr>
              <a:t>2023 EĞİTİM VİZYONU</a:t>
            </a:r>
            <a:endParaRPr lang="tr-TR" sz="3200" b="1" dirty="0">
              <a:effectLst>
                <a:outerShdw blurRad="38100" dist="38100" dir="2700000" algn="tl">
                  <a:srgbClr val="000000">
                    <a:alpha val="43137"/>
                  </a:srgbClr>
                </a:outerShdw>
              </a:effectLst>
              <a:latin typeface="Trebuchet MS" panose="020B0603020202020204" pitchFamily="34" charset="0"/>
            </a:endParaRPr>
          </a:p>
        </p:txBody>
      </p:sp>
      <p:sp>
        <p:nvSpPr>
          <p:cNvPr id="12" name="11 Slayt Numarası Yer Tutucusu"/>
          <p:cNvSpPr>
            <a:spLocks noGrp="1"/>
          </p:cNvSpPr>
          <p:nvPr>
            <p:ph type="sldNum" sz="quarter" idx="12"/>
          </p:nvPr>
        </p:nvSpPr>
        <p:spPr/>
        <p:txBody>
          <a:bodyPr/>
          <a:lstStyle/>
          <a:p>
            <a:fld id="{92906C5C-297D-40D7-908D-F30303E58C5D}" type="slidenum">
              <a:rPr lang="tr-TR" smtClean="0"/>
              <a:pPr/>
              <a:t>29</a:t>
            </a:fld>
            <a:endParaRPr lang="tr-TR" dirty="0"/>
          </a:p>
        </p:txBody>
      </p:sp>
      <p:sp>
        <p:nvSpPr>
          <p:cNvPr id="2" name="Dikdörtgen 1"/>
          <p:cNvSpPr/>
          <p:nvPr/>
        </p:nvSpPr>
        <p:spPr>
          <a:xfrm>
            <a:off x="830572" y="1557642"/>
            <a:ext cx="11361429" cy="652166"/>
          </a:xfrm>
          <a:prstGeom prst="rect">
            <a:avLst/>
          </a:prstGeom>
        </p:spPr>
        <p:txBody>
          <a:bodyPr wrap="square">
            <a:spAutoFit/>
          </a:bodyPr>
          <a:lstStyle/>
          <a:p>
            <a:pPr algn="ctr">
              <a:lnSpc>
                <a:spcPct val="107000"/>
              </a:lnSpc>
              <a:spcAft>
                <a:spcPts val="800"/>
              </a:spcAft>
            </a:pPr>
            <a:r>
              <a:rPr lang="tr-TR" sz="3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ÖĞRENME ANALİTİĞİ ARAÇLARIYLA VERİYE DAYALI YÖNETİM</a:t>
            </a:r>
          </a:p>
        </p:txBody>
      </p:sp>
      <p:sp>
        <p:nvSpPr>
          <p:cNvPr id="14" name="Yuvarlatılmış Dikdörtgen 13"/>
          <p:cNvSpPr/>
          <p:nvPr/>
        </p:nvSpPr>
        <p:spPr>
          <a:xfrm>
            <a:off x="830571" y="228379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5" name="Dikdörtgen 14"/>
          <p:cNvSpPr/>
          <p:nvPr/>
        </p:nvSpPr>
        <p:spPr>
          <a:xfrm>
            <a:off x="830572" y="2334842"/>
            <a:ext cx="11361429" cy="553357"/>
          </a:xfrm>
          <a:prstGeom prst="rect">
            <a:avLst/>
          </a:prstGeom>
        </p:spPr>
        <p:txBody>
          <a:bodyPr wrap="square">
            <a:spAutoFit/>
          </a:bodyPr>
          <a:lstStyle/>
          <a:p>
            <a:pPr algn="ctr">
              <a:lnSpc>
                <a:spcPct val="107000"/>
              </a:lnSpc>
              <a:spcAft>
                <a:spcPts val="800"/>
              </a:spcAft>
            </a:pPr>
            <a:r>
              <a:rPr lang="tr-TR" sz="28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BAKANLIĞIN </a:t>
            </a:r>
            <a:r>
              <a:rPr lang="tr-TR"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TÜM KARARLARI VERİYE DAYALI HÂLE GELECEK</a:t>
            </a:r>
          </a:p>
        </p:txBody>
      </p:sp>
      <p:sp>
        <p:nvSpPr>
          <p:cNvPr id="16" name="Dikdörtgen 15"/>
          <p:cNvSpPr/>
          <p:nvPr/>
        </p:nvSpPr>
        <p:spPr>
          <a:xfrm>
            <a:off x="830572" y="3002322"/>
            <a:ext cx="11026149" cy="2866297"/>
          </a:xfrm>
          <a:prstGeom prst="rect">
            <a:avLst/>
          </a:prstGeom>
        </p:spPr>
        <p:txBody>
          <a:bodyPr wrap="square">
            <a:spAutoFit/>
          </a:bodyPr>
          <a:lstStyle/>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2- Eğitsel </a:t>
            </a:r>
            <a:r>
              <a:rPr lang="tr-TR" sz="2600" dirty="0">
                <a:latin typeface="Calibri" panose="020F0502020204030204" pitchFamily="34" charset="0"/>
                <a:ea typeface="Calibri" panose="020F0502020204030204" pitchFamily="34" charset="0"/>
                <a:cs typeface="Times New Roman" panose="02020603050405020304" pitchFamily="18" charset="0"/>
              </a:rPr>
              <a:t>Veri Ambarı üzerinde çalışacak, öğrencilerin akademik verileriyle birlikte ilgi, yetenek ve mizacına yönelik verilerinin de birlikte değerlendirildiği </a:t>
            </a:r>
            <a:r>
              <a:rPr lang="tr-TR" sz="26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“Öğrenme Analitiği Platformu” </a:t>
            </a:r>
            <a:r>
              <a:rPr lang="tr-TR" sz="2600" dirty="0">
                <a:latin typeface="Calibri" panose="020F0502020204030204" pitchFamily="34" charset="0"/>
                <a:ea typeface="Calibri" panose="020F0502020204030204" pitchFamily="34" charset="0"/>
                <a:cs typeface="Times New Roman" panose="02020603050405020304" pitchFamily="18" charset="0"/>
              </a:rPr>
              <a:t>kurulacaktır</a:t>
            </a:r>
            <a:r>
              <a:rPr lang="tr-TR" sz="2600" dirty="0" smtClean="0">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spcAft>
                <a:spcPts val="800"/>
              </a:spcAft>
            </a:pPr>
            <a:endParaRPr lang="tr-TR" sz="2600"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3- Güvenilir </a:t>
            </a:r>
            <a:r>
              <a:rPr lang="tr-TR" sz="2600" dirty="0">
                <a:latin typeface="Calibri" panose="020F0502020204030204" pitchFamily="34" charset="0"/>
                <a:ea typeface="Calibri" panose="020F0502020204030204" pitchFamily="34" charset="0"/>
                <a:cs typeface="Times New Roman" panose="02020603050405020304" pitchFamily="18" charset="0"/>
              </a:rPr>
              <a:t>bir işleyişle bütüncül veriler üzerinde çalışılabilmesi için Bakanlık bünyesinde yetkin bir </a:t>
            </a:r>
            <a:r>
              <a:rPr lang="tr-TR" sz="26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Veri Denetimi Birimi</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 </a:t>
            </a:r>
            <a:r>
              <a:rPr lang="tr-TR" sz="2600" dirty="0">
                <a:latin typeface="Calibri" panose="020F0502020204030204" pitchFamily="34" charset="0"/>
                <a:ea typeface="Calibri" panose="020F0502020204030204" pitchFamily="34" charset="0"/>
                <a:cs typeface="Times New Roman" panose="02020603050405020304" pitchFamily="18" charset="0"/>
              </a:rPr>
              <a:t>kurulacaktır</a:t>
            </a:r>
            <a:r>
              <a:rPr lang="tr-TR" sz="2600" dirty="0" smtClean="0">
                <a:latin typeface="Calibri" panose="020F0502020204030204" pitchFamily="34" charset="0"/>
                <a:ea typeface="Calibri" panose="020F0502020204030204" pitchFamily="34" charset="0"/>
                <a:cs typeface="Times New Roman" panose="02020603050405020304" pitchFamily="18" charset="0"/>
              </a:rPr>
              <a:t>.</a:t>
            </a:r>
            <a:endParaRPr lang="tr-TR" sz="2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7" name="Dikdörtgen 16"/>
          <p:cNvSpPr/>
          <p:nvPr/>
        </p:nvSpPr>
        <p:spPr>
          <a:xfrm rot="16200000">
            <a:off x="-647635" y="5276212"/>
            <a:ext cx="2121093" cy="769441"/>
          </a:xfrm>
          <a:prstGeom prst="rect">
            <a:avLst/>
          </a:prstGeom>
        </p:spPr>
        <p:txBody>
          <a:bodyPr wrap="none">
            <a:spAutoFit/>
          </a:bodyPr>
          <a:lstStyle/>
          <a:p>
            <a:r>
              <a:rPr lang="tr-TR" sz="44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HEDEF 1</a:t>
            </a:r>
            <a:endParaRPr lang="tr-TR" sz="4400" dirty="0"/>
          </a:p>
        </p:txBody>
      </p:sp>
      <p:pic>
        <p:nvPicPr>
          <p:cNvPr id="18" name="3 Resim" descr="merkezefendi mem logo2.jpg"/>
          <p:cNvPicPr>
            <a:picLocks noChangeAspect="1"/>
          </p:cNvPicPr>
          <p:nvPr/>
        </p:nvPicPr>
        <p:blipFill>
          <a:blip r:embed="rId3" cstate="print"/>
          <a:srcRect/>
          <a:stretch>
            <a:fillRect/>
          </a:stretch>
        </p:blipFill>
        <p:spPr bwMode="auto">
          <a:xfrm>
            <a:off x="56446" y="101599"/>
            <a:ext cx="1557865" cy="1461054"/>
          </a:xfrm>
          <a:prstGeom prst="rect">
            <a:avLst/>
          </a:prstGeom>
          <a:noFill/>
          <a:ln w="9525">
            <a:noFill/>
            <a:miter lim="800000"/>
            <a:headEnd/>
            <a:tailEnd/>
          </a:ln>
        </p:spPr>
      </p:pic>
    </p:spTree>
    <p:extLst>
      <p:ext uri="{BB962C8B-B14F-4D97-AF65-F5344CB8AC3E}">
        <p14:creationId xmlns="" xmlns:p14="http://schemas.microsoft.com/office/powerpoint/2010/main" val="4128796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Yuvarlatılmış Dikdörtgen 19"/>
          <p:cNvSpPr/>
          <p:nvPr/>
        </p:nvSpPr>
        <p:spPr>
          <a:xfrm>
            <a:off x="830571" y="156526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sp>
        <p:nvSpPr>
          <p:cNvPr id="4" name="Akış Çizelgesi: Ayıkla 3"/>
          <p:cNvSpPr/>
          <p:nvPr/>
        </p:nvSpPr>
        <p:spPr>
          <a:xfrm rot="5400000">
            <a:off x="5006406" y="36669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sp>
        <p:nvSpPr>
          <p:cNvPr id="6" name="Oval 5"/>
          <p:cNvSpPr/>
          <p:nvPr/>
        </p:nvSpPr>
        <p:spPr>
          <a:xfrm>
            <a:off x="127011" y="116881"/>
            <a:ext cx="1407120" cy="140712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cxnSp>
        <p:nvCxnSpPr>
          <p:cNvPr id="7" name="Düz Bağlayıcı 6"/>
          <p:cNvCxnSpPr>
            <a:stCxn id="6" idx="6"/>
          </p:cNvCxnSpPr>
          <p:nvPr/>
        </p:nvCxnSpPr>
        <p:spPr>
          <a:xfrm>
            <a:off x="1534133" y="820445"/>
            <a:ext cx="10657871" cy="186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a:stCxn id="6" idx="4"/>
          </p:cNvCxnSpPr>
          <p:nvPr/>
        </p:nvCxnSpPr>
        <p:spPr>
          <a:xfrm>
            <a:off x="830571" y="1524005"/>
            <a:ext cx="0" cy="53339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Yay 8"/>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dirty="0">
              <a:solidFill>
                <a:prstClr val="black"/>
              </a:solidFill>
            </a:endParaRPr>
          </a:p>
        </p:txBody>
      </p:sp>
      <p:sp>
        <p:nvSpPr>
          <p:cNvPr id="10" name="Yuvarlatılmış Dikdörtgen 9"/>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sp>
        <p:nvSpPr>
          <p:cNvPr id="11" name="Metin kutusu 10"/>
          <p:cNvSpPr txBox="1"/>
          <p:nvPr/>
        </p:nvSpPr>
        <p:spPr>
          <a:xfrm>
            <a:off x="5475749" y="211327"/>
            <a:ext cx="6716255" cy="584775"/>
          </a:xfrm>
          <a:prstGeom prst="rect">
            <a:avLst/>
          </a:prstGeom>
          <a:noFill/>
        </p:spPr>
        <p:txBody>
          <a:bodyPr wrap="square" rtlCol="0">
            <a:spAutoFit/>
          </a:bodyPr>
          <a:lstStyle/>
          <a:p>
            <a:pPr algn="ctr"/>
            <a:r>
              <a:rPr lang="tr-TR" sz="3200" b="1" dirty="0" smtClean="0">
                <a:solidFill>
                  <a:prstClr val="black"/>
                </a:solidFill>
                <a:effectLst>
                  <a:outerShdw blurRad="38100" dist="38100" dir="2700000" algn="tl">
                    <a:srgbClr val="000000">
                      <a:alpha val="43137"/>
                    </a:srgbClr>
                  </a:outerShdw>
                </a:effectLst>
                <a:latin typeface="Trebuchet MS" panose="020B0603020202020204" pitchFamily="34" charset="0"/>
              </a:rPr>
              <a:t>2023 EĞİTİM VİZYONU</a:t>
            </a:r>
            <a:endParaRPr lang="tr-TR" sz="3200" b="1" dirty="0">
              <a:solidFill>
                <a:prstClr val="black"/>
              </a:solidFill>
              <a:effectLst>
                <a:outerShdw blurRad="38100" dist="38100" dir="2700000" algn="tl">
                  <a:srgbClr val="000000">
                    <a:alpha val="43137"/>
                  </a:srgbClr>
                </a:outerShdw>
              </a:effectLst>
              <a:latin typeface="Trebuchet MS" panose="020B0603020202020204" pitchFamily="34" charset="0"/>
            </a:endParaRPr>
          </a:p>
        </p:txBody>
      </p:sp>
      <p:sp>
        <p:nvSpPr>
          <p:cNvPr id="12" name="11 Slayt Numarası Yer Tutucusu"/>
          <p:cNvSpPr>
            <a:spLocks noGrp="1"/>
          </p:cNvSpPr>
          <p:nvPr>
            <p:ph type="sldNum" sz="quarter" idx="12"/>
          </p:nvPr>
        </p:nvSpPr>
        <p:spPr/>
        <p:txBody>
          <a:bodyPr/>
          <a:lstStyle/>
          <a:p>
            <a:fld id="{92906C5C-297D-40D7-908D-F30303E58C5D}" type="slidenum">
              <a:rPr lang="tr-TR" smtClean="0">
                <a:solidFill>
                  <a:prstClr val="black">
                    <a:tint val="75000"/>
                  </a:prstClr>
                </a:solidFill>
              </a:rPr>
              <a:pPr/>
              <a:t>3</a:t>
            </a:fld>
            <a:endParaRPr lang="tr-TR" dirty="0">
              <a:solidFill>
                <a:prstClr val="black">
                  <a:tint val="75000"/>
                </a:prstClr>
              </a:solidFill>
            </a:endParaRPr>
          </a:p>
        </p:txBody>
      </p:sp>
      <p:sp>
        <p:nvSpPr>
          <p:cNvPr id="2" name="Dikdörtgen 1"/>
          <p:cNvSpPr/>
          <p:nvPr/>
        </p:nvSpPr>
        <p:spPr>
          <a:xfrm>
            <a:off x="830572" y="1557642"/>
            <a:ext cx="11361429" cy="652166"/>
          </a:xfrm>
          <a:prstGeom prst="rect">
            <a:avLst/>
          </a:prstGeom>
        </p:spPr>
        <p:txBody>
          <a:bodyPr wrap="square">
            <a:spAutoFit/>
          </a:bodyPr>
          <a:lstStyle/>
          <a:p>
            <a:pPr algn="ctr">
              <a:lnSpc>
                <a:spcPct val="107000"/>
              </a:lnSpc>
              <a:spcAft>
                <a:spcPts val="800"/>
              </a:spcAft>
            </a:pPr>
            <a:r>
              <a:rPr lang="tr-TR" sz="3400" b="1" dirty="0" smtClean="0">
                <a:solidFill>
                  <a:prstClr val="black"/>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2023 EĞİTİM VİZYONUNUN FELSEFESİ</a:t>
            </a:r>
            <a:endParaRPr lang="tr-TR" sz="3400" dirty="0">
              <a:solidFill>
                <a:prstClr val="black"/>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p:txBody>
      </p:sp>
      <p:sp>
        <p:nvSpPr>
          <p:cNvPr id="17" name="Dikdörtgen 16"/>
          <p:cNvSpPr/>
          <p:nvPr/>
        </p:nvSpPr>
        <p:spPr>
          <a:xfrm>
            <a:off x="830572" y="2367851"/>
            <a:ext cx="11026149" cy="3253968"/>
          </a:xfrm>
          <a:prstGeom prst="rect">
            <a:avLst/>
          </a:prstGeom>
        </p:spPr>
        <p:txBody>
          <a:bodyPr wrap="square">
            <a:spAutoFit/>
          </a:bodyPr>
          <a:lstStyle/>
          <a:p>
            <a:pPr marL="457200" indent="-457200" algn="just">
              <a:lnSpc>
                <a:spcPct val="107000"/>
              </a:lnSpc>
              <a:spcAft>
                <a:spcPts val="800"/>
              </a:spcAft>
              <a:buFont typeface="Wingdings" pitchFamily="2" charset="2"/>
              <a:buChar char="ü"/>
            </a:pPr>
            <a:r>
              <a:rPr lang="tr-TR" sz="3200" dirty="0">
                <a:ea typeface="Times New Roman"/>
                <a:cs typeface="Times New Roman"/>
              </a:rPr>
              <a:t>Dünyaya yön veren gelişmiş ülkelerin eğitim sistemleri incelediğinde bu yaklaşım tarzını bire bir görebilmekte, hatta teknoloji alanında dev atılımlara imza atan bu ülkelerin işleri robotların gerçekleştirdiği bu yüzyılda, öğrencilere insani değerleri kazandırmanın yollarını aradıklarını ve eğitim sistemlerini baştan aşağıya sorguladıklarını görmekteyiz. </a:t>
            </a:r>
            <a:endParaRPr lang="tr-TR" sz="3200" dirty="0" smtClean="0">
              <a:ea typeface="Times New Roman"/>
              <a:cs typeface="Times New Roman"/>
            </a:endParaRPr>
          </a:p>
        </p:txBody>
      </p:sp>
      <p:pic>
        <p:nvPicPr>
          <p:cNvPr id="13" name="3 Resim" descr="merkezefendi mem logo2.jpg"/>
          <p:cNvPicPr>
            <a:picLocks noChangeAspect="1"/>
          </p:cNvPicPr>
          <p:nvPr/>
        </p:nvPicPr>
        <p:blipFill>
          <a:blip r:embed="rId3" cstate="print"/>
          <a:srcRect/>
          <a:stretch>
            <a:fillRect/>
          </a:stretch>
        </p:blipFill>
        <p:spPr bwMode="auto">
          <a:xfrm>
            <a:off x="56446" y="79021"/>
            <a:ext cx="1557865" cy="1461054"/>
          </a:xfrm>
          <a:prstGeom prst="rect">
            <a:avLst/>
          </a:prstGeom>
          <a:noFill/>
          <a:ln w="9525">
            <a:noFill/>
            <a:miter lim="800000"/>
            <a:headEnd/>
            <a:tailEnd/>
          </a:ln>
        </p:spPr>
      </p:pic>
    </p:spTree>
    <p:extLst>
      <p:ext uri="{BB962C8B-B14F-4D97-AF65-F5344CB8AC3E}">
        <p14:creationId xmlns="" xmlns:p14="http://schemas.microsoft.com/office/powerpoint/2010/main" val="36331472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830571" y="156526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Akış Çizelgesi: Ayıkla 3"/>
          <p:cNvSpPr/>
          <p:nvPr/>
        </p:nvSpPr>
        <p:spPr>
          <a:xfrm rot="5400000">
            <a:off x="5006406" y="36669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Oval 5"/>
          <p:cNvSpPr/>
          <p:nvPr/>
        </p:nvSpPr>
        <p:spPr>
          <a:xfrm>
            <a:off x="127011" y="116881"/>
            <a:ext cx="1407120" cy="140712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cxnSp>
        <p:nvCxnSpPr>
          <p:cNvPr id="7" name="Düz Bağlayıcı 6"/>
          <p:cNvCxnSpPr>
            <a:stCxn id="6" idx="6"/>
          </p:cNvCxnSpPr>
          <p:nvPr/>
        </p:nvCxnSpPr>
        <p:spPr>
          <a:xfrm>
            <a:off x="1534133" y="820445"/>
            <a:ext cx="10657871" cy="186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a:stCxn id="6" idx="4"/>
          </p:cNvCxnSpPr>
          <p:nvPr/>
        </p:nvCxnSpPr>
        <p:spPr>
          <a:xfrm>
            <a:off x="830571" y="1524005"/>
            <a:ext cx="0" cy="53339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Yay 8"/>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dirty="0"/>
          </a:p>
        </p:txBody>
      </p:sp>
      <p:sp>
        <p:nvSpPr>
          <p:cNvPr id="10" name="Yuvarlatılmış Dikdörtgen 9"/>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1" name="Metin kutusu 10"/>
          <p:cNvSpPr txBox="1"/>
          <p:nvPr/>
        </p:nvSpPr>
        <p:spPr>
          <a:xfrm>
            <a:off x="5475749" y="211327"/>
            <a:ext cx="6716255" cy="584775"/>
          </a:xfrm>
          <a:prstGeom prst="rect">
            <a:avLst/>
          </a:prstGeom>
          <a:noFill/>
        </p:spPr>
        <p:txBody>
          <a:bodyPr wrap="square" rtlCol="0">
            <a:spAutoFit/>
          </a:bodyPr>
          <a:lstStyle/>
          <a:p>
            <a:pPr algn="ctr"/>
            <a:r>
              <a:rPr lang="tr-TR" sz="3200" b="1" dirty="0" smtClean="0">
                <a:effectLst>
                  <a:outerShdw blurRad="38100" dist="38100" dir="2700000" algn="tl">
                    <a:srgbClr val="000000">
                      <a:alpha val="43137"/>
                    </a:srgbClr>
                  </a:outerShdw>
                </a:effectLst>
                <a:latin typeface="Trebuchet MS" panose="020B0603020202020204" pitchFamily="34" charset="0"/>
              </a:rPr>
              <a:t>2023 EĞİTİM VİZYONU</a:t>
            </a:r>
            <a:endParaRPr lang="tr-TR" sz="3200" b="1" dirty="0">
              <a:effectLst>
                <a:outerShdw blurRad="38100" dist="38100" dir="2700000" algn="tl">
                  <a:srgbClr val="000000">
                    <a:alpha val="43137"/>
                  </a:srgbClr>
                </a:outerShdw>
              </a:effectLst>
              <a:latin typeface="Trebuchet MS" panose="020B0603020202020204" pitchFamily="34" charset="0"/>
            </a:endParaRPr>
          </a:p>
        </p:txBody>
      </p:sp>
      <p:sp>
        <p:nvSpPr>
          <p:cNvPr id="12" name="11 Slayt Numarası Yer Tutucusu"/>
          <p:cNvSpPr>
            <a:spLocks noGrp="1"/>
          </p:cNvSpPr>
          <p:nvPr>
            <p:ph type="sldNum" sz="quarter" idx="12"/>
          </p:nvPr>
        </p:nvSpPr>
        <p:spPr/>
        <p:txBody>
          <a:bodyPr/>
          <a:lstStyle/>
          <a:p>
            <a:fld id="{92906C5C-297D-40D7-908D-F30303E58C5D}" type="slidenum">
              <a:rPr lang="tr-TR" smtClean="0"/>
              <a:pPr/>
              <a:t>30</a:t>
            </a:fld>
            <a:endParaRPr lang="tr-TR" dirty="0"/>
          </a:p>
        </p:txBody>
      </p:sp>
      <p:sp>
        <p:nvSpPr>
          <p:cNvPr id="2" name="Dikdörtgen 1"/>
          <p:cNvSpPr/>
          <p:nvPr/>
        </p:nvSpPr>
        <p:spPr>
          <a:xfrm>
            <a:off x="830572" y="1557642"/>
            <a:ext cx="11361429" cy="652166"/>
          </a:xfrm>
          <a:prstGeom prst="rect">
            <a:avLst/>
          </a:prstGeom>
        </p:spPr>
        <p:txBody>
          <a:bodyPr wrap="square">
            <a:spAutoFit/>
          </a:bodyPr>
          <a:lstStyle/>
          <a:p>
            <a:pPr algn="ctr">
              <a:lnSpc>
                <a:spcPct val="107000"/>
              </a:lnSpc>
              <a:spcAft>
                <a:spcPts val="800"/>
              </a:spcAft>
            </a:pPr>
            <a:r>
              <a:rPr lang="tr-TR" sz="3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ÖĞRENME ANALİTİĞİ ARAÇLARIYLA VERİYE DAYALI YÖNETİM</a:t>
            </a:r>
          </a:p>
        </p:txBody>
      </p:sp>
      <p:sp>
        <p:nvSpPr>
          <p:cNvPr id="14" name="Yuvarlatılmış Dikdörtgen 13"/>
          <p:cNvSpPr/>
          <p:nvPr/>
        </p:nvSpPr>
        <p:spPr>
          <a:xfrm>
            <a:off x="830571" y="228379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5" name="Dikdörtgen 14"/>
          <p:cNvSpPr/>
          <p:nvPr/>
        </p:nvSpPr>
        <p:spPr>
          <a:xfrm>
            <a:off x="830572" y="2334842"/>
            <a:ext cx="11361429" cy="553357"/>
          </a:xfrm>
          <a:prstGeom prst="rect">
            <a:avLst/>
          </a:prstGeom>
        </p:spPr>
        <p:txBody>
          <a:bodyPr wrap="square">
            <a:spAutoFit/>
          </a:bodyPr>
          <a:lstStyle/>
          <a:p>
            <a:pPr algn="ctr">
              <a:lnSpc>
                <a:spcPct val="107000"/>
              </a:lnSpc>
              <a:spcAft>
                <a:spcPts val="800"/>
              </a:spcAft>
            </a:pPr>
            <a:r>
              <a:rPr lang="tr-TR" sz="28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BAKANLIĞIN </a:t>
            </a:r>
            <a:r>
              <a:rPr lang="tr-TR"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TÜM KARARLARI VERİYE DAYALI HÂLE GELECEK</a:t>
            </a:r>
          </a:p>
        </p:txBody>
      </p:sp>
      <p:sp>
        <p:nvSpPr>
          <p:cNvPr id="16" name="Dikdörtgen 15"/>
          <p:cNvSpPr/>
          <p:nvPr/>
        </p:nvSpPr>
        <p:spPr>
          <a:xfrm>
            <a:off x="830572" y="3002321"/>
            <a:ext cx="11026149" cy="3397020"/>
          </a:xfrm>
          <a:prstGeom prst="rect">
            <a:avLst/>
          </a:prstGeom>
        </p:spPr>
        <p:txBody>
          <a:bodyPr wrap="square">
            <a:spAutoFit/>
          </a:bodyPr>
          <a:lstStyle/>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4- Öğrenim </a:t>
            </a:r>
            <a:r>
              <a:rPr lang="tr-TR" sz="2600" dirty="0">
                <a:latin typeface="Calibri" panose="020F0502020204030204" pitchFamily="34" charset="0"/>
                <a:ea typeface="Calibri" panose="020F0502020204030204" pitchFamily="34" charset="0"/>
                <a:cs typeface="Times New Roman" panose="02020603050405020304" pitchFamily="18" charset="0"/>
              </a:rPr>
              <a:t>ve öğretimi daha iyi anlamak, etkili geri bildirim sağlamak, performans hedeflemesine dayalı bir eğitim ve öğrenme sürecini hayata geçirmek için </a:t>
            </a:r>
            <a:r>
              <a:rPr lang="tr-TR" sz="2600" b="1" u="sng" dirty="0">
                <a:solidFill>
                  <a:srgbClr val="C00000"/>
                </a:solidFill>
                <a:latin typeface="Calibri" panose="020F0502020204030204" pitchFamily="34" charset="0"/>
                <a:ea typeface="Calibri" panose="020F0502020204030204" pitchFamily="34" charset="0"/>
                <a:cs typeface="Times New Roman" panose="02020603050405020304" pitchFamily="18" charset="0"/>
              </a:rPr>
              <a:t>öğrenme analitiği araçları</a:t>
            </a:r>
            <a:r>
              <a:rPr lang="tr-TR" sz="26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 </a:t>
            </a:r>
            <a:r>
              <a:rPr lang="tr-TR" sz="2600" dirty="0">
                <a:latin typeface="Calibri" panose="020F0502020204030204" pitchFamily="34" charset="0"/>
                <a:ea typeface="Calibri" panose="020F0502020204030204" pitchFamily="34" charset="0"/>
                <a:cs typeface="Times New Roman" panose="02020603050405020304" pitchFamily="18" charset="0"/>
              </a:rPr>
              <a:t>geliştirilecektir</a:t>
            </a:r>
            <a:r>
              <a:rPr lang="tr-TR" sz="2600" dirty="0" smtClean="0">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spcAft>
                <a:spcPts val="800"/>
              </a:spcAft>
            </a:pPr>
            <a:endParaRPr lang="tr-TR" sz="2600" dirty="0" smtClean="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tr-TR" sz="2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5- Veriye </a:t>
            </a:r>
            <a:r>
              <a:rPr lang="tr-TR" sz="2600" dirty="0">
                <a:latin typeface="Calibri" panose="020F0502020204030204" pitchFamily="34" charset="0"/>
                <a:ea typeface="Calibri" panose="020F0502020204030204" pitchFamily="34" charset="0"/>
                <a:cs typeface="Times New Roman" panose="02020603050405020304" pitchFamily="18" charset="0"/>
              </a:rPr>
              <a:t>dayalı karar verme süreçlerinin aktif olarak yürütülebilmesi için gerekli </a:t>
            </a:r>
            <a:r>
              <a:rPr lang="tr-TR" sz="26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mevzuat değişiklikleri </a:t>
            </a:r>
            <a:r>
              <a:rPr lang="tr-TR" sz="2600" dirty="0">
                <a:latin typeface="Calibri" panose="020F0502020204030204" pitchFamily="34" charset="0"/>
                <a:ea typeface="Calibri" panose="020F0502020204030204" pitchFamily="34" charset="0"/>
                <a:cs typeface="Times New Roman" panose="02020603050405020304" pitchFamily="18" charset="0"/>
              </a:rPr>
              <a:t>ve eğitim etkinlikleri yapılacaktır.</a:t>
            </a:r>
          </a:p>
        </p:txBody>
      </p:sp>
      <p:sp>
        <p:nvSpPr>
          <p:cNvPr id="17" name="Dikdörtgen 16"/>
          <p:cNvSpPr/>
          <p:nvPr/>
        </p:nvSpPr>
        <p:spPr>
          <a:xfrm rot="16200000">
            <a:off x="-647635" y="5276212"/>
            <a:ext cx="2121093" cy="769441"/>
          </a:xfrm>
          <a:prstGeom prst="rect">
            <a:avLst/>
          </a:prstGeom>
        </p:spPr>
        <p:txBody>
          <a:bodyPr wrap="none">
            <a:spAutoFit/>
          </a:bodyPr>
          <a:lstStyle/>
          <a:p>
            <a:r>
              <a:rPr lang="tr-TR" sz="44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HEDEF 1</a:t>
            </a:r>
            <a:endParaRPr lang="tr-TR" sz="4400" dirty="0"/>
          </a:p>
        </p:txBody>
      </p:sp>
      <p:sp>
        <p:nvSpPr>
          <p:cNvPr id="18" name="Dikdörtgen 20">
            <a:extLst>
              <a:ext uri="{FF2B5EF4-FFF2-40B4-BE49-F238E27FC236}">
                <a16:creationId xmlns:a16="http://schemas.microsoft.com/office/drawing/2014/main" xmlns="" id="{3D532803-586C-4B5C-8414-E114310FAC58}"/>
              </a:ext>
            </a:extLst>
          </p:cNvPr>
          <p:cNvSpPr/>
          <p:nvPr/>
        </p:nvSpPr>
        <p:spPr>
          <a:xfrm>
            <a:off x="3161093" y="4903932"/>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G</a:t>
            </a:r>
          </a:p>
        </p:txBody>
      </p:sp>
      <p:sp>
        <p:nvSpPr>
          <p:cNvPr id="19" name="Dikdörtgen 26">
            <a:extLst>
              <a:ext uri="{FF2B5EF4-FFF2-40B4-BE49-F238E27FC236}">
                <a16:creationId xmlns:a16="http://schemas.microsoft.com/office/drawing/2014/main" xmlns="" id="{DFAB2C39-4301-4111-9B37-D554AE6AFB0B}"/>
              </a:ext>
            </a:extLst>
          </p:cNvPr>
          <p:cNvSpPr/>
          <p:nvPr/>
        </p:nvSpPr>
        <p:spPr>
          <a:xfrm>
            <a:off x="2213562" y="4903932"/>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HT</a:t>
            </a:r>
          </a:p>
        </p:txBody>
      </p:sp>
      <p:sp>
        <p:nvSpPr>
          <p:cNvPr id="20" name="Dikdörtgen 29">
            <a:extLst>
              <a:ext uri="{FF2B5EF4-FFF2-40B4-BE49-F238E27FC236}">
                <a16:creationId xmlns:a16="http://schemas.microsoft.com/office/drawing/2014/main" xmlns="" id="{40096CD4-1AD2-4D05-9336-BDBC9A8EDA4F}"/>
              </a:ext>
            </a:extLst>
          </p:cNvPr>
          <p:cNvSpPr/>
          <p:nvPr/>
        </p:nvSpPr>
        <p:spPr>
          <a:xfrm>
            <a:off x="5188676" y="4903932"/>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P1, İ1</a:t>
            </a:r>
          </a:p>
        </p:txBody>
      </p:sp>
      <p:sp>
        <p:nvSpPr>
          <p:cNvPr id="21" name="Dikdörtgen 32">
            <a:extLst>
              <a:ext uri="{FF2B5EF4-FFF2-40B4-BE49-F238E27FC236}">
                <a16:creationId xmlns:a16="http://schemas.microsoft.com/office/drawing/2014/main" xmlns="" id="{5CA22863-855A-4C9A-83EB-0FCDB9D09F34}"/>
              </a:ext>
            </a:extLst>
          </p:cNvPr>
          <p:cNvSpPr/>
          <p:nvPr/>
        </p:nvSpPr>
        <p:spPr>
          <a:xfrm>
            <a:off x="4241145" y="4903932"/>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G</a:t>
            </a:r>
          </a:p>
        </p:txBody>
      </p:sp>
      <p:sp>
        <p:nvSpPr>
          <p:cNvPr id="22" name="Dikdörtgen 41">
            <a:extLst>
              <a:ext uri="{FF2B5EF4-FFF2-40B4-BE49-F238E27FC236}">
                <a16:creationId xmlns:a16="http://schemas.microsoft.com/office/drawing/2014/main" xmlns="" id="{EF90D3CE-50DB-4EB5-BC54-79B20DAC533E}"/>
              </a:ext>
            </a:extLst>
          </p:cNvPr>
          <p:cNvSpPr/>
          <p:nvPr/>
        </p:nvSpPr>
        <p:spPr>
          <a:xfrm>
            <a:off x="7216257" y="4903932"/>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UİDİ</a:t>
            </a:r>
          </a:p>
        </p:txBody>
      </p:sp>
      <p:sp>
        <p:nvSpPr>
          <p:cNvPr id="23" name="Dikdörtgen 44">
            <a:extLst>
              <a:ext uri="{FF2B5EF4-FFF2-40B4-BE49-F238E27FC236}">
                <a16:creationId xmlns:a16="http://schemas.microsoft.com/office/drawing/2014/main" xmlns="" id="{371BA538-3D81-4C53-A637-9B5E39AF75D4}"/>
              </a:ext>
            </a:extLst>
          </p:cNvPr>
          <p:cNvSpPr/>
          <p:nvPr/>
        </p:nvSpPr>
        <p:spPr>
          <a:xfrm>
            <a:off x="6268726" y="4903932"/>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ÜU</a:t>
            </a:r>
          </a:p>
        </p:txBody>
      </p:sp>
      <p:sp>
        <p:nvSpPr>
          <p:cNvPr id="24" name="Dikdörtgen 47">
            <a:extLst>
              <a:ext uri="{FF2B5EF4-FFF2-40B4-BE49-F238E27FC236}">
                <a16:creationId xmlns:a16="http://schemas.microsoft.com/office/drawing/2014/main" xmlns="" id="{404C4D8E-CC51-4D95-8F23-BD19123CD29B}"/>
              </a:ext>
            </a:extLst>
          </p:cNvPr>
          <p:cNvSpPr/>
          <p:nvPr/>
        </p:nvSpPr>
        <p:spPr>
          <a:xfrm>
            <a:off x="9243837" y="4903932"/>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UİDİ</a:t>
            </a:r>
          </a:p>
        </p:txBody>
      </p:sp>
      <p:sp>
        <p:nvSpPr>
          <p:cNvPr id="25" name="Dikdörtgen 50">
            <a:extLst>
              <a:ext uri="{FF2B5EF4-FFF2-40B4-BE49-F238E27FC236}">
                <a16:creationId xmlns:a16="http://schemas.microsoft.com/office/drawing/2014/main" xmlns="" id="{68D44DCD-ABEF-405C-9F99-6B057BD5E1BB}"/>
              </a:ext>
            </a:extLst>
          </p:cNvPr>
          <p:cNvSpPr/>
          <p:nvPr/>
        </p:nvSpPr>
        <p:spPr>
          <a:xfrm>
            <a:off x="8296306" y="4903932"/>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UİDİ</a:t>
            </a:r>
          </a:p>
        </p:txBody>
      </p:sp>
      <p:grpSp>
        <p:nvGrpSpPr>
          <p:cNvPr id="26" name="Grup 1">
            <a:extLst>
              <a:ext uri="{FF2B5EF4-FFF2-40B4-BE49-F238E27FC236}">
                <a16:creationId xmlns:a16="http://schemas.microsoft.com/office/drawing/2014/main" xmlns="" id="{C7BECCE6-2BB8-4C38-95D6-9FF73E013114}"/>
              </a:ext>
            </a:extLst>
          </p:cNvPr>
          <p:cNvGrpSpPr/>
          <p:nvPr/>
        </p:nvGrpSpPr>
        <p:grpSpPr>
          <a:xfrm>
            <a:off x="2213559" y="4491177"/>
            <a:ext cx="7873661" cy="829394"/>
            <a:chOff x="4135505" y="1993593"/>
            <a:chExt cx="7873661" cy="829394"/>
          </a:xfrm>
        </p:grpSpPr>
        <p:grpSp>
          <p:nvGrpSpPr>
            <p:cNvPr id="27" name="Grup 62">
              <a:extLst>
                <a:ext uri="{FF2B5EF4-FFF2-40B4-BE49-F238E27FC236}">
                  <a16:creationId xmlns:a16="http://schemas.microsoft.com/office/drawing/2014/main" xmlns="" id="{6CC26AD3-E6AD-484F-A7A2-59A689196B42}"/>
                </a:ext>
              </a:extLst>
            </p:cNvPr>
            <p:cNvGrpSpPr/>
            <p:nvPr/>
          </p:nvGrpSpPr>
          <p:grpSpPr>
            <a:xfrm>
              <a:off x="4135505" y="2678206"/>
              <a:ext cx="7873661" cy="144781"/>
              <a:chOff x="4135505" y="2678206"/>
              <a:chExt cx="7873661" cy="144781"/>
            </a:xfrm>
          </p:grpSpPr>
          <p:sp>
            <p:nvSpPr>
              <p:cNvPr id="37" name="Dikdörtgen: Yuvarlatılmış Üst Köşeler 19">
                <a:extLst>
                  <a:ext uri="{FF2B5EF4-FFF2-40B4-BE49-F238E27FC236}">
                    <a16:creationId xmlns:a16="http://schemas.microsoft.com/office/drawing/2014/main" xmlns="" id="{4F9B7088-1613-4186-9ACA-4127815A647B}"/>
                  </a:ext>
                </a:extLst>
              </p:cNvPr>
              <p:cNvSpPr/>
              <p:nvPr/>
            </p:nvSpPr>
            <p:spPr>
              <a:xfrm rot="10800000">
                <a:off x="5083036" y="2678206"/>
                <a:ext cx="843386" cy="144781"/>
              </a:xfrm>
              <a:prstGeom prst="round2Same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38" name="Dikdörtgen: Yuvarlatılmış Üst Köşeler 25">
                <a:extLst>
                  <a:ext uri="{FF2B5EF4-FFF2-40B4-BE49-F238E27FC236}">
                    <a16:creationId xmlns:a16="http://schemas.microsoft.com/office/drawing/2014/main" xmlns="" id="{F7FE5BB0-0897-4EE1-8C83-35394BA07BC9}"/>
                  </a:ext>
                </a:extLst>
              </p:cNvPr>
              <p:cNvSpPr/>
              <p:nvPr/>
            </p:nvSpPr>
            <p:spPr>
              <a:xfrm rot="10800000">
                <a:off x="4135505" y="2678206"/>
                <a:ext cx="843386" cy="144781"/>
              </a:xfrm>
              <a:prstGeom prst="round2Same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39" name="Dikdörtgen: Yuvarlatılmış Üst Köşeler 28">
                <a:extLst>
                  <a:ext uri="{FF2B5EF4-FFF2-40B4-BE49-F238E27FC236}">
                    <a16:creationId xmlns:a16="http://schemas.microsoft.com/office/drawing/2014/main" xmlns="" id="{9368EDA0-BE61-4D60-A9B6-64F9508CA9C9}"/>
                  </a:ext>
                </a:extLst>
              </p:cNvPr>
              <p:cNvSpPr/>
              <p:nvPr/>
            </p:nvSpPr>
            <p:spPr>
              <a:xfrm rot="10800000">
                <a:off x="7110619" y="2678206"/>
                <a:ext cx="843386" cy="144781"/>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dirty="0"/>
              </a:p>
            </p:txBody>
          </p:sp>
          <p:sp>
            <p:nvSpPr>
              <p:cNvPr id="40" name="Dikdörtgen: Yuvarlatılmış Üst Köşeler 31">
                <a:extLst>
                  <a:ext uri="{FF2B5EF4-FFF2-40B4-BE49-F238E27FC236}">
                    <a16:creationId xmlns:a16="http://schemas.microsoft.com/office/drawing/2014/main" xmlns="" id="{6BCBDB55-78A5-440A-856B-30EA0B2B4E88}"/>
                  </a:ext>
                </a:extLst>
              </p:cNvPr>
              <p:cNvSpPr/>
              <p:nvPr/>
            </p:nvSpPr>
            <p:spPr>
              <a:xfrm rot="10800000">
                <a:off x="6163088" y="2678206"/>
                <a:ext cx="843386" cy="144781"/>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dirty="0"/>
              </a:p>
            </p:txBody>
          </p:sp>
          <p:sp>
            <p:nvSpPr>
              <p:cNvPr id="41" name="Dikdörtgen: Yuvarlatılmış Üst Köşeler 40">
                <a:extLst>
                  <a:ext uri="{FF2B5EF4-FFF2-40B4-BE49-F238E27FC236}">
                    <a16:creationId xmlns:a16="http://schemas.microsoft.com/office/drawing/2014/main" xmlns="" id="{D13A3FA6-3060-4BD5-A265-14C47B7E2A2C}"/>
                  </a:ext>
                </a:extLst>
              </p:cNvPr>
              <p:cNvSpPr/>
              <p:nvPr/>
            </p:nvSpPr>
            <p:spPr>
              <a:xfrm rot="10800000">
                <a:off x="9138200" y="2678206"/>
                <a:ext cx="843386" cy="144781"/>
              </a:xfrm>
              <a:prstGeom prst="round2Same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tr-TR" dirty="0"/>
              </a:p>
            </p:txBody>
          </p:sp>
          <p:sp>
            <p:nvSpPr>
              <p:cNvPr id="42" name="Dikdörtgen: Yuvarlatılmış Üst Köşeler 43">
                <a:extLst>
                  <a:ext uri="{FF2B5EF4-FFF2-40B4-BE49-F238E27FC236}">
                    <a16:creationId xmlns:a16="http://schemas.microsoft.com/office/drawing/2014/main" xmlns="" id="{838AF3F1-9845-4382-ACE6-68D2A4F39A80}"/>
                  </a:ext>
                </a:extLst>
              </p:cNvPr>
              <p:cNvSpPr/>
              <p:nvPr/>
            </p:nvSpPr>
            <p:spPr>
              <a:xfrm rot="10800000">
                <a:off x="8190669" y="2678206"/>
                <a:ext cx="843386" cy="144781"/>
              </a:xfrm>
              <a:prstGeom prst="round2Same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tr-TR" dirty="0"/>
              </a:p>
            </p:txBody>
          </p:sp>
          <p:sp>
            <p:nvSpPr>
              <p:cNvPr id="43" name="Dikdörtgen: Yuvarlatılmış Üst Köşeler 46">
                <a:extLst>
                  <a:ext uri="{FF2B5EF4-FFF2-40B4-BE49-F238E27FC236}">
                    <a16:creationId xmlns:a16="http://schemas.microsoft.com/office/drawing/2014/main" xmlns="" id="{86A9899E-9392-4E6D-901E-78B1CE46B68C}"/>
                  </a:ext>
                </a:extLst>
              </p:cNvPr>
              <p:cNvSpPr/>
              <p:nvPr/>
            </p:nvSpPr>
            <p:spPr>
              <a:xfrm rot="10800000">
                <a:off x="11165780" y="2678206"/>
                <a:ext cx="843386" cy="144781"/>
              </a:xfrm>
              <a:prstGeom prst="round2Same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4" name="Dikdörtgen: Yuvarlatılmış Üst Köşeler 49">
                <a:extLst>
                  <a:ext uri="{FF2B5EF4-FFF2-40B4-BE49-F238E27FC236}">
                    <a16:creationId xmlns:a16="http://schemas.microsoft.com/office/drawing/2014/main" xmlns="" id="{EC6CCA76-DF14-4FE1-8CFE-4CD1410658E1}"/>
                  </a:ext>
                </a:extLst>
              </p:cNvPr>
              <p:cNvSpPr/>
              <p:nvPr/>
            </p:nvSpPr>
            <p:spPr>
              <a:xfrm rot="10800000">
                <a:off x="10218249" y="2678206"/>
                <a:ext cx="843386" cy="144781"/>
              </a:xfrm>
              <a:prstGeom prst="round2Same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grpSp>
        <p:grpSp>
          <p:nvGrpSpPr>
            <p:cNvPr id="28" name="Grup 61">
              <a:extLst>
                <a:ext uri="{FF2B5EF4-FFF2-40B4-BE49-F238E27FC236}">
                  <a16:creationId xmlns:a16="http://schemas.microsoft.com/office/drawing/2014/main" xmlns="" id="{B1BF4C8F-3541-42BC-BB30-9A281EA71FD9}"/>
                </a:ext>
              </a:extLst>
            </p:cNvPr>
            <p:cNvGrpSpPr/>
            <p:nvPr/>
          </p:nvGrpSpPr>
          <p:grpSpPr>
            <a:xfrm>
              <a:off x="4135505" y="1993593"/>
              <a:ext cx="7873661" cy="412751"/>
              <a:chOff x="4135505" y="1993593"/>
              <a:chExt cx="7873661" cy="412751"/>
            </a:xfrm>
          </p:grpSpPr>
          <p:sp>
            <p:nvSpPr>
              <p:cNvPr id="29" name="Dikdörtgen: Yuvarlatılmış Üst Köşeler 21">
                <a:extLst>
                  <a:ext uri="{FF2B5EF4-FFF2-40B4-BE49-F238E27FC236}">
                    <a16:creationId xmlns:a16="http://schemas.microsoft.com/office/drawing/2014/main" xmlns="" id="{612B8F5B-D5A2-4E5D-B324-E34944EABE19}"/>
                  </a:ext>
                </a:extLst>
              </p:cNvPr>
              <p:cNvSpPr/>
              <p:nvPr/>
            </p:nvSpPr>
            <p:spPr>
              <a:xfrm>
                <a:off x="5083036" y="1993593"/>
                <a:ext cx="843386" cy="412751"/>
              </a:xfrm>
              <a:prstGeom prst="round2Same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2019</a:t>
                </a:r>
              </a:p>
            </p:txBody>
          </p:sp>
          <p:sp>
            <p:nvSpPr>
              <p:cNvPr id="30" name="Dikdörtgen: Yuvarlatılmış Üst Köşeler 27">
                <a:extLst>
                  <a:ext uri="{FF2B5EF4-FFF2-40B4-BE49-F238E27FC236}">
                    <a16:creationId xmlns:a16="http://schemas.microsoft.com/office/drawing/2014/main" xmlns="" id="{9D0CCE47-61D8-460F-AA83-8A0373B51D8B}"/>
                  </a:ext>
                </a:extLst>
              </p:cNvPr>
              <p:cNvSpPr/>
              <p:nvPr/>
            </p:nvSpPr>
            <p:spPr>
              <a:xfrm>
                <a:off x="4135505" y="1993593"/>
                <a:ext cx="843386" cy="412751"/>
              </a:xfrm>
              <a:prstGeom prst="round2Same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2018</a:t>
                </a:r>
              </a:p>
            </p:txBody>
          </p:sp>
          <p:sp>
            <p:nvSpPr>
              <p:cNvPr id="31" name="Dikdörtgen: Yuvarlatılmış Üst Köşeler 30">
                <a:extLst>
                  <a:ext uri="{FF2B5EF4-FFF2-40B4-BE49-F238E27FC236}">
                    <a16:creationId xmlns:a16="http://schemas.microsoft.com/office/drawing/2014/main" xmlns="" id="{06763E78-0EF9-4EB8-AEB3-89BFC485A244}"/>
                  </a:ext>
                </a:extLst>
              </p:cNvPr>
              <p:cNvSpPr/>
              <p:nvPr/>
            </p:nvSpPr>
            <p:spPr>
              <a:xfrm>
                <a:off x="7110619" y="1993593"/>
                <a:ext cx="843386" cy="412751"/>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2020</a:t>
                </a:r>
              </a:p>
            </p:txBody>
          </p:sp>
          <p:sp>
            <p:nvSpPr>
              <p:cNvPr id="32" name="Dikdörtgen: Yuvarlatılmış Üst Köşeler 33">
                <a:extLst>
                  <a:ext uri="{FF2B5EF4-FFF2-40B4-BE49-F238E27FC236}">
                    <a16:creationId xmlns:a16="http://schemas.microsoft.com/office/drawing/2014/main" xmlns="" id="{DEA662AA-89C6-4CF4-8934-E52DC80667D8}"/>
                  </a:ext>
                </a:extLst>
              </p:cNvPr>
              <p:cNvSpPr/>
              <p:nvPr/>
            </p:nvSpPr>
            <p:spPr>
              <a:xfrm>
                <a:off x="6163088" y="1993593"/>
                <a:ext cx="843386" cy="412751"/>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2019</a:t>
                </a:r>
              </a:p>
            </p:txBody>
          </p:sp>
          <p:sp>
            <p:nvSpPr>
              <p:cNvPr id="33" name="Dikdörtgen: Yuvarlatılmış Üst Köşeler 42">
                <a:extLst>
                  <a:ext uri="{FF2B5EF4-FFF2-40B4-BE49-F238E27FC236}">
                    <a16:creationId xmlns:a16="http://schemas.microsoft.com/office/drawing/2014/main" xmlns="" id="{EC533748-EEE2-4BA9-A524-9450A7BF7DB3}"/>
                  </a:ext>
                </a:extLst>
              </p:cNvPr>
              <p:cNvSpPr/>
              <p:nvPr/>
            </p:nvSpPr>
            <p:spPr>
              <a:xfrm>
                <a:off x="9138200" y="1993593"/>
                <a:ext cx="843386" cy="412751"/>
              </a:xfrm>
              <a:prstGeom prst="round2SameRect">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2021</a:t>
                </a:r>
              </a:p>
            </p:txBody>
          </p:sp>
          <p:sp>
            <p:nvSpPr>
              <p:cNvPr id="34" name="Dikdörtgen: Yuvarlatılmış Üst Köşeler 45">
                <a:extLst>
                  <a:ext uri="{FF2B5EF4-FFF2-40B4-BE49-F238E27FC236}">
                    <a16:creationId xmlns:a16="http://schemas.microsoft.com/office/drawing/2014/main" xmlns="" id="{72D302F9-4C01-4185-AF58-B5EEE5362D30}"/>
                  </a:ext>
                </a:extLst>
              </p:cNvPr>
              <p:cNvSpPr/>
              <p:nvPr/>
            </p:nvSpPr>
            <p:spPr>
              <a:xfrm>
                <a:off x="8190669" y="1993593"/>
                <a:ext cx="843386" cy="412751"/>
              </a:xfrm>
              <a:prstGeom prst="round2SameRect">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2020</a:t>
                </a:r>
              </a:p>
            </p:txBody>
          </p:sp>
          <p:sp>
            <p:nvSpPr>
              <p:cNvPr id="35" name="Dikdörtgen: Yuvarlatılmış Üst Köşeler 48">
                <a:extLst>
                  <a:ext uri="{FF2B5EF4-FFF2-40B4-BE49-F238E27FC236}">
                    <a16:creationId xmlns:a16="http://schemas.microsoft.com/office/drawing/2014/main" xmlns="" id="{C7AE3EF1-4858-4058-BB0C-469D3EB36171}"/>
                  </a:ext>
                </a:extLst>
              </p:cNvPr>
              <p:cNvSpPr/>
              <p:nvPr/>
            </p:nvSpPr>
            <p:spPr>
              <a:xfrm>
                <a:off x="11165780" y="1993593"/>
                <a:ext cx="843386" cy="412751"/>
              </a:xfrm>
              <a:prstGeom prst="round2Same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2022</a:t>
                </a:r>
              </a:p>
            </p:txBody>
          </p:sp>
          <p:sp>
            <p:nvSpPr>
              <p:cNvPr id="36" name="Dikdörtgen: Yuvarlatılmış Üst Köşeler 51">
                <a:extLst>
                  <a:ext uri="{FF2B5EF4-FFF2-40B4-BE49-F238E27FC236}">
                    <a16:creationId xmlns:a16="http://schemas.microsoft.com/office/drawing/2014/main" xmlns="" id="{2F925679-9961-4CB0-91A7-858BFCB474C2}"/>
                  </a:ext>
                </a:extLst>
              </p:cNvPr>
              <p:cNvSpPr/>
              <p:nvPr/>
            </p:nvSpPr>
            <p:spPr>
              <a:xfrm>
                <a:off x="10218249" y="1993593"/>
                <a:ext cx="843386" cy="412751"/>
              </a:xfrm>
              <a:prstGeom prst="round2Same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2021</a:t>
                </a:r>
              </a:p>
            </p:txBody>
          </p:sp>
        </p:grpSp>
      </p:grpSp>
      <p:pic>
        <p:nvPicPr>
          <p:cNvPr id="45" name="3 Resim" descr="merkezefendi mem logo2.jpg"/>
          <p:cNvPicPr>
            <a:picLocks noChangeAspect="1"/>
          </p:cNvPicPr>
          <p:nvPr/>
        </p:nvPicPr>
        <p:blipFill>
          <a:blip r:embed="rId3" cstate="print"/>
          <a:srcRect/>
          <a:stretch>
            <a:fillRect/>
          </a:stretch>
        </p:blipFill>
        <p:spPr bwMode="auto">
          <a:xfrm>
            <a:off x="56446" y="101599"/>
            <a:ext cx="1557865" cy="1461054"/>
          </a:xfrm>
          <a:prstGeom prst="rect">
            <a:avLst/>
          </a:prstGeom>
          <a:noFill/>
          <a:ln w="9525">
            <a:noFill/>
            <a:miter lim="800000"/>
            <a:headEnd/>
            <a:tailEnd/>
          </a:ln>
        </p:spPr>
      </p:pic>
    </p:spTree>
    <p:extLst>
      <p:ext uri="{BB962C8B-B14F-4D97-AF65-F5344CB8AC3E}">
        <p14:creationId xmlns="" xmlns:p14="http://schemas.microsoft.com/office/powerpoint/2010/main" val="40139177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830571" y="156526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Akış Çizelgesi: Ayıkla 3"/>
          <p:cNvSpPr/>
          <p:nvPr/>
        </p:nvSpPr>
        <p:spPr>
          <a:xfrm rot="5400000">
            <a:off x="5006406" y="36669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Oval 5"/>
          <p:cNvSpPr/>
          <p:nvPr/>
        </p:nvSpPr>
        <p:spPr>
          <a:xfrm>
            <a:off x="127011" y="116881"/>
            <a:ext cx="1407120" cy="140712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cxnSp>
        <p:nvCxnSpPr>
          <p:cNvPr id="7" name="Düz Bağlayıcı 6"/>
          <p:cNvCxnSpPr>
            <a:stCxn id="6" idx="6"/>
          </p:cNvCxnSpPr>
          <p:nvPr/>
        </p:nvCxnSpPr>
        <p:spPr>
          <a:xfrm>
            <a:off x="1534133" y="820445"/>
            <a:ext cx="10657871" cy="186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a:stCxn id="6" idx="4"/>
          </p:cNvCxnSpPr>
          <p:nvPr/>
        </p:nvCxnSpPr>
        <p:spPr>
          <a:xfrm>
            <a:off x="830571" y="1524005"/>
            <a:ext cx="0" cy="53339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Yay 8"/>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dirty="0"/>
          </a:p>
        </p:txBody>
      </p:sp>
      <p:sp>
        <p:nvSpPr>
          <p:cNvPr id="10" name="Yuvarlatılmış Dikdörtgen 9"/>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1" name="Metin kutusu 10"/>
          <p:cNvSpPr txBox="1"/>
          <p:nvPr/>
        </p:nvSpPr>
        <p:spPr>
          <a:xfrm>
            <a:off x="5475749" y="211327"/>
            <a:ext cx="6716255" cy="584775"/>
          </a:xfrm>
          <a:prstGeom prst="rect">
            <a:avLst/>
          </a:prstGeom>
          <a:noFill/>
        </p:spPr>
        <p:txBody>
          <a:bodyPr wrap="square" rtlCol="0">
            <a:spAutoFit/>
          </a:bodyPr>
          <a:lstStyle/>
          <a:p>
            <a:pPr algn="ctr"/>
            <a:r>
              <a:rPr lang="tr-TR" sz="3200" b="1" dirty="0" smtClean="0">
                <a:effectLst>
                  <a:outerShdw blurRad="38100" dist="38100" dir="2700000" algn="tl">
                    <a:srgbClr val="000000">
                      <a:alpha val="43137"/>
                    </a:srgbClr>
                  </a:outerShdw>
                </a:effectLst>
                <a:latin typeface="Trebuchet MS" panose="020B0603020202020204" pitchFamily="34" charset="0"/>
              </a:rPr>
              <a:t>2023 EĞİTİM VİZYONU</a:t>
            </a:r>
            <a:endParaRPr lang="tr-TR" sz="3200" b="1" dirty="0">
              <a:effectLst>
                <a:outerShdw blurRad="38100" dist="38100" dir="2700000" algn="tl">
                  <a:srgbClr val="000000">
                    <a:alpha val="43137"/>
                  </a:srgbClr>
                </a:outerShdw>
              </a:effectLst>
              <a:latin typeface="Trebuchet MS" panose="020B0603020202020204" pitchFamily="34" charset="0"/>
            </a:endParaRPr>
          </a:p>
        </p:txBody>
      </p:sp>
      <p:sp>
        <p:nvSpPr>
          <p:cNvPr id="12" name="11 Slayt Numarası Yer Tutucusu"/>
          <p:cNvSpPr>
            <a:spLocks noGrp="1"/>
          </p:cNvSpPr>
          <p:nvPr>
            <p:ph type="sldNum" sz="quarter" idx="12"/>
          </p:nvPr>
        </p:nvSpPr>
        <p:spPr/>
        <p:txBody>
          <a:bodyPr/>
          <a:lstStyle/>
          <a:p>
            <a:fld id="{92906C5C-297D-40D7-908D-F30303E58C5D}" type="slidenum">
              <a:rPr lang="tr-TR" smtClean="0"/>
              <a:pPr/>
              <a:t>31</a:t>
            </a:fld>
            <a:endParaRPr lang="tr-TR" dirty="0"/>
          </a:p>
        </p:txBody>
      </p:sp>
      <p:sp>
        <p:nvSpPr>
          <p:cNvPr id="2" name="Dikdörtgen 1"/>
          <p:cNvSpPr/>
          <p:nvPr/>
        </p:nvSpPr>
        <p:spPr>
          <a:xfrm>
            <a:off x="830572" y="1557642"/>
            <a:ext cx="11361429" cy="652166"/>
          </a:xfrm>
          <a:prstGeom prst="rect">
            <a:avLst/>
          </a:prstGeom>
        </p:spPr>
        <p:txBody>
          <a:bodyPr wrap="square">
            <a:spAutoFit/>
          </a:bodyPr>
          <a:lstStyle/>
          <a:p>
            <a:pPr algn="ctr">
              <a:lnSpc>
                <a:spcPct val="107000"/>
              </a:lnSpc>
              <a:spcAft>
                <a:spcPts val="800"/>
              </a:spcAft>
            </a:pPr>
            <a:r>
              <a:rPr lang="tr-TR" sz="3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ÖĞRENME ANALİTİĞİ ARAÇLARIYLA VERİYE DAYALI YÖNETİM</a:t>
            </a:r>
          </a:p>
        </p:txBody>
      </p:sp>
      <p:sp>
        <p:nvSpPr>
          <p:cNvPr id="14" name="Yuvarlatılmış Dikdörtgen 13"/>
          <p:cNvSpPr/>
          <p:nvPr/>
        </p:nvSpPr>
        <p:spPr>
          <a:xfrm>
            <a:off x="830571" y="228379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5" name="Dikdörtgen 14"/>
          <p:cNvSpPr/>
          <p:nvPr/>
        </p:nvSpPr>
        <p:spPr>
          <a:xfrm>
            <a:off x="830572" y="2334842"/>
            <a:ext cx="11361429" cy="553357"/>
          </a:xfrm>
          <a:prstGeom prst="rect">
            <a:avLst/>
          </a:prstGeom>
        </p:spPr>
        <p:txBody>
          <a:bodyPr wrap="square">
            <a:spAutoFit/>
          </a:bodyPr>
          <a:lstStyle/>
          <a:p>
            <a:pPr algn="ctr">
              <a:lnSpc>
                <a:spcPct val="107000"/>
              </a:lnSpc>
              <a:spcAft>
                <a:spcPts val="800"/>
              </a:spcAft>
            </a:pPr>
            <a:r>
              <a:rPr lang="tr-TR" sz="28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BAKANLIĞIN </a:t>
            </a:r>
            <a:r>
              <a:rPr lang="tr-TR"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TÜM KARARLARI VERİYE DAYALI HÂLE GELECEK</a:t>
            </a:r>
          </a:p>
        </p:txBody>
      </p:sp>
      <p:sp>
        <p:nvSpPr>
          <p:cNvPr id="16" name="Dikdörtgen 15"/>
          <p:cNvSpPr/>
          <p:nvPr/>
        </p:nvSpPr>
        <p:spPr>
          <a:xfrm>
            <a:off x="830572" y="3002321"/>
            <a:ext cx="11026149" cy="3294428"/>
          </a:xfrm>
          <a:prstGeom prst="rect">
            <a:avLst/>
          </a:prstGeom>
        </p:spPr>
        <p:txBody>
          <a:bodyPr wrap="square">
            <a:spAutoFit/>
          </a:bodyPr>
          <a:lstStyle/>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6- Veriye </a:t>
            </a:r>
            <a:r>
              <a:rPr lang="tr-TR" sz="2600" dirty="0">
                <a:latin typeface="Calibri" panose="020F0502020204030204" pitchFamily="34" charset="0"/>
                <a:ea typeface="Calibri" panose="020F0502020204030204" pitchFamily="34" charset="0"/>
                <a:cs typeface="Times New Roman" panose="02020603050405020304" pitchFamily="18" charset="0"/>
              </a:rPr>
              <a:t>dayalı yönetim anlayışı çerçevesinde süreçler iyileştirilerek, başta okullarımız olmak üzere tüm yönetim kademelerinde </a:t>
            </a:r>
            <a:r>
              <a:rPr lang="tr-TR" sz="2600" b="1" dirty="0">
                <a:solidFill>
                  <a:srgbClr val="CC0000"/>
                </a:solidFill>
                <a:latin typeface="Calibri" panose="020F0502020204030204" pitchFamily="34" charset="0"/>
                <a:ea typeface="Calibri" panose="020F0502020204030204" pitchFamily="34" charset="0"/>
                <a:cs typeface="Times New Roman" panose="02020603050405020304" pitchFamily="18" charset="0"/>
              </a:rPr>
              <a:t>bürokratik iş yükü </a:t>
            </a:r>
            <a:r>
              <a:rPr lang="tr-TR" sz="2600" dirty="0" smtClean="0">
                <a:latin typeface="Calibri" panose="020F0502020204030204" pitchFamily="34" charset="0"/>
                <a:ea typeface="Calibri" panose="020F0502020204030204" pitchFamily="34" charset="0"/>
                <a:cs typeface="Times New Roman" panose="02020603050405020304" pitchFamily="18" charset="0"/>
              </a:rPr>
              <a:t>azaltılacaktır.</a:t>
            </a:r>
          </a:p>
          <a:p>
            <a:pPr algn="just">
              <a:lnSpc>
                <a:spcPct val="107000"/>
              </a:lnSpc>
              <a:spcAft>
                <a:spcPts val="800"/>
              </a:spcAft>
            </a:pPr>
            <a:endParaRPr lang="tr-TR" sz="2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7- Üniversiteler </a:t>
            </a:r>
            <a:r>
              <a:rPr lang="tr-TR" sz="2600" dirty="0">
                <a:latin typeface="Calibri" panose="020F0502020204030204" pitchFamily="34" charset="0"/>
                <a:ea typeface="Calibri" panose="020F0502020204030204" pitchFamily="34" charset="0"/>
                <a:cs typeface="Times New Roman" panose="02020603050405020304" pitchFamily="18" charset="0"/>
              </a:rPr>
              <a:t>ve sivil toplum kuruluşları tarafından yapılan bilimsel çalışmaları derlemek ve bunlardan sonuçlar-raporlar çıkarmak için bir </a:t>
            </a:r>
            <a:r>
              <a:rPr lang="tr-TR" sz="26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birim</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 </a:t>
            </a:r>
            <a:r>
              <a:rPr lang="tr-TR" sz="26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oluşturulacaktır.</a:t>
            </a:r>
          </a:p>
        </p:txBody>
      </p:sp>
      <p:sp>
        <p:nvSpPr>
          <p:cNvPr id="17" name="Dikdörtgen 16"/>
          <p:cNvSpPr/>
          <p:nvPr/>
        </p:nvSpPr>
        <p:spPr>
          <a:xfrm rot="16200000">
            <a:off x="-647635" y="5276212"/>
            <a:ext cx="2121093" cy="769441"/>
          </a:xfrm>
          <a:prstGeom prst="rect">
            <a:avLst/>
          </a:prstGeom>
        </p:spPr>
        <p:txBody>
          <a:bodyPr wrap="none">
            <a:spAutoFit/>
          </a:bodyPr>
          <a:lstStyle/>
          <a:p>
            <a:r>
              <a:rPr lang="tr-TR" sz="44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HEDEF 1</a:t>
            </a:r>
            <a:endParaRPr lang="tr-TR" sz="4400" dirty="0"/>
          </a:p>
        </p:txBody>
      </p:sp>
      <p:pic>
        <p:nvPicPr>
          <p:cNvPr id="18" name="3 Resim" descr="merkezefendi mem logo2.jpg"/>
          <p:cNvPicPr>
            <a:picLocks noChangeAspect="1"/>
          </p:cNvPicPr>
          <p:nvPr/>
        </p:nvPicPr>
        <p:blipFill>
          <a:blip r:embed="rId3" cstate="print"/>
          <a:srcRect/>
          <a:stretch>
            <a:fillRect/>
          </a:stretch>
        </p:blipFill>
        <p:spPr bwMode="auto">
          <a:xfrm>
            <a:off x="56446" y="101599"/>
            <a:ext cx="1557865" cy="1461054"/>
          </a:xfrm>
          <a:prstGeom prst="rect">
            <a:avLst/>
          </a:prstGeom>
          <a:noFill/>
          <a:ln w="9525">
            <a:noFill/>
            <a:miter lim="800000"/>
            <a:headEnd/>
            <a:tailEnd/>
          </a:ln>
        </p:spPr>
      </p:pic>
    </p:spTree>
    <p:extLst>
      <p:ext uri="{BB962C8B-B14F-4D97-AF65-F5344CB8AC3E}">
        <p14:creationId xmlns="" xmlns:p14="http://schemas.microsoft.com/office/powerpoint/2010/main" val="36338072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830571" y="156526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Akış Çizelgesi: Ayıkla 3"/>
          <p:cNvSpPr/>
          <p:nvPr/>
        </p:nvSpPr>
        <p:spPr>
          <a:xfrm rot="5400000">
            <a:off x="5006406" y="36669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Oval 5"/>
          <p:cNvSpPr/>
          <p:nvPr/>
        </p:nvSpPr>
        <p:spPr>
          <a:xfrm>
            <a:off x="127011" y="116881"/>
            <a:ext cx="1407120" cy="140712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cxnSp>
        <p:nvCxnSpPr>
          <p:cNvPr id="7" name="Düz Bağlayıcı 6"/>
          <p:cNvCxnSpPr>
            <a:stCxn id="6" idx="6"/>
          </p:cNvCxnSpPr>
          <p:nvPr/>
        </p:nvCxnSpPr>
        <p:spPr>
          <a:xfrm>
            <a:off x="1534133" y="820445"/>
            <a:ext cx="10657871" cy="186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a:stCxn id="6" idx="4"/>
          </p:cNvCxnSpPr>
          <p:nvPr/>
        </p:nvCxnSpPr>
        <p:spPr>
          <a:xfrm>
            <a:off x="830571" y="1524005"/>
            <a:ext cx="0" cy="53339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Yay 8"/>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dirty="0"/>
          </a:p>
        </p:txBody>
      </p:sp>
      <p:sp>
        <p:nvSpPr>
          <p:cNvPr id="10" name="Yuvarlatılmış Dikdörtgen 9"/>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1" name="Metin kutusu 10"/>
          <p:cNvSpPr txBox="1"/>
          <p:nvPr/>
        </p:nvSpPr>
        <p:spPr>
          <a:xfrm>
            <a:off x="5475749" y="211327"/>
            <a:ext cx="6716255" cy="584775"/>
          </a:xfrm>
          <a:prstGeom prst="rect">
            <a:avLst/>
          </a:prstGeom>
          <a:noFill/>
        </p:spPr>
        <p:txBody>
          <a:bodyPr wrap="square" rtlCol="0">
            <a:spAutoFit/>
          </a:bodyPr>
          <a:lstStyle/>
          <a:p>
            <a:pPr algn="ctr"/>
            <a:r>
              <a:rPr lang="tr-TR" sz="3200" b="1" dirty="0" smtClean="0">
                <a:effectLst>
                  <a:outerShdw blurRad="38100" dist="38100" dir="2700000" algn="tl">
                    <a:srgbClr val="000000">
                      <a:alpha val="43137"/>
                    </a:srgbClr>
                  </a:outerShdw>
                </a:effectLst>
                <a:latin typeface="Trebuchet MS" panose="020B0603020202020204" pitchFamily="34" charset="0"/>
              </a:rPr>
              <a:t>2023 EĞİTİM VİZYONU</a:t>
            </a:r>
            <a:endParaRPr lang="tr-TR" sz="3200" b="1" dirty="0">
              <a:effectLst>
                <a:outerShdw blurRad="38100" dist="38100" dir="2700000" algn="tl">
                  <a:srgbClr val="000000">
                    <a:alpha val="43137"/>
                  </a:srgbClr>
                </a:outerShdw>
              </a:effectLst>
              <a:latin typeface="Trebuchet MS" panose="020B0603020202020204" pitchFamily="34" charset="0"/>
            </a:endParaRPr>
          </a:p>
        </p:txBody>
      </p:sp>
      <p:sp>
        <p:nvSpPr>
          <p:cNvPr id="12" name="11 Slayt Numarası Yer Tutucusu"/>
          <p:cNvSpPr>
            <a:spLocks noGrp="1"/>
          </p:cNvSpPr>
          <p:nvPr>
            <p:ph type="sldNum" sz="quarter" idx="12"/>
          </p:nvPr>
        </p:nvSpPr>
        <p:spPr/>
        <p:txBody>
          <a:bodyPr/>
          <a:lstStyle/>
          <a:p>
            <a:fld id="{92906C5C-297D-40D7-908D-F30303E58C5D}" type="slidenum">
              <a:rPr lang="tr-TR" smtClean="0"/>
              <a:pPr/>
              <a:t>32</a:t>
            </a:fld>
            <a:endParaRPr lang="tr-TR" dirty="0"/>
          </a:p>
        </p:txBody>
      </p:sp>
      <p:sp>
        <p:nvSpPr>
          <p:cNvPr id="2" name="Dikdörtgen 1"/>
          <p:cNvSpPr/>
          <p:nvPr/>
        </p:nvSpPr>
        <p:spPr>
          <a:xfrm>
            <a:off x="830572" y="1557642"/>
            <a:ext cx="11361429" cy="652166"/>
          </a:xfrm>
          <a:prstGeom prst="rect">
            <a:avLst/>
          </a:prstGeom>
        </p:spPr>
        <p:txBody>
          <a:bodyPr wrap="square">
            <a:spAutoFit/>
          </a:bodyPr>
          <a:lstStyle/>
          <a:p>
            <a:pPr algn="ctr">
              <a:lnSpc>
                <a:spcPct val="107000"/>
              </a:lnSpc>
              <a:spcAft>
                <a:spcPts val="800"/>
              </a:spcAft>
            </a:pPr>
            <a:r>
              <a:rPr lang="tr-TR" sz="3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ÖĞRENME ANALİTİĞİ ARAÇLARIYLA VERİYE DAYALI YÖNETİM</a:t>
            </a:r>
          </a:p>
        </p:txBody>
      </p:sp>
      <p:sp>
        <p:nvSpPr>
          <p:cNvPr id="14" name="Yuvarlatılmış Dikdörtgen 13"/>
          <p:cNvSpPr/>
          <p:nvPr/>
        </p:nvSpPr>
        <p:spPr>
          <a:xfrm>
            <a:off x="830571" y="228379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5" name="Dikdörtgen 14"/>
          <p:cNvSpPr/>
          <p:nvPr/>
        </p:nvSpPr>
        <p:spPr>
          <a:xfrm>
            <a:off x="830572" y="2334844"/>
            <a:ext cx="11361429" cy="553357"/>
          </a:xfrm>
          <a:prstGeom prst="rect">
            <a:avLst/>
          </a:prstGeom>
        </p:spPr>
        <p:txBody>
          <a:bodyPr wrap="square">
            <a:spAutoFit/>
          </a:bodyPr>
          <a:lstStyle/>
          <a:p>
            <a:pPr algn="ctr">
              <a:lnSpc>
                <a:spcPct val="107000"/>
              </a:lnSpc>
              <a:spcAft>
                <a:spcPts val="800"/>
              </a:spcAft>
            </a:pPr>
            <a:r>
              <a:rPr lang="tr-TR" sz="28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OKUL </a:t>
            </a:r>
            <a:r>
              <a:rPr lang="tr-TR"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BAZINDA VERİYE DAYALI YÖNETİME GEÇİLECEK</a:t>
            </a:r>
          </a:p>
        </p:txBody>
      </p:sp>
      <p:sp>
        <p:nvSpPr>
          <p:cNvPr id="16" name="Dikdörtgen 15"/>
          <p:cNvSpPr/>
          <p:nvPr/>
        </p:nvSpPr>
        <p:spPr>
          <a:xfrm>
            <a:off x="830572" y="3002321"/>
            <a:ext cx="11026149" cy="2438168"/>
          </a:xfrm>
          <a:prstGeom prst="rect">
            <a:avLst/>
          </a:prstGeom>
        </p:spPr>
        <p:txBody>
          <a:bodyPr wrap="square">
            <a:spAutoFit/>
          </a:bodyPr>
          <a:lstStyle/>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1- Bakanlığın </a:t>
            </a:r>
            <a:r>
              <a:rPr lang="tr-TR" sz="2600" dirty="0">
                <a:latin typeface="Calibri" panose="020F0502020204030204" pitchFamily="34" charset="0"/>
                <a:ea typeface="Calibri" panose="020F0502020204030204" pitchFamily="34" charset="0"/>
                <a:cs typeface="Times New Roman" panose="02020603050405020304" pitchFamily="18" charset="0"/>
              </a:rPr>
              <a:t>ve okul yöneticilerinin ilçe, il, bölge ve ülke çapında okul gelişim planlarını izleyebileceği </a:t>
            </a:r>
            <a:r>
              <a:rPr lang="tr-TR" sz="26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çevrimiçi bir platform </a:t>
            </a:r>
            <a:r>
              <a:rPr lang="tr-TR" sz="2600" dirty="0">
                <a:latin typeface="Calibri" panose="020F0502020204030204" pitchFamily="34" charset="0"/>
                <a:ea typeface="Calibri" panose="020F0502020204030204" pitchFamily="34" charset="0"/>
                <a:cs typeface="Times New Roman" panose="02020603050405020304" pitchFamily="18" charset="0"/>
              </a:rPr>
              <a:t>oluşturulacaktır</a:t>
            </a:r>
            <a:r>
              <a:rPr lang="tr-TR" sz="2600" dirty="0" smtClean="0">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2- Eğitim kaynaklarının </a:t>
            </a:r>
            <a:r>
              <a:rPr lang="tr-TR" sz="2600" dirty="0">
                <a:latin typeface="Calibri" panose="020F0502020204030204" pitchFamily="34" charset="0"/>
                <a:ea typeface="Calibri" panose="020F0502020204030204" pitchFamily="34" charset="0"/>
                <a:cs typeface="Times New Roman" panose="02020603050405020304" pitchFamily="18" charset="0"/>
              </a:rPr>
              <a:t>planlanmasında okulların kapasitelerinin belirlenmesi amacıyla </a:t>
            </a:r>
            <a:r>
              <a:rPr lang="tr-TR" sz="2600" b="1" dirty="0">
                <a:solidFill>
                  <a:srgbClr val="CC0000"/>
                </a:solidFill>
                <a:latin typeface="Calibri" panose="020F0502020204030204" pitchFamily="34" charset="0"/>
                <a:ea typeface="Calibri" panose="020F0502020204030204" pitchFamily="34" charset="0"/>
                <a:cs typeface="Times New Roman" panose="02020603050405020304" pitchFamily="18" charset="0"/>
              </a:rPr>
              <a:t>Coğrafi Bilgi Sistemi </a:t>
            </a:r>
            <a:r>
              <a:rPr lang="tr-TR" sz="2600" dirty="0">
                <a:latin typeface="Calibri" panose="020F0502020204030204" pitchFamily="34" charset="0"/>
                <a:ea typeface="Calibri" panose="020F0502020204030204" pitchFamily="34" charset="0"/>
                <a:cs typeface="Times New Roman" panose="02020603050405020304" pitchFamily="18" charset="0"/>
              </a:rPr>
              <a:t>kurulacaktır</a:t>
            </a:r>
            <a:r>
              <a:rPr lang="tr-TR" sz="2600" dirty="0" smtClean="0">
                <a:latin typeface="Calibri" panose="020F0502020204030204" pitchFamily="34" charset="0"/>
                <a:ea typeface="Calibri" panose="020F0502020204030204" pitchFamily="34" charset="0"/>
                <a:cs typeface="Times New Roman" panose="02020603050405020304" pitchFamily="18" charset="0"/>
              </a:rPr>
              <a:t>. </a:t>
            </a:r>
            <a:endParaRPr lang="tr-TR" sz="2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tr-TR" sz="26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7" name="Dikdörtgen 16"/>
          <p:cNvSpPr/>
          <p:nvPr/>
        </p:nvSpPr>
        <p:spPr>
          <a:xfrm rot="16200000">
            <a:off x="-647635" y="5276212"/>
            <a:ext cx="2121093" cy="769441"/>
          </a:xfrm>
          <a:prstGeom prst="rect">
            <a:avLst/>
          </a:prstGeom>
        </p:spPr>
        <p:txBody>
          <a:bodyPr wrap="none">
            <a:spAutoFit/>
          </a:bodyPr>
          <a:lstStyle/>
          <a:p>
            <a:r>
              <a:rPr lang="tr-TR" sz="44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HEDEF 2</a:t>
            </a:r>
            <a:endParaRPr lang="tr-TR" sz="4400" dirty="0"/>
          </a:p>
        </p:txBody>
      </p:sp>
      <p:sp>
        <p:nvSpPr>
          <p:cNvPr id="18" name="Dikdörtgen 20">
            <a:extLst>
              <a:ext uri="{FF2B5EF4-FFF2-40B4-BE49-F238E27FC236}">
                <a16:creationId xmlns:a16="http://schemas.microsoft.com/office/drawing/2014/main" xmlns="" id="{3D532803-586C-4B5C-8414-E114310FAC58}"/>
              </a:ext>
            </a:extLst>
          </p:cNvPr>
          <p:cNvSpPr/>
          <p:nvPr/>
        </p:nvSpPr>
        <p:spPr>
          <a:xfrm>
            <a:off x="3221568" y="6224864"/>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G</a:t>
            </a:r>
          </a:p>
        </p:txBody>
      </p:sp>
      <p:sp>
        <p:nvSpPr>
          <p:cNvPr id="19" name="Dikdörtgen 26">
            <a:extLst>
              <a:ext uri="{FF2B5EF4-FFF2-40B4-BE49-F238E27FC236}">
                <a16:creationId xmlns:a16="http://schemas.microsoft.com/office/drawing/2014/main" xmlns="" id="{DFAB2C39-4301-4111-9B37-D554AE6AFB0B}"/>
              </a:ext>
            </a:extLst>
          </p:cNvPr>
          <p:cNvSpPr/>
          <p:nvPr/>
        </p:nvSpPr>
        <p:spPr>
          <a:xfrm>
            <a:off x="2274037" y="6224864"/>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HT</a:t>
            </a:r>
          </a:p>
        </p:txBody>
      </p:sp>
      <p:sp>
        <p:nvSpPr>
          <p:cNvPr id="20" name="Dikdörtgen 29">
            <a:extLst>
              <a:ext uri="{FF2B5EF4-FFF2-40B4-BE49-F238E27FC236}">
                <a16:creationId xmlns:a16="http://schemas.microsoft.com/office/drawing/2014/main" xmlns="" id="{40096CD4-1AD2-4D05-9336-BDBC9A8EDA4F}"/>
              </a:ext>
            </a:extLst>
          </p:cNvPr>
          <p:cNvSpPr/>
          <p:nvPr/>
        </p:nvSpPr>
        <p:spPr>
          <a:xfrm>
            <a:off x="5249150" y="6224864"/>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UİDİ</a:t>
            </a:r>
          </a:p>
        </p:txBody>
      </p:sp>
      <p:sp>
        <p:nvSpPr>
          <p:cNvPr id="21" name="Dikdörtgen 32">
            <a:extLst>
              <a:ext uri="{FF2B5EF4-FFF2-40B4-BE49-F238E27FC236}">
                <a16:creationId xmlns:a16="http://schemas.microsoft.com/office/drawing/2014/main" xmlns="" id="{5CA22863-855A-4C9A-83EB-0FCDB9D09F34}"/>
              </a:ext>
            </a:extLst>
          </p:cNvPr>
          <p:cNvSpPr/>
          <p:nvPr/>
        </p:nvSpPr>
        <p:spPr>
          <a:xfrm>
            <a:off x="4301620" y="6224864"/>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ÜU</a:t>
            </a:r>
          </a:p>
        </p:txBody>
      </p:sp>
      <p:sp>
        <p:nvSpPr>
          <p:cNvPr id="22" name="Dikdörtgen 41">
            <a:extLst>
              <a:ext uri="{FF2B5EF4-FFF2-40B4-BE49-F238E27FC236}">
                <a16:creationId xmlns:a16="http://schemas.microsoft.com/office/drawing/2014/main" xmlns="" id="{EF90D3CE-50DB-4EB5-BC54-79B20DAC533E}"/>
              </a:ext>
            </a:extLst>
          </p:cNvPr>
          <p:cNvSpPr/>
          <p:nvPr/>
        </p:nvSpPr>
        <p:spPr>
          <a:xfrm>
            <a:off x="7276732" y="6224864"/>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UİDİ</a:t>
            </a:r>
          </a:p>
        </p:txBody>
      </p:sp>
      <p:sp>
        <p:nvSpPr>
          <p:cNvPr id="23" name="Dikdörtgen 44">
            <a:extLst>
              <a:ext uri="{FF2B5EF4-FFF2-40B4-BE49-F238E27FC236}">
                <a16:creationId xmlns:a16="http://schemas.microsoft.com/office/drawing/2014/main" xmlns="" id="{371BA538-3D81-4C53-A637-9B5E39AF75D4}"/>
              </a:ext>
            </a:extLst>
          </p:cNvPr>
          <p:cNvSpPr/>
          <p:nvPr/>
        </p:nvSpPr>
        <p:spPr>
          <a:xfrm>
            <a:off x="6329201" y="6224864"/>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UİDİ</a:t>
            </a:r>
          </a:p>
        </p:txBody>
      </p:sp>
      <p:sp>
        <p:nvSpPr>
          <p:cNvPr id="24" name="Dikdörtgen 47">
            <a:extLst>
              <a:ext uri="{FF2B5EF4-FFF2-40B4-BE49-F238E27FC236}">
                <a16:creationId xmlns:a16="http://schemas.microsoft.com/office/drawing/2014/main" xmlns="" id="{404C4D8E-CC51-4D95-8F23-BD19123CD29B}"/>
              </a:ext>
            </a:extLst>
          </p:cNvPr>
          <p:cNvSpPr/>
          <p:nvPr/>
        </p:nvSpPr>
        <p:spPr>
          <a:xfrm>
            <a:off x="9304312" y="6224864"/>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UİDİ</a:t>
            </a:r>
          </a:p>
        </p:txBody>
      </p:sp>
      <p:sp>
        <p:nvSpPr>
          <p:cNvPr id="25" name="Dikdörtgen 50">
            <a:extLst>
              <a:ext uri="{FF2B5EF4-FFF2-40B4-BE49-F238E27FC236}">
                <a16:creationId xmlns:a16="http://schemas.microsoft.com/office/drawing/2014/main" xmlns="" id="{68D44DCD-ABEF-405C-9F99-6B057BD5E1BB}"/>
              </a:ext>
            </a:extLst>
          </p:cNvPr>
          <p:cNvSpPr/>
          <p:nvPr/>
        </p:nvSpPr>
        <p:spPr>
          <a:xfrm>
            <a:off x="8356781" y="6224864"/>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UİDİ</a:t>
            </a:r>
          </a:p>
        </p:txBody>
      </p:sp>
      <p:grpSp>
        <p:nvGrpSpPr>
          <p:cNvPr id="26" name="Grup 1">
            <a:extLst>
              <a:ext uri="{FF2B5EF4-FFF2-40B4-BE49-F238E27FC236}">
                <a16:creationId xmlns:a16="http://schemas.microsoft.com/office/drawing/2014/main" xmlns="" id="{810E6CF6-C6D5-45F1-98DC-951B57F8E8C4}"/>
              </a:ext>
            </a:extLst>
          </p:cNvPr>
          <p:cNvGrpSpPr/>
          <p:nvPr/>
        </p:nvGrpSpPr>
        <p:grpSpPr>
          <a:xfrm>
            <a:off x="2274032" y="5812109"/>
            <a:ext cx="7873661" cy="829394"/>
            <a:chOff x="4135505" y="1993593"/>
            <a:chExt cx="7873661" cy="829394"/>
          </a:xfrm>
        </p:grpSpPr>
        <p:grpSp>
          <p:nvGrpSpPr>
            <p:cNvPr id="27" name="Grup 62">
              <a:extLst>
                <a:ext uri="{FF2B5EF4-FFF2-40B4-BE49-F238E27FC236}">
                  <a16:creationId xmlns:a16="http://schemas.microsoft.com/office/drawing/2014/main" xmlns="" id="{6CC26AD3-E6AD-484F-A7A2-59A689196B42}"/>
                </a:ext>
              </a:extLst>
            </p:cNvPr>
            <p:cNvGrpSpPr/>
            <p:nvPr/>
          </p:nvGrpSpPr>
          <p:grpSpPr>
            <a:xfrm>
              <a:off x="4135505" y="2678206"/>
              <a:ext cx="7873661" cy="144781"/>
              <a:chOff x="4135505" y="2678206"/>
              <a:chExt cx="7873661" cy="144781"/>
            </a:xfrm>
          </p:grpSpPr>
          <p:sp>
            <p:nvSpPr>
              <p:cNvPr id="37" name="Dikdörtgen: Yuvarlatılmış Üst Köşeler 19">
                <a:extLst>
                  <a:ext uri="{FF2B5EF4-FFF2-40B4-BE49-F238E27FC236}">
                    <a16:creationId xmlns:a16="http://schemas.microsoft.com/office/drawing/2014/main" xmlns="" id="{4F9B7088-1613-4186-9ACA-4127815A647B}"/>
                  </a:ext>
                </a:extLst>
              </p:cNvPr>
              <p:cNvSpPr/>
              <p:nvPr/>
            </p:nvSpPr>
            <p:spPr>
              <a:xfrm rot="10800000">
                <a:off x="5083036" y="2678206"/>
                <a:ext cx="843386" cy="144781"/>
              </a:xfrm>
              <a:prstGeom prst="round2Same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38" name="Dikdörtgen: Yuvarlatılmış Üst Köşeler 25">
                <a:extLst>
                  <a:ext uri="{FF2B5EF4-FFF2-40B4-BE49-F238E27FC236}">
                    <a16:creationId xmlns:a16="http://schemas.microsoft.com/office/drawing/2014/main" xmlns="" id="{F7FE5BB0-0897-4EE1-8C83-35394BA07BC9}"/>
                  </a:ext>
                </a:extLst>
              </p:cNvPr>
              <p:cNvSpPr/>
              <p:nvPr/>
            </p:nvSpPr>
            <p:spPr>
              <a:xfrm rot="10800000">
                <a:off x="4135505" y="2678206"/>
                <a:ext cx="843386" cy="144781"/>
              </a:xfrm>
              <a:prstGeom prst="round2Same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39" name="Dikdörtgen: Yuvarlatılmış Üst Köşeler 28">
                <a:extLst>
                  <a:ext uri="{FF2B5EF4-FFF2-40B4-BE49-F238E27FC236}">
                    <a16:creationId xmlns:a16="http://schemas.microsoft.com/office/drawing/2014/main" xmlns="" id="{9368EDA0-BE61-4D60-A9B6-64F9508CA9C9}"/>
                  </a:ext>
                </a:extLst>
              </p:cNvPr>
              <p:cNvSpPr/>
              <p:nvPr/>
            </p:nvSpPr>
            <p:spPr>
              <a:xfrm rot="10800000">
                <a:off x="7110619" y="2678206"/>
                <a:ext cx="843386" cy="144781"/>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dirty="0"/>
              </a:p>
            </p:txBody>
          </p:sp>
          <p:sp>
            <p:nvSpPr>
              <p:cNvPr id="40" name="Dikdörtgen: Yuvarlatılmış Üst Köşeler 31">
                <a:extLst>
                  <a:ext uri="{FF2B5EF4-FFF2-40B4-BE49-F238E27FC236}">
                    <a16:creationId xmlns:a16="http://schemas.microsoft.com/office/drawing/2014/main" xmlns="" id="{6BCBDB55-78A5-440A-856B-30EA0B2B4E88}"/>
                  </a:ext>
                </a:extLst>
              </p:cNvPr>
              <p:cNvSpPr/>
              <p:nvPr/>
            </p:nvSpPr>
            <p:spPr>
              <a:xfrm rot="10800000">
                <a:off x="6163088" y="2678206"/>
                <a:ext cx="843386" cy="144781"/>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dirty="0"/>
              </a:p>
            </p:txBody>
          </p:sp>
          <p:sp>
            <p:nvSpPr>
              <p:cNvPr id="41" name="Dikdörtgen: Yuvarlatılmış Üst Köşeler 40">
                <a:extLst>
                  <a:ext uri="{FF2B5EF4-FFF2-40B4-BE49-F238E27FC236}">
                    <a16:creationId xmlns:a16="http://schemas.microsoft.com/office/drawing/2014/main" xmlns="" id="{D13A3FA6-3060-4BD5-A265-14C47B7E2A2C}"/>
                  </a:ext>
                </a:extLst>
              </p:cNvPr>
              <p:cNvSpPr/>
              <p:nvPr/>
            </p:nvSpPr>
            <p:spPr>
              <a:xfrm rot="10800000">
                <a:off x="9138200" y="2678206"/>
                <a:ext cx="843386" cy="144781"/>
              </a:xfrm>
              <a:prstGeom prst="round2Same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tr-TR" dirty="0"/>
              </a:p>
            </p:txBody>
          </p:sp>
          <p:sp>
            <p:nvSpPr>
              <p:cNvPr id="42" name="Dikdörtgen: Yuvarlatılmış Üst Köşeler 43">
                <a:extLst>
                  <a:ext uri="{FF2B5EF4-FFF2-40B4-BE49-F238E27FC236}">
                    <a16:creationId xmlns:a16="http://schemas.microsoft.com/office/drawing/2014/main" xmlns="" id="{838AF3F1-9845-4382-ACE6-68D2A4F39A80}"/>
                  </a:ext>
                </a:extLst>
              </p:cNvPr>
              <p:cNvSpPr/>
              <p:nvPr/>
            </p:nvSpPr>
            <p:spPr>
              <a:xfrm rot="10800000">
                <a:off x="8190669" y="2678206"/>
                <a:ext cx="843386" cy="144781"/>
              </a:xfrm>
              <a:prstGeom prst="round2Same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tr-TR" dirty="0"/>
              </a:p>
            </p:txBody>
          </p:sp>
          <p:sp>
            <p:nvSpPr>
              <p:cNvPr id="43" name="Dikdörtgen: Yuvarlatılmış Üst Köşeler 46">
                <a:extLst>
                  <a:ext uri="{FF2B5EF4-FFF2-40B4-BE49-F238E27FC236}">
                    <a16:creationId xmlns:a16="http://schemas.microsoft.com/office/drawing/2014/main" xmlns="" id="{86A9899E-9392-4E6D-901E-78B1CE46B68C}"/>
                  </a:ext>
                </a:extLst>
              </p:cNvPr>
              <p:cNvSpPr/>
              <p:nvPr/>
            </p:nvSpPr>
            <p:spPr>
              <a:xfrm rot="10800000">
                <a:off x="11165780" y="2678206"/>
                <a:ext cx="843386" cy="144781"/>
              </a:xfrm>
              <a:prstGeom prst="round2Same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4" name="Dikdörtgen: Yuvarlatılmış Üst Köşeler 49">
                <a:extLst>
                  <a:ext uri="{FF2B5EF4-FFF2-40B4-BE49-F238E27FC236}">
                    <a16:creationId xmlns:a16="http://schemas.microsoft.com/office/drawing/2014/main" xmlns="" id="{EC6CCA76-DF14-4FE1-8CFE-4CD1410658E1}"/>
                  </a:ext>
                </a:extLst>
              </p:cNvPr>
              <p:cNvSpPr/>
              <p:nvPr/>
            </p:nvSpPr>
            <p:spPr>
              <a:xfrm rot="10800000">
                <a:off x="10218249" y="2678206"/>
                <a:ext cx="843386" cy="144781"/>
              </a:xfrm>
              <a:prstGeom prst="round2Same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grpSp>
        <p:grpSp>
          <p:nvGrpSpPr>
            <p:cNvPr id="28" name="Grup 61">
              <a:extLst>
                <a:ext uri="{FF2B5EF4-FFF2-40B4-BE49-F238E27FC236}">
                  <a16:creationId xmlns:a16="http://schemas.microsoft.com/office/drawing/2014/main" xmlns="" id="{B1BF4C8F-3541-42BC-BB30-9A281EA71FD9}"/>
                </a:ext>
              </a:extLst>
            </p:cNvPr>
            <p:cNvGrpSpPr/>
            <p:nvPr/>
          </p:nvGrpSpPr>
          <p:grpSpPr>
            <a:xfrm>
              <a:off x="4135505" y="1993593"/>
              <a:ext cx="7873661" cy="412751"/>
              <a:chOff x="4135505" y="1993593"/>
              <a:chExt cx="7873661" cy="412751"/>
            </a:xfrm>
          </p:grpSpPr>
          <p:sp>
            <p:nvSpPr>
              <p:cNvPr id="29" name="Dikdörtgen: Yuvarlatılmış Üst Köşeler 21">
                <a:extLst>
                  <a:ext uri="{FF2B5EF4-FFF2-40B4-BE49-F238E27FC236}">
                    <a16:creationId xmlns:a16="http://schemas.microsoft.com/office/drawing/2014/main" xmlns="" id="{612B8F5B-D5A2-4E5D-B324-E34944EABE19}"/>
                  </a:ext>
                </a:extLst>
              </p:cNvPr>
              <p:cNvSpPr/>
              <p:nvPr/>
            </p:nvSpPr>
            <p:spPr>
              <a:xfrm>
                <a:off x="5083036" y="1993593"/>
                <a:ext cx="843386" cy="412751"/>
              </a:xfrm>
              <a:prstGeom prst="round2Same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2019</a:t>
                </a:r>
              </a:p>
            </p:txBody>
          </p:sp>
          <p:sp>
            <p:nvSpPr>
              <p:cNvPr id="30" name="Dikdörtgen: Yuvarlatılmış Üst Köşeler 27">
                <a:extLst>
                  <a:ext uri="{FF2B5EF4-FFF2-40B4-BE49-F238E27FC236}">
                    <a16:creationId xmlns:a16="http://schemas.microsoft.com/office/drawing/2014/main" xmlns="" id="{9D0CCE47-61D8-460F-AA83-8A0373B51D8B}"/>
                  </a:ext>
                </a:extLst>
              </p:cNvPr>
              <p:cNvSpPr/>
              <p:nvPr/>
            </p:nvSpPr>
            <p:spPr>
              <a:xfrm>
                <a:off x="4135505" y="1993593"/>
                <a:ext cx="843386" cy="412751"/>
              </a:xfrm>
              <a:prstGeom prst="round2Same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2018</a:t>
                </a:r>
              </a:p>
            </p:txBody>
          </p:sp>
          <p:sp>
            <p:nvSpPr>
              <p:cNvPr id="31" name="Dikdörtgen: Yuvarlatılmış Üst Köşeler 30">
                <a:extLst>
                  <a:ext uri="{FF2B5EF4-FFF2-40B4-BE49-F238E27FC236}">
                    <a16:creationId xmlns:a16="http://schemas.microsoft.com/office/drawing/2014/main" xmlns="" id="{06763E78-0EF9-4EB8-AEB3-89BFC485A244}"/>
                  </a:ext>
                </a:extLst>
              </p:cNvPr>
              <p:cNvSpPr/>
              <p:nvPr/>
            </p:nvSpPr>
            <p:spPr>
              <a:xfrm>
                <a:off x="7110619" y="1993593"/>
                <a:ext cx="843386" cy="412751"/>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2020</a:t>
                </a:r>
              </a:p>
            </p:txBody>
          </p:sp>
          <p:sp>
            <p:nvSpPr>
              <p:cNvPr id="32" name="Dikdörtgen: Yuvarlatılmış Üst Köşeler 33">
                <a:extLst>
                  <a:ext uri="{FF2B5EF4-FFF2-40B4-BE49-F238E27FC236}">
                    <a16:creationId xmlns:a16="http://schemas.microsoft.com/office/drawing/2014/main" xmlns="" id="{DEA662AA-89C6-4CF4-8934-E52DC80667D8}"/>
                  </a:ext>
                </a:extLst>
              </p:cNvPr>
              <p:cNvSpPr/>
              <p:nvPr/>
            </p:nvSpPr>
            <p:spPr>
              <a:xfrm>
                <a:off x="6163088" y="1993593"/>
                <a:ext cx="843386" cy="412751"/>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2019</a:t>
                </a:r>
              </a:p>
            </p:txBody>
          </p:sp>
          <p:sp>
            <p:nvSpPr>
              <p:cNvPr id="33" name="Dikdörtgen: Yuvarlatılmış Üst Köşeler 42">
                <a:extLst>
                  <a:ext uri="{FF2B5EF4-FFF2-40B4-BE49-F238E27FC236}">
                    <a16:creationId xmlns:a16="http://schemas.microsoft.com/office/drawing/2014/main" xmlns="" id="{EC533748-EEE2-4BA9-A524-9450A7BF7DB3}"/>
                  </a:ext>
                </a:extLst>
              </p:cNvPr>
              <p:cNvSpPr/>
              <p:nvPr/>
            </p:nvSpPr>
            <p:spPr>
              <a:xfrm>
                <a:off x="9138200" y="1993593"/>
                <a:ext cx="843386" cy="412751"/>
              </a:xfrm>
              <a:prstGeom prst="round2SameRect">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2021</a:t>
                </a:r>
              </a:p>
            </p:txBody>
          </p:sp>
          <p:sp>
            <p:nvSpPr>
              <p:cNvPr id="34" name="Dikdörtgen: Yuvarlatılmış Üst Köşeler 45">
                <a:extLst>
                  <a:ext uri="{FF2B5EF4-FFF2-40B4-BE49-F238E27FC236}">
                    <a16:creationId xmlns:a16="http://schemas.microsoft.com/office/drawing/2014/main" xmlns="" id="{72D302F9-4C01-4185-AF58-B5EEE5362D30}"/>
                  </a:ext>
                </a:extLst>
              </p:cNvPr>
              <p:cNvSpPr/>
              <p:nvPr/>
            </p:nvSpPr>
            <p:spPr>
              <a:xfrm>
                <a:off x="8190669" y="1993593"/>
                <a:ext cx="843386" cy="412751"/>
              </a:xfrm>
              <a:prstGeom prst="round2SameRect">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2020</a:t>
                </a:r>
              </a:p>
            </p:txBody>
          </p:sp>
          <p:sp>
            <p:nvSpPr>
              <p:cNvPr id="35" name="Dikdörtgen: Yuvarlatılmış Üst Köşeler 48">
                <a:extLst>
                  <a:ext uri="{FF2B5EF4-FFF2-40B4-BE49-F238E27FC236}">
                    <a16:creationId xmlns:a16="http://schemas.microsoft.com/office/drawing/2014/main" xmlns="" id="{C7AE3EF1-4858-4058-BB0C-469D3EB36171}"/>
                  </a:ext>
                </a:extLst>
              </p:cNvPr>
              <p:cNvSpPr/>
              <p:nvPr/>
            </p:nvSpPr>
            <p:spPr>
              <a:xfrm>
                <a:off x="11165780" y="1993593"/>
                <a:ext cx="843386" cy="412751"/>
              </a:xfrm>
              <a:prstGeom prst="round2Same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2022</a:t>
                </a:r>
              </a:p>
            </p:txBody>
          </p:sp>
          <p:sp>
            <p:nvSpPr>
              <p:cNvPr id="36" name="Dikdörtgen: Yuvarlatılmış Üst Köşeler 51">
                <a:extLst>
                  <a:ext uri="{FF2B5EF4-FFF2-40B4-BE49-F238E27FC236}">
                    <a16:creationId xmlns:a16="http://schemas.microsoft.com/office/drawing/2014/main" xmlns="" id="{2F925679-9961-4CB0-91A7-858BFCB474C2}"/>
                  </a:ext>
                </a:extLst>
              </p:cNvPr>
              <p:cNvSpPr/>
              <p:nvPr/>
            </p:nvSpPr>
            <p:spPr>
              <a:xfrm>
                <a:off x="10218249" y="1993593"/>
                <a:ext cx="843386" cy="412751"/>
              </a:xfrm>
              <a:prstGeom prst="round2Same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2021</a:t>
                </a:r>
              </a:p>
            </p:txBody>
          </p:sp>
        </p:grpSp>
      </p:grpSp>
      <p:pic>
        <p:nvPicPr>
          <p:cNvPr id="45" name="3 Resim" descr="merkezefendi mem logo2.jpg"/>
          <p:cNvPicPr>
            <a:picLocks noChangeAspect="1"/>
          </p:cNvPicPr>
          <p:nvPr/>
        </p:nvPicPr>
        <p:blipFill>
          <a:blip r:embed="rId3" cstate="print"/>
          <a:srcRect/>
          <a:stretch>
            <a:fillRect/>
          </a:stretch>
        </p:blipFill>
        <p:spPr bwMode="auto">
          <a:xfrm>
            <a:off x="56446" y="101599"/>
            <a:ext cx="1557865" cy="1461054"/>
          </a:xfrm>
          <a:prstGeom prst="rect">
            <a:avLst/>
          </a:prstGeom>
          <a:noFill/>
          <a:ln w="9525">
            <a:noFill/>
            <a:miter lim="800000"/>
            <a:headEnd/>
            <a:tailEnd/>
          </a:ln>
        </p:spPr>
      </p:pic>
    </p:spTree>
    <p:extLst>
      <p:ext uri="{BB962C8B-B14F-4D97-AF65-F5344CB8AC3E}">
        <p14:creationId xmlns="" xmlns:p14="http://schemas.microsoft.com/office/powerpoint/2010/main" val="41879799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830571" y="156526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Akış Çizelgesi: Ayıkla 3"/>
          <p:cNvSpPr/>
          <p:nvPr/>
        </p:nvSpPr>
        <p:spPr>
          <a:xfrm rot="5400000">
            <a:off x="5006406" y="36669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Oval 5"/>
          <p:cNvSpPr/>
          <p:nvPr/>
        </p:nvSpPr>
        <p:spPr>
          <a:xfrm>
            <a:off x="127011" y="116881"/>
            <a:ext cx="1407120" cy="140712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cxnSp>
        <p:nvCxnSpPr>
          <p:cNvPr id="7" name="Düz Bağlayıcı 6"/>
          <p:cNvCxnSpPr>
            <a:stCxn id="6" idx="6"/>
          </p:cNvCxnSpPr>
          <p:nvPr/>
        </p:nvCxnSpPr>
        <p:spPr>
          <a:xfrm>
            <a:off x="1534133" y="820445"/>
            <a:ext cx="10657871" cy="186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a:stCxn id="6" idx="4"/>
          </p:cNvCxnSpPr>
          <p:nvPr/>
        </p:nvCxnSpPr>
        <p:spPr>
          <a:xfrm>
            <a:off x="830571" y="1524005"/>
            <a:ext cx="0" cy="53339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Yay 8"/>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dirty="0"/>
          </a:p>
        </p:txBody>
      </p:sp>
      <p:sp>
        <p:nvSpPr>
          <p:cNvPr id="10" name="Yuvarlatılmış Dikdörtgen 9"/>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1" name="Metin kutusu 10"/>
          <p:cNvSpPr txBox="1"/>
          <p:nvPr/>
        </p:nvSpPr>
        <p:spPr>
          <a:xfrm>
            <a:off x="5475749" y="211327"/>
            <a:ext cx="6716255" cy="584775"/>
          </a:xfrm>
          <a:prstGeom prst="rect">
            <a:avLst/>
          </a:prstGeom>
          <a:noFill/>
        </p:spPr>
        <p:txBody>
          <a:bodyPr wrap="square" rtlCol="0">
            <a:spAutoFit/>
          </a:bodyPr>
          <a:lstStyle/>
          <a:p>
            <a:pPr algn="ctr"/>
            <a:r>
              <a:rPr lang="tr-TR" sz="3200" b="1" dirty="0" smtClean="0">
                <a:effectLst>
                  <a:outerShdw blurRad="38100" dist="38100" dir="2700000" algn="tl">
                    <a:srgbClr val="000000">
                      <a:alpha val="43137"/>
                    </a:srgbClr>
                  </a:outerShdw>
                </a:effectLst>
                <a:latin typeface="Trebuchet MS" panose="020B0603020202020204" pitchFamily="34" charset="0"/>
              </a:rPr>
              <a:t>2023 EĞİTİM VİZYONU</a:t>
            </a:r>
            <a:endParaRPr lang="tr-TR" sz="3200" b="1" dirty="0">
              <a:effectLst>
                <a:outerShdw blurRad="38100" dist="38100" dir="2700000" algn="tl">
                  <a:srgbClr val="000000">
                    <a:alpha val="43137"/>
                  </a:srgbClr>
                </a:outerShdw>
              </a:effectLst>
              <a:latin typeface="Trebuchet MS" panose="020B0603020202020204" pitchFamily="34" charset="0"/>
            </a:endParaRPr>
          </a:p>
        </p:txBody>
      </p:sp>
      <p:sp>
        <p:nvSpPr>
          <p:cNvPr id="12" name="11 Slayt Numarası Yer Tutucusu"/>
          <p:cNvSpPr>
            <a:spLocks noGrp="1"/>
          </p:cNvSpPr>
          <p:nvPr>
            <p:ph type="sldNum" sz="quarter" idx="12"/>
          </p:nvPr>
        </p:nvSpPr>
        <p:spPr>
          <a:xfrm>
            <a:off x="8654143" y="6356354"/>
            <a:ext cx="2743200" cy="365125"/>
          </a:xfrm>
        </p:spPr>
        <p:txBody>
          <a:bodyPr/>
          <a:lstStyle/>
          <a:p>
            <a:fld id="{92906C5C-297D-40D7-908D-F30303E58C5D}" type="slidenum">
              <a:rPr lang="tr-TR" smtClean="0"/>
              <a:pPr/>
              <a:t>33</a:t>
            </a:fld>
            <a:endParaRPr lang="tr-TR" dirty="0"/>
          </a:p>
        </p:txBody>
      </p:sp>
      <p:sp>
        <p:nvSpPr>
          <p:cNvPr id="2" name="Dikdörtgen 1"/>
          <p:cNvSpPr/>
          <p:nvPr/>
        </p:nvSpPr>
        <p:spPr>
          <a:xfrm>
            <a:off x="830572" y="1557642"/>
            <a:ext cx="11361429" cy="652166"/>
          </a:xfrm>
          <a:prstGeom prst="rect">
            <a:avLst/>
          </a:prstGeom>
        </p:spPr>
        <p:txBody>
          <a:bodyPr wrap="square">
            <a:spAutoFit/>
          </a:bodyPr>
          <a:lstStyle/>
          <a:p>
            <a:pPr algn="ctr">
              <a:lnSpc>
                <a:spcPct val="107000"/>
              </a:lnSpc>
              <a:spcAft>
                <a:spcPts val="800"/>
              </a:spcAft>
            </a:pPr>
            <a:r>
              <a:rPr lang="tr-TR" sz="3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ÖĞRENME ANALİTİĞİ ARAÇLARIYLA VERİYE DAYALI YÖNETİM</a:t>
            </a:r>
          </a:p>
        </p:txBody>
      </p:sp>
      <p:sp>
        <p:nvSpPr>
          <p:cNvPr id="14" name="Yuvarlatılmış Dikdörtgen 13"/>
          <p:cNvSpPr/>
          <p:nvPr/>
        </p:nvSpPr>
        <p:spPr>
          <a:xfrm>
            <a:off x="830571" y="228379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5" name="Dikdörtgen 14"/>
          <p:cNvSpPr/>
          <p:nvPr/>
        </p:nvSpPr>
        <p:spPr>
          <a:xfrm>
            <a:off x="830572" y="2334844"/>
            <a:ext cx="11361429" cy="553357"/>
          </a:xfrm>
          <a:prstGeom prst="rect">
            <a:avLst/>
          </a:prstGeom>
        </p:spPr>
        <p:txBody>
          <a:bodyPr wrap="square">
            <a:spAutoFit/>
          </a:bodyPr>
          <a:lstStyle/>
          <a:p>
            <a:pPr algn="ctr">
              <a:lnSpc>
                <a:spcPct val="107000"/>
              </a:lnSpc>
              <a:spcAft>
                <a:spcPts val="800"/>
              </a:spcAft>
            </a:pPr>
            <a:r>
              <a:rPr lang="tr-TR" sz="28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OKUL </a:t>
            </a:r>
            <a:r>
              <a:rPr lang="tr-TR"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BAZINDA VERİYE DAYALI YÖNETİME GEÇİLECEK</a:t>
            </a:r>
          </a:p>
        </p:txBody>
      </p:sp>
      <p:sp>
        <p:nvSpPr>
          <p:cNvPr id="16" name="Dikdörtgen 15"/>
          <p:cNvSpPr/>
          <p:nvPr/>
        </p:nvSpPr>
        <p:spPr>
          <a:xfrm>
            <a:off x="830572" y="3002325"/>
            <a:ext cx="11026149" cy="1907445"/>
          </a:xfrm>
          <a:prstGeom prst="rect">
            <a:avLst/>
          </a:prstGeom>
        </p:spPr>
        <p:txBody>
          <a:bodyPr wrap="square">
            <a:spAutoFit/>
          </a:bodyPr>
          <a:lstStyle/>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3- </a:t>
            </a:r>
            <a:r>
              <a:rPr lang="tr-TR" sz="2600" b="1"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Veli </a:t>
            </a:r>
            <a:r>
              <a:rPr lang="tr-TR" sz="26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Bilgilendirme Sistemi</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 </a:t>
            </a:r>
            <a:r>
              <a:rPr lang="tr-TR" sz="2600" dirty="0">
                <a:latin typeface="Calibri" panose="020F0502020204030204" pitchFamily="34" charset="0"/>
                <a:ea typeface="Calibri" panose="020F0502020204030204" pitchFamily="34" charset="0"/>
                <a:cs typeface="Times New Roman" panose="02020603050405020304" pitchFamily="18" charset="0"/>
              </a:rPr>
              <a:t>üzerinden yeni bir platform geliştirilecek, bu platformda </a:t>
            </a:r>
            <a:r>
              <a:rPr lang="tr-TR" sz="2600" dirty="0" smtClean="0">
                <a:latin typeface="Calibri" panose="020F0502020204030204" pitchFamily="34" charset="0"/>
                <a:ea typeface="Calibri" panose="020F0502020204030204" pitchFamily="34" charset="0"/>
                <a:cs typeface="Times New Roman" panose="02020603050405020304" pitchFamily="18" charset="0"/>
              </a:rPr>
              <a:t>öğretmen-veli-okul </a:t>
            </a:r>
            <a:r>
              <a:rPr lang="tr-TR" sz="2600" dirty="0">
                <a:latin typeface="Calibri" panose="020F0502020204030204" pitchFamily="34" charset="0"/>
                <a:ea typeface="Calibri" panose="020F0502020204030204" pitchFamily="34" charset="0"/>
                <a:cs typeface="Times New Roman" panose="02020603050405020304" pitchFamily="18" charset="0"/>
              </a:rPr>
              <a:t>arasında etkileşim kurulması sağlanacaktır</a:t>
            </a:r>
            <a:r>
              <a:rPr lang="tr-TR" sz="2600" dirty="0" smtClean="0">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4- Desteğe </a:t>
            </a:r>
            <a:r>
              <a:rPr lang="tr-TR" sz="2600" dirty="0">
                <a:latin typeface="Calibri" panose="020F0502020204030204" pitchFamily="34" charset="0"/>
                <a:ea typeface="Calibri" panose="020F0502020204030204" pitchFamily="34" charset="0"/>
                <a:cs typeface="Times New Roman" panose="02020603050405020304" pitchFamily="18" charset="0"/>
              </a:rPr>
              <a:t>ihtiyaç duyan </a:t>
            </a:r>
            <a:r>
              <a:rPr lang="tr-TR" sz="2600" dirty="0" smtClean="0">
                <a:latin typeface="Calibri" panose="020F0502020204030204" pitchFamily="34" charset="0"/>
                <a:ea typeface="Calibri" panose="020F0502020204030204" pitchFamily="34" charset="0"/>
                <a:cs typeface="Times New Roman" panose="02020603050405020304" pitchFamily="18" charset="0"/>
              </a:rPr>
              <a:t>öğrenciler</a:t>
            </a:r>
            <a:r>
              <a:rPr lang="tr-TR" sz="2600" dirty="0" smtClean="0">
                <a:solidFill>
                  <a:schemeClr val="accent1"/>
                </a:solidFill>
                <a:latin typeface="Calibri" panose="020F0502020204030204" pitchFamily="34" charset="0"/>
                <a:ea typeface="Calibri" panose="020F0502020204030204" pitchFamily="34" charset="0"/>
                <a:cs typeface="Times New Roman" panose="02020603050405020304" pitchFamily="18" charset="0"/>
              </a:rPr>
              <a:t> </a:t>
            </a:r>
            <a:r>
              <a:rPr lang="tr-TR" sz="2600" b="1" dirty="0">
                <a:solidFill>
                  <a:srgbClr val="CC0000"/>
                </a:solidFill>
                <a:latin typeface="Calibri" panose="020F0502020204030204" pitchFamily="34" charset="0"/>
                <a:ea typeface="Calibri" panose="020F0502020204030204" pitchFamily="34" charset="0"/>
                <a:cs typeface="Times New Roman" panose="02020603050405020304" pitchFamily="18" charset="0"/>
              </a:rPr>
              <a:t>veri analizi</a:t>
            </a:r>
            <a:r>
              <a:rPr lang="tr-TR" sz="2600" dirty="0">
                <a:latin typeface="Calibri" panose="020F0502020204030204" pitchFamily="34" charset="0"/>
                <a:ea typeface="Calibri" panose="020F0502020204030204" pitchFamily="34" charset="0"/>
                <a:cs typeface="Times New Roman" panose="02020603050405020304" pitchFamily="18" charset="0"/>
              </a:rPr>
              <a:t>yle</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 </a:t>
            </a:r>
            <a:r>
              <a:rPr lang="tr-TR" sz="2600" dirty="0">
                <a:latin typeface="Calibri" panose="020F0502020204030204" pitchFamily="34" charset="0"/>
                <a:ea typeface="Calibri" panose="020F0502020204030204" pitchFamily="34" charset="0"/>
                <a:cs typeface="Times New Roman" panose="02020603050405020304" pitchFamily="18" charset="0"/>
              </a:rPr>
              <a:t>belirlenerek</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 </a:t>
            </a:r>
            <a:r>
              <a:rPr lang="tr-TR" sz="2600" dirty="0">
                <a:latin typeface="Calibri" panose="020F0502020204030204" pitchFamily="34" charset="0"/>
                <a:ea typeface="Calibri" panose="020F0502020204030204" pitchFamily="34" charset="0"/>
                <a:cs typeface="Times New Roman" panose="02020603050405020304" pitchFamily="18" charset="0"/>
              </a:rPr>
              <a:t>okul bazında gelişim planlarında gerekli aksiyonlara yer verilmesi sağlanacaktır</a:t>
            </a:r>
            <a:r>
              <a:rPr lang="tr-TR" sz="2600" dirty="0" smtClean="0">
                <a:latin typeface="Calibri" panose="020F0502020204030204" pitchFamily="34" charset="0"/>
                <a:ea typeface="Calibri" panose="020F0502020204030204" pitchFamily="34" charset="0"/>
                <a:cs typeface="Times New Roman" panose="02020603050405020304" pitchFamily="18" charset="0"/>
              </a:rPr>
              <a:t>. </a:t>
            </a:r>
          </a:p>
        </p:txBody>
      </p:sp>
      <p:sp>
        <p:nvSpPr>
          <p:cNvPr id="17" name="Dikdörtgen 16"/>
          <p:cNvSpPr/>
          <p:nvPr/>
        </p:nvSpPr>
        <p:spPr>
          <a:xfrm rot="16200000">
            <a:off x="-647635" y="5276212"/>
            <a:ext cx="2121093" cy="769441"/>
          </a:xfrm>
          <a:prstGeom prst="rect">
            <a:avLst/>
          </a:prstGeom>
        </p:spPr>
        <p:txBody>
          <a:bodyPr wrap="none">
            <a:spAutoFit/>
          </a:bodyPr>
          <a:lstStyle/>
          <a:p>
            <a:r>
              <a:rPr lang="tr-TR" sz="44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HEDEF 2</a:t>
            </a:r>
            <a:endParaRPr lang="tr-TR" sz="4400" dirty="0"/>
          </a:p>
        </p:txBody>
      </p:sp>
      <p:sp>
        <p:nvSpPr>
          <p:cNvPr id="18" name="Dikdörtgen 17">
            <a:extLst>
              <a:ext uri="{FF2B5EF4-FFF2-40B4-BE49-F238E27FC236}">
                <a16:creationId xmlns="" xmlns:a16="http://schemas.microsoft.com/office/drawing/2014/main" id="{3D532803-586C-4B5C-8414-E114310FAC58}"/>
              </a:ext>
            </a:extLst>
          </p:cNvPr>
          <p:cNvSpPr/>
          <p:nvPr/>
        </p:nvSpPr>
        <p:spPr>
          <a:xfrm>
            <a:off x="3471953" y="6249006"/>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G</a:t>
            </a:r>
          </a:p>
        </p:txBody>
      </p:sp>
      <p:sp>
        <p:nvSpPr>
          <p:cNvPr id="19" name="Dikdörtgen 18">
            <a:extLst>
              <a:ext uri="{FF2B5EF4-FFF2-40B4-BE49-F238E27FC236}">
                <a16:creationId xmlns="" xmlns:a16="http://schemas.microsoft.com/office/drawing/2014/main" id="{DFAB2C39-4301-4111-9B37-D554AE6AFB0B}"/>
              </a:ext>
            </a:extLst>
          </p:cNvPr>
          <p:cNvSpPr/>
          <p:nvPr/>
        </p:nvSpPr>
        <p:spPr>
          <a:xfrm>
            <a:off x="2524422" y="6249006"/>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HT</a:t>
            </a:r>
          </a:p>
        </p:txBody>
      </p:sp>
      <p:sp>
        <p:nvSpPr>
          <p:cNvPr id="20" name="Dikdörtgen 19">
            <a:extLst>
              <a:ext uri="{FF2B5EF4-FFF2-40B4-BE49-F238E27FC236}">
                <a16:creationId xmlns="" xmlns:a16="http://schemas.microsoft.com/office/drawing/2014/main" id="{40096CD4-1AD2-4D05-9336-BDBC9A8EDA4F}"/>
              </a:ext>
            </a:extLst>
          </p:cNvPr>
          <p:cNvSpPr/>
          <p:nvPr/>
        </p:nvSpPr>
        <p:spPr>
          <a:xfrm>
            <a:off x="5499536" y="6249006"/>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P2, İ2</a:t>
            </a:r>
          </a:p>
        </p:txBody>
      </p:sp>
      <p:sp>
        <p:nvSpPr>
          <p:cNvPr id="21" name="Dikdörtgen 20">
            <a:extLst>
              <a:ext uri="{FF2B5EF4-FFF2-40B4-BE49-F238E27FC236}">
                <a16:creationId xmlns="" xmlns:a16="http://schemas.microsoft.com/office/drawing/2014/main" id="{5CA22863-855A-4C9A-83EB-0FCDB9D09F34}"/>
              </a:ext>
            </a:extLst>
          </p:cNvPr>
          <p:cNvSpPr/>
          <p:nvPr/>
        </p:nvSpPr>
        <p:spPr>
          <a:xfrm>
            <a:off x="4552005" y="6249006"/>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P1, İ1</a:t>
            </a:r>
          </a:p>
        </p:txBody>
      </p:sp>
      <p:sp>
        <p:nvSpPr>
          <p:cNvPr id="22" name="Dikdörtgen 21">
            <a:extLst>
              <a:ext uri="{FF2B5EF4-FFF2-40B4-BE49-F238E27FC236}">
                <a16:creationId xmlns="" xmlns:a16="http://schemas.microsoft.com/office/drawing/2014/main" id="{EF90D3CE-50DB-4EB5-BC54-79B20DAC533E}"/>
              </a:ext>
            </a:extLst>
          </p:cNvPr>
          <p:cNvSpPr/>
          <p:nvPr/>
        </p:nvSpPr>
        <p:spPr>
          <a:xfrm>
            <a:off x="7527117" y="6249006"/>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UİDİ</a:t>
            </a:r>
          </a:p>
        </p:txBody>
      </p:sp>
      <p:sp>
        <p:nvSpPr>
          <p:cNvPr id="23" name="Dikdörtgen 22">
            <a:extLst>
              <a:ext uri="{FF2B5EF4-FFF2-40B4-BE49-F238E27FC236}">
                <a16:creationId xmlns="" xmlns:a16="http://schemas.microsoft.com/office/drawing/2014/main" id="{371BA538-3D81-4C53-A637-9B5E39AF75D4}"/>
              </a:ext>
            </a:extLst>
          </p:cNvPr>
          <p:cNvSpPr/>
          <p:nvPr/>
        </p:nvSpPr>
        <p:spPr>
          <a:xfrm>
            <a:off x="6579586" y="6249006"/>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ÜU</a:t>
            </a:r>
          </a:p>
        </p:txBody>
      </p:sp>
      <p:sp>
        <p:nvSpPr>
          <p:cNvPr id="24" name="Dikdörtgen 23">
            <a:extLst>
              <a:ext uri="{FF2B5EF4-FFF2-40B4-BE49-F238E27FC236}">
                <a16:creationId xmlns="" xmlns:a16="http://schemas.microsoft.com/office/drawing/2014/main" id="{404C4D8E-CC51-4D95-8F23-BD19123CD29B}"/>
              </a:ext>
            </a:extLst>
          </p:cNvPr>
          <p:cNvSpPr/>
          <p:nvPr/>
        </p:nvSpPr>
        <p:spPr>
          <a:xfrm>
            <a:off x="9554697" y="6249006"/>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UİDİ</a:t>
            </a:r>
          </a:p>
        </p:txBody>
      </p:sp>
      <p:sp>
        <p:nvSpPr>
          <p:cNvPr id="25" name="Dikdörtgen 24">
            <a:extLst>
              <a:ext uri="{FF2B5EF4-FFF2-40B4-BE49-F238E27FC236}">
                <a16:creationId xmlns="" xmlns:a16="http://schemas.microsoft.com/office/drawing/2014/main" id="{68D44DCD-ABEF-405C-9F99-6B057BD5E1BB}"/>
              </a:ext>
            </a:extLst>
          </p:cNvPr>
          <p:cNvSpPr/>
          <p:nvPr/>
        </p:nvSpPr>
        <p:spPr>
          <a:xfrm>
            <a:off x="8607166" y="6249006"/>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UİDİ</a:t>
            </a:r>
          </a:p>
        </p:txBody>
      </p:sp>
      <p:grpSp>
        <p:nvGrpSpPr>
          <p:cNvPr id="26" name="Grup 25">
            <a:extLst>
              <a:ext uri="{FF2B5EF4-FFF2-40B4-BE49-F238E27FC236}">
                <a16:creationId xmlns="" xmlns:a16="http://schemas.microsoft.com/office/drawing/2014/main" id="{810E6CF6-C6D5-45F1-98DC-951B57F8E8C4}"/>
              </a:ext>
            </a:extLst>
          </p:cNvPr>
          <p:cNvGrpSpPr/>
          <p:nvPr/>
        </p:nvGrpSpPr>
        <p:grpSpPr>
          <a:xfrm>
            <a:off x="2524417" y="5836251"/>
            <a:ext cx="7873661" cy="829394"/>
            <a:chOff x="4135505" y="1993593"/>
            <a:chExt cx="7873661" cy="829394"/>
          </a:xfrm>
        </p:grpSpPr>
        <p:grpSp>
          <p:nvGrpSpPr>
            <p:cNvPr id="27" name="Grup 26">
              <a:extLst>
                <a:ext uri="{FF2B5EF4-FFF2-40B4-BE49-F238E27FC236}">
                  <a16:creationId xmlns="" xmlns:a16="http://schemas.microsoft.com/office/drawing/2014/main" id="{6CC26AD3-E6AD-484F-A7A2-59A689196B42}"/>
                </a:ext>
              </a:extLst>
            </p:cNvPr>
            <p:cNvGrpSpPr/>
            <p:nvPr/>
          </p:nvGrpSpPr>
          <p:grpSpPr>
            <a:xfrm>
              <a:off x="4135505" y="2678206"/>
              <a:ext cx="7873661" cy="144781"/>
              <a:chOff x="4135505" y="2678206"/>
              <a:chExt cx="7873661" cy="144781"/>
            </a:xfrm>
          </p:grpSpPr>
          <p:sp>
            <p:nvSpPr>
              <p:cNvPr id="37" name="Dikdörtgen: Yuvarlatılmış Üst Köşeler 19">
                <a:extLst>
                  <a:ext uri="{FF2B5EF4-FFF2-40B4-BE49-F238E27FC236}">
                    <a16:creationId xmlns="" xmlns:a16="http://schemas.microsoft.com/office/drawing/2014/main" id="{4F9B7088-1613-4186-9ACA-4127815A647B}"/>
                  </a:ext>
                </a:extLst>
              </p:cNvPr>
              <p:cNvSpPr/>
              <p:nvPr/>
            </p:nvSpPr>
            <p:spPr>
              <a:xfrm rot="10800000">
                <a:off x="5083036" y="2678206"/>
                <a:ext cx="843386" cy="144781"/>
              </a:xfrm>
              <a:prstGeom prst="round2Same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38" name="Dikdörtgen: Yuvarlatılmış Üst Köşeler 25">
                <a:extLst>
                  <a:ext uri="{FF2B5EF4-FFF2-40B4-BE49-F238E27FC236}">
                    <a16:creationId xmlns="" xmlns:a16="http://schemas.microsoft.com/office/drawing/2014/main" id="{F7FE5BB0-0897-4EE1-8C83-35394BA07BC9}"/>
                  </a:ext>
                </a:extLst>
              </p:cNvPr>
              <p:cNvSpPr/>
              <p:nvPr/>
            </p:nvSpPr>
            <p:spPr>
              <a:xfrm rot="10800000">
                <a:off x="4135505" y="2678206"/>
                <a:ext cx="843386" cy="144781"/>
              </a:xfrm>
              <a:prstGeom prst="round2Same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39" name="Dikdörtgen: Yuvarlatılmış Üst Köşeler 28">
                <a:extLst>
                  <a:ext uri="{FF2B5EF4-FFF2-40B4-BE49-F238E27FC236}">
                    <a16:creationId xmlns="" xmlns:a16="http://schemas.microsoft.com/office/drawing/2014/main" id="{9368EDA0-BE61-4D60-A9B6-64F9508CA9C9}"/>
                  </a:ext>
                </a:extLst>
              </p:cNvPr>
              <p:cNvSpPr/>
              <p:nvPr/>
            </p:nvSpPr>
            <p:spPr>
              <a:xfrm rot="10800000">
                <a:off x="7110619" y="2678206"/>
                <a:ext cx="843386" cy="144781"/>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dirty="0"/>
              </a:p>
            </p:txBody>
          </p:sp>
          <p:sp>
            <p:nvSpPr>
              <p:cNvPr id="40" name="Dikdörtgen: Yuvarlatılmış Üst Köşeler 31">
                <a:extLst>
                  <a:ext uri="{FF2B5EF4-FFF2-40B4-BE49-F238E27FC236}">
                    <a16:creationId xmlns="" xmlns:a16="http://schemas.microsoft.com/office/drawing/2014/main" id="{6BCBDB55-78A5-440A-856B-30EA0B2B4E88}"/>
                  </a:ext>
                </a:extLst>
              </p:cNvPr>
              <p:cNvSpPr/>
              <p:nvPr/>
            </p:nvSpPr>
            <p:spPr>
              <a:xfrm rot="10800000">
                <a:off x="6163088" y="2678206"/>
                <a:ext cx="843386" cy="144781"/>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dirty="0"/>
              </a:p>
            </p:txBody>
          </p:sp>
          <p:sp>
            <p:nvSpPr>
              <p:cNvPr id="41" name="Dikdörtgen: Yuvarlatılmış Üst Köşeler 40">
                <a:extLst>
                  <a:ext uri="{FF2B5EF4-FFF2-40B4-BE49-F238E27FC236}">
                    <a16:creationId xmlns="" xmlns:a16="http://schemas.microsoft.com/office/drawing/2014/main" id="{D13A3FA6-3060-4BD5-A265-14C47B7E2A2C}"/>
                  </a:ext>
                </a:extLst>
              </p:cNvPr>
              <p:cNvSpPr/>
              <p:nvPr/>
            </p:nvSpPr>
            <p:spPr>
              <a:xfrm rot="10800000">
                <a:off x="9138200" y="2678206"/>
                <a:ext cx="843386" cy="144781"/>
              </a:xfrm>
              <a:prstGeom prst="round2Same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tr-TR" dirty="0"/>
              </a:p>
            </p:txBody>
          </p:sp>
          <p:sp>
            <p:nvSpPr>
              <p:cNvPr id="42" name="Dikdörtgen: Yuvarlatılmış Üst Köşeler 43">
                <a:extLst>
                  <a:ext uri="{FF2B5EF4-FFF2-40B4-BE49-F238E27FC236}">
                    <a16:creationId xmlns="" xmlns:a16="http://schemas.microsoft.com/office/drawing/2014/main" id="{838AF3F1-9845-4382-ACE6-68D2A4F39A80}"/>
                  </a:ext>
                </a:extLst>
              </p:cNvPr>
              <p:cNvSpPr/>
              <p:nvPr/>
            </p:nvSpPr>
            <p:spPr>
              <a:xfrm rot="10800000">
                <a:off x="8190669" y="2678206"/>
                <a:ext cx="843386" cy="144781"/>
              </a:xfrm>
              <a:prstGeom prst="round2Same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tr-TR" dirty="0"/>
              </a:p>
            </p:txBody>
          </p:sp>
          <p:sp>
            <p:nvSpPr>
              <p:cNvPr id="43" name="Dikdörtgen: Yuvarlatılmış Üst Köşeler 46">
                <a:extLst>
                  <a:ext uri="{FF2B5EF4-FFF2-40B4-BE49-F238E27FC236}">
                    <a16:creationId xmlns="" xmlns:a16="http://schemas.microsoft.com/office/drawing/2014/main" id="{86A9899E-9392-4E6D-901E-78B1CE46B68C}"/>
                  </a:ext>
                </a:extLst>
              </p:cNvPr>
              <p:cNvSpPr/>
              <p:nvPr/>
            </p:nvSpPr>
            <p:spPr>
              <a:xfrm rot="10800000">
                <a:off x="11165780" y="2678206"/>
                <a:ext cx="843386" cy="144781"/>
              </a:xfrm>
              <a:prstGeom prst="round2Same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4" name="Dikdörtgen: Yuvarlatılmış Üst Köşeler 49">
                <a:extLst>
                  <a:ext uri="{FF2B5EF4-FFF2-40B4-BE49-F238E27FC236}">
                    <a16:creationId xmlns="" xmlns:a16="http://schemas.microsoft.com/office/drawing/2014/main" id="{EC6CCA76-DF14-4FE1-8CFE-4CD1410658E1}"/>
                  </a:ext>
                </a:extLst>
              </p:cNvPr>
              <p:cNvSpPr/>
              <p:nvPr/>
            </p:nvSpPr>
            <p:spPr>
              <a:xfrm rot="10800000">
                <a:off x="10218249" y="2678206"/>
                <a:ext cx="843386" cy="144781"/>
              </a:xfrm>
              <a:prstGeom prst="round2Same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grpSp>
        <p:grpSp>
          <p:nvGrpSpPr>
            <p:cNvPr id="28" name="Grup 27">
              <a:extLst>
                <a:ext uri="{FF2B5EF4-FFF2-40B4-BE49-F238E27FC236}">
                  <a16:creationId xmlns="" xmlns:a16="http://schemas.microsoft.com/office/drawing/2014/main" id="{B1BF4C8F-3541-42BC-BB30-9A281EA71FD9}"/>
                </a:ext>
              </a:extLst>
            </p:cNvPr>
            <p:cNvGrpSpPr/>
            <p:nvPr/>
          </p:nvGrpSpPr>
          <p:grpSpPr>
            <a:xfrm>
              <a:off x="4135505" y="1993593"/>
              <a:ext cx="7873661" cy="412751"/>
              <a:chOff x="4135505" y="1993593"/>
              <a:chExt cx="7873661" cy="412751"/>
            </a:xfrm>
          </p:grpSpPr>
          <p:sp>
            <p:nvSpPr>
              <p:cNvPr id="29" name="Dikdörtgen: Yuvarlatılmış Üst Köşeler 21">
                <a:extLst>
                  <a:ext uri="{FF2B5EF4-FFF2-40B4-BE49-F238E27FC236}">
                    <a16:creationId xmlns="" xmlns:a16="http://schemas.microsoft.com/office/drawing/2014/main" id="{612B8F5B-D5A2-4E5D-B324-E34944EABE19}"/>
                  </a:ext>
                </a:extLst>
              </p:cNvPr>
              <p:cNvSpPr/>
              <p:nvPr/>
            </p:nvSpPr>
            <p:spPr>
              <a:xfrm>
                <a:off x="5083036" y="1993593"/>
                <a:ext cx="843386" cy="412751"/>
              </a:xfrm>
              <a:prstGeom prst="round2Same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2019</a:t>
                </a:r>
              </a:p>
            </p:txBody>
          </p:sp>
          <p:sp>
            <p:nvSpPr>
              <p:cNvPr id="30" name="Dikdörtgen: Yuvarlatılmış Üst Köşeler 27">
                <a:extLst>
                  <a:ext uri="{FF2B5EF4-FFF2-40B4-BE49-F238E27FC236}">
                    <a16:creationId xmlns="" xmlns:a16="http://schemas.microsoft.com/office/drawing/2014/main" id="{9D0CCE47-61D8-460F-AA83-8A0373B51D8B}"/>
                  </a:ext>
                </a:extLst>
              </p:cNvPr>
              <p:cNvSpPr/>
              <p:nvPr/>
            </p:nvSpPr>
            <p:spPr>
              <a:xfrm>
                <a:off x="4135505" y="1993593"/>
                <a:ext cx="843386" cy="412751"/>
              </a:xfrm>
              <a:prstGeom prst="round2Same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2018</a:t>
                </a:r>
              </a:p>
            </p:txBody>
          </p:sp>
          <p:sp>
            <p:nvSpPr>
              <p:cNvPr id="31" name="Dikdörtgen: Yuvarlatılmış Üst Köşeler 30">
                <a:extLst>
                  <a:ext uri="{FF2B5EF4-FFF2-40B4-BE49-F238E27FC236}">
                    <a16:creationId xmlns="" xmlns:a16="http://schemas.microsoft.com/office/drawing/2014/main" id="{06763E78-0EF9-4EB8-AEB3-89BFC485A244}"/>
                  </a:ext>
                </a:extLst>
              </p:cNvPr>
              <p:cNvSpPr/>
              <p:nvPr/>
            </p:nvSpPr>
            <p:spPr>
              <a:xfrm>
                <a:off x="7110619" y="1993593"/>
                <a:ext cx="843386" cy="412751"/>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2020</a:t>
                </a:r>
              </a:p>
            </p:txBody>
          </p:sp>
          <p:sp>
            <p:nvSpPr>
              <p:cNvPr id="32" name="Dikdörtgen: Yuvarlatılmış Üst Köşeler 33">
                <a:extLst>
                  <a:ext uri="{FF2B5EF4-FFF2-40B4-BE49-F238E27FC236}">
                    <a16:creationId xmlns="" xmlns:a16="http://schemas.microsoft.com/office/drawing/2014/main" id="{DEA662AA-89C6-4CF4-8934-E52DC80667D8}"/>
                  </a:ext>
                </a:extLst>
              </p:cNvPr>
              <p:cNvSpPr/>
              <p:nvPr/>
            </p:nvSpPr>
            <p:spPr>
              <a:xfrm>
                <a:off x="6163088" y="1993593"/>
                <a:ext cx="843386" cy="412751"/>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2019</a:t>
                </a:r>
              </a:p>
            </p:txBody>
          </p:sp>
          <p:sp>
            <p:nvSpPr>
              <p:cNvPr id="33" name="Dikdörtgen: Yuvarlatılmış Üst Köşeler 42">
                <a:extLst>
                  <a:ext uri="{FF2B5EF4-FFF2-40B4-BE49-F238E27FC236}">
                    <a16:creationId xmlns="" xmlns:a16="http://schemas.microsoft.com/office/drawing/2014/main" id="{EC533748-EEE2-4BA9-A524-9450A7BF7DB3}"/>
                  </a:ext>
                </a:extLst>
              </p:cNvPr>
              <p:cNvSpPr/>
              <p:nvPr/>
            </p:nvSpPr>
            <p:spPr>
              <a:xfrm>
                <a:off x="9138200" y="1993593"/>
                <a:ext cx="843386" cy="412751"/>
              </a:xfrm>
              <a:prstGeom prst="round2SameRect">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2021</a:t>
                </a:r>
              </a:p>
            </p:txBody>
          </p:sp>
          <p:sp>
            <p:nvSpPr>
              <p:cNvPr id="34" name="Dikdörtgen: Yuvarlatılmış Üst Köşeler 45">
                <a:extLst>
                  <a:ext uri="{FF2B5EF4-FFF2-40B4-BE49-F238E27FC236}">
                    <a16:creationId xmlns="" xmlns:a16="http://schemas.microsoft.com/office/drawing/2014/main" id="{72D302F9-4C01-4185-AF58-B5EEE5362D30}"/>
                  </a:ext>
                </a:extLst>
              </p:cNvPr>
              <p:cNvSpPr/>
              <p:nvPr/>
            </p:nvSpPr>
            <p:spPr>
              <a:xfrm>
                <a:off x="8190669" y="1993593"/>
                <a:ext cx="843386" cy="412751"/>
              </a:xfrm>
              <a:prstGeom prst="round2SameRect">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2020</a:t>
                </a:r>
              </a:p>
            </p:txBody>
          </p:sp>
          <p:sp>
            <p:nvSpPr>
              <p:cNvPr id="35" name="Dikdörtgen: Yuvarlatılmış Üst Köşeler 48">
                <a:extLst>
                  <a:ext uri="{FF2B5EF4-FFF2-40B4-BE49-F238E27FC236}">
                    <a16:creationId xmlns="" xmlns:a16="http://schemas.microsoft.com/office/drawing/2014/main" id="{C7AE3EF1-4858-4058-BB0C-469D3EB36171}"/>
                  </a:ext>
                </a:extLst>
              </p:cNvPr>
              <p:cNvSpPr/>
              <p:nvPr/>
            </p:nvSpPr>
            <p:spPr>
              <a:xfrm>
                <a:off x="11165780" y="1993593"/>
                <a:ext cx="843386" cy="412751"/>
              </a:xfrm>
              <a:prstGeom prst="round2Same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2022</a:t>
                </a:r>
              </a:p>
            </p:txBody>
          </p:sp>
          <p:sp>
            <p:nvSpPr>
              <p:cNvPr id="36" name="Dikdörtgen: Yuvarlatılmış Üst Köşeler 51">
                <a:extLst>
                  <a:ext uri="{FF2B5EF4-FFF2-40B4-BE49-F238E27FC236}">
                    <a16:creationId xmlns="" xmlns:a16="http://schemas.microsoft.com/office/drawing/2014/main" id="{2F925679-9961-4CB0-91A7-858BFCB474C2}"/>
                  </a:ext>
                </a:extLst>
              </p:cNvPr>
              <p:cNvSpPr/>
              <p:nvPr/>
            </p:nvSpPr>
            <p:spPr>
              <a:xfrm>
                <a:off x="10218249" y="1993593"/>
                <a:ext cx="843386" cy="412751"/>
              </a:xfrm>
              <a:prstGeom prst="round2Same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2021</a:t>
                </a:r>
              </a:p>
            </p:txBody>
          </p:sp>
        </p:grpSp>
      </p:grpSp>
      <p:pic>
        <p:nvPicPr>
          <p:cNvPr id="45" name="3 Resim" descr="merkezefendi mem logo2.jpg"/>
          <p:cNvPicPr>
            <a:picLocks noChangeAspect="1"/>
          </p:cNvPicPr>
          <p:nvPr/>
        </p:nvPicPr>
        <p:blipFill>
          <a:blip r:embed="rId3" cstate="print"/>
          <a:srcRect/>
          <a:stretch>
            <a:fillRect/>
          </a:stretch>
        </p:blipFill>
        <p:spPr bwMode="auto">
          <a:xfrm>
            <a:off x="56446" y="101599"/>
            <a:ext cx="1557865" cy="1461054"/>
          </a:xfrm>
          <a:prstGeom prst="rect">
            <a:avLst/>
          </a:prstGeom>
          <a:noFill/>
          <a:ln w="9525">
            <a:noFill/>
            <a:miter lim="800000"/>
            <a:headEnd/>
            <a:tailEnd/>
          </a:ln>
        </p:spPr>
      </p:pic>
    </p:spTree>
    <p:extLst>
      <p:ext uri="{BB962C8B-B14F-4D97-AF65-F5344CB8AC3E}">
        <p14:creationId xmlns="" xmlns:p14="http://schemas.microsoft.com/office/powerpoint/2010/main" val="5618584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830571" y="156526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Akış Çizelgesi: Ayıkla 3"/>
          <p:cNvSpPr/>
          <p:nvPr/>
        </p:nvSpPr>
        <p:spPr>
          <a:xfrm rot="5400000">
            <a:off x="5006406" y="36669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Oval 5"/>
          <p:cNvSpPr/>
          <p:nvPr/>
        </p:nvSpPr>
        <p:spPr>
          <a:xfrm>
            <a:off x="127011" y="116881"/>
            <a:ext cx="1407120" cy="140712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cxnSp>
        <p:nvCxnSpPr>
          <p:cNvPr id="7" name="Düz Bağlayıcı 6"/>
          <p:cNvCxnSpPr>
            <a:stCxn id="6" idx="6"/>
          </p:cNvCxnSpPr>
          <p:nvPr/>
        </p:nvCxnSpPr>
        <p:spPr>
          <a:xfrm>
            <a:off x="1534133" y="820445"/>
            <a:ext cx="10657871" cy="186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a:stCxn id="6" idx="4"/>
          </p:cNvCxnSpPr>
          <p:nvPr/>
        </p:nvCxnSpPr>
        <p:spPr>
          <a:xfrm>
            <a:off x="830571" y="1524005"/>
            <a:ext cx="0" cy="53339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Yay 8"/>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dirty="0"/>
          </a:p>
        </p:txBody>
      </p:sp>
      <p:sp>
        <p:nvSpPr>
          <p:cNvPr id="10" name="Yuvarlatılmış Dikdörtgen 9"/>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1" name="Metin kutusu 10"/>
          <p:cNvSpPr txBox="1"/>
          <p:nvPr/>
        </p:nvSpPr>
        <p:spPr>
          <a:xfrm>
            <a:off x="5475749" y="211327"/>
            <a:ext cx="6716255" cy="584775"/>
          </a:xfrm>
          <a:prstGeom prst="rect">
            <a:avLst/>
          </a:prstGeom>
          <a:noFill/>
        </p:spPr>
        <p:txBody>
          <a:bodyPr wrap="square" rtlCol="0">
            <a:spAutoFit/>
          </a:bodyPr>
          <a:lstStyle/>
          <a:p>
            <a:pPr algn="ctr"/>
            <a:r>
              <a:rPr lang="tr-TR" sz="3200" b="1" dirty="0" smtClean="0">
                <a:effectLst>
                  <a:outerShdw blurRad="38100" dist="38100" dir="2700000" algn="tl">
                    <a:srgbClr val="000000">
                      <a:alpha val="43137"/>
                    </a:srgbClr>
                  </a:outerShdw>
                </a:effectLst>
                <a:latin typeface="Trebuchet MS" panose="020B0603020202020204" pitchFamily="34" charset="0"/>
              </a:rPr>
              <a:t>2023 EĞİTİM VİZYONU</a:t>
            </a:r>
            <a:endParaRPr lang="tr-TR" sz="3200" b="1" dirty="0">
              <a:effectLst>
                <a:outerShdw blurRad="38100" dist="38100" dir="2700000" algn="tl">
                  <a:srgbClr val="000000">
                    <a:alpha val="43137"/>
                  </a:srgbClr>
                </a:outerShdw>
              </a:effectLst>
              <a:latin typeface="Trebuchet MS" panose="020B0603020202020204" pitchFamily="34" charset="0"/>
            </a:endParaRPr>
          </a:p>
        </p:txBody>
      </p:sp>
      <p:sp>
        <p:nvSpPr>
          <p:cNvPr id="12" name="11 Slayt Numarası Yer Tutucusu"/>
          <p:cNvSpPr>
            <a:spLocks noGrp="1"/>
          </p:cNvSpPr>
          <p:nvPr>
            <p:ph type="sldNum" sz="quarter" idx="12"/>
          </p:nvPr>
        </p:nvSpPr>
        <p:spPr/>
        <p:txBody>
          <a:bodyPr/>
          <a:lstStyle/>
          <a:p>
            <a:fld id="{92906C5C-297D-40D7-908D-F30303E58C5D}" type="slidenum">
              <a:rPr lang="tr-TR" smtClean="0"/>
              <a:pPr/>
              <a:t>34</a:t>
            </a:fld>
            <a:endParaRPr lang="tr-TR" dirty="0"/>
          </a:p>
        </p:txBody>
      </p:sp>
      <p:sp>
        <p:nvSpPr>
          <p:cNvPr id="2" name="Dikdörtgen 1"/>
          <p:cNvSpPr/>
          <p:nvPr/>
        </p:nvSpPr>
        <p:spPr>
          <a:xfrm>
            <a:off x="830572" y="1557642"/>
            <a:ext cx="11361429" cy="652166"/>
          </a:xfrm>
          <a:prstGeom prst="rect">
            <a:avLst/>
          </a:prstGeom>
        </p:spPr>
        <p:txBody>
          <a:bodyPr wrap="square">
            <a:spAutoFit/>
          </a:bodyPr>
          <a:lstStyle/>
          <a:p>
            <a:pPr algn="ctr">
              <a:lnSpc>
                <a:spcPct val="107000"/>
              </a:lnSpc>
              <a:spcAft>
                <a:spcPts val="800"/>
              </a:spcAft>
            </a:pPr>
            <a:r>
              <a:rPr lang="tr-TR" sz="3400" b="1"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ÖLÇME VE DEĞERLENDİRME</a:t>
            </a:r>
            <a:endParaRPr lang="tr-TR" sz="3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Yuvarlatılmış Dikdörtgen 13"/>
          <p:cNvSpPr/>
          <p:nvPr/>
        </p:nvSpPr>
        <p:spPr>
          <a:xfrm>
            <a:off x="830571" y="2283792"/>
            <a:ext cx="11361431" cy="101438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5" name="Dikdörtgen 14"/>
          <p:cNvSpPr/>
          <p:nvPr/>
        </p:nvSpPr>
        <p:spPr>
          <a:xfrm>
            <a:off x="830572" y="2283791"/>
            <a:ext cx="11361429" cy="1014380"/>
          </a:xfrm>
          <a:prstGeom prst="rect">
            <a:avLst/>
          </a:prstGeom>
        </p:spPr>
        <p:txBody>
          <a:bodyPr wrap="square">
            <a:spAutoFit/>
          </a:bodyPr>
          <a:lstStyle/>
          <a:p>
            <a:pPr algn="ctr">
              <a:lnSpc>
                <a:spcPct val="107000"/>
              </a:lnSpc>
              <a:spcAft>
                <a:spcPts val="800"/>
              </a:spcAft>
            </a:pPr>
            <a:r>
              <a:rPr lang="tr-TR" sz="28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EĞİTİM </a:t>
            </a:r>
            <a:r>
              <a:rPr lang="tr-TR"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KALİTESİNİN ARTIRILMASI İÇİN ÖLÇME ve DEĞERLENDİRME YÖNTEMLERİ </a:t>
            </a:r>
            <a:r>
              <a:rPr lang="tr-TR" sz="28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ETKİNLEŞTİRİLECEK</a:t>
            </a:r>
            <a:endParaRPr lang="tr-TR"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Dikdörtgen 16"/>
          <p:cNvSpPr/>
          <p:nvPr/>
        </p:nvSpPr>
        <p:spPr>
          <a:xfrm rot="16200000">
            <a:off x="-647635" y="5276212"/>
            <a:ext cx="2121093" cy="769441"/>
          </a:xfrm>
          <a:prstGeom prst="rect">
            <a:avLst/>
          </a:prstGeom>
        </p:spPr>
        <p:txBody>
          <a:bodyPr wrap="none">
            <a:spAutoFit/>
          </a:bodyPr>
          <a:lstStyle/>
          <a:p>
            <a:r>
              <a:rPr lang="tr-TR" sz="44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HEDEF 1</a:t>
            </a:r>
            <a:endParaRPr lang="tr-TR" sz="4400" dirty="0"/>
          </a:p>
        </p:txBody>
      </p:sp>
      <p:sp>
        <p:nvSpPr>
          <p:cNvPr id="18" name="Dikdörtgen 17"/>
          <p:cNvSpPr/>
          <p:nvPr/>
        </p:nvSpPr>
        <p:spPr>
          <a:xfrm>
            <a:off x="830572" y="3381704"/>
            <a:ext cx="11026149" cy="2866297"/>
          </a:xfrm>
          <a:prstGeom prst="rect">
            <a:avLst/>
          </a:prstGeom>
        </p:spPr>
        <p:txBody>
          <a:bodyPr wrap="square">
            <a:spAutoFit/>
          </a:bodyPr>
          <a:lstStyle/>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1- Eğitim </a:t>
            </a:r>
            <a:r>
              <a:rPr lang="tr-TR" sz="2600" dirty="0">
                <a:latin typeface="Calibri" panose="020F0502020204030204" pitchFamily="34" charset="0"/>
                <a:ea typeface="Calibri" panose="020F0502020204030204" pitchFamily="34" charset="0"/>
                <a:cs typeface="Times New Roman" panose="02020603050405020304" pitchFamily="18" charset="0"/>
              </a:rPr>
              <a:t>sistemimizdeki </a:t>
            </a:r>
            <a:r>
              <a:rPr lang="tr-TR" sz="26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tüm sınavlar</a:t>
            </a:r>
            <a:r>
              <a:rPr lang="tr-TR" sz="2600" dirty="0">
                <a:latin typeface="Calibri" panose="020F0502020204030204" pitchFamily="34" charset="0"/>
                <a:ea typeface="Calibri" panose="020F0502020204030204" pitchFamily="34" charset="0"/>
                <a:cs typeface="Times New Roman" panose="02020603050405020304" pitchFamily="18" charset="0"/>
              </a:rPr>
              <a:t>; amacı, içeriği, soru tiplerine bağlı yapısı ve sağlayacağı yarar bağlamında </a:t>
            </a:r>
            <a:r>
              <a:rPr lang="tr-TR" sz="26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yeniden düzenlenecektir.</a:t>
            </a:r>
          </a:p>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2- </a:t>
            </a:r>
            <a:r>
              <a:rPr lang="tr-TR" sz="2600" b="1"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Akademik </a:t>
            </a:r>
            <a:r>
              <a:rPr lang="tr-TR" sz="26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başarı</a:t>
            </a:r>
            <a:r>
              <a:rPr lang="tr-TR" sz="2600" dirty="0">
                <a:latin typeface="Calibri" panose="020F0502020204030204" pitchFamily="34" charset="0"/>
                <a:ea typeface="Calibri" panose="020F0502020204030204" pitchFamily="34" charset="0"/>
                <a:cs typeface="Times New Roman" panose="02020603050405020304" pitchFamily="18" charset="0"/>
              </a:rPr>
              <a:t>nın ölçülmesinde kullanılan ölçütler ve değerlendirme biçimleri çeşitlendirilecektir</a:t>
            </a:r>
            <a:r>
              <a:rPr lang="tr-TR" sz="2600" dirty="0" smtClean="0">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3- Ölçme </a:t>
            </a:r>
            <a:r>
              <a:rPr lang="tr-TR" sz="2600" dirty="0">
                <a:latin typeface="Calibri" panose="020F0502020204030204" pitchFamily="34" charset="0"/>
                <a:ea typeface="Calibri" panose="020F0502020204030204" pitchFamily="34" charset="0"/>
                <a:cs typeface="Times New Roman" panose="02020603050405020304" pitchFamily="18" charset="0"/>
              </a:rPr>
              <a:t>değerlendirmede </a:t>
            </a:r>
            <a:r>
              <a:rPr lang="tr-TR" sz="2600" b="1" dirty="0">
                <a:solidFill>
                  <a:srgbClr val="CC0000"/>
                </a:solidFill>
                <a:latin typeface="Calibri" panose="020F0502020204030204" pitchFamily="34" charset="0"/>
                <a:ea typeface="Calibri" panose="020F0502020204030204" pitchFamily="34" charset="0"/>
                <a:cs typeface="Times New Roman" panose="02020603050405020304" pitchFamily="18" charset="0"/>
              </a:rPr>
              <a:t>süreç ve sonuç odaklı bütünleşik bir anlayış</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 </a:t>
            </a:r>
            <a:r>
              <a:rPr lang="tr-TR" sz="2600" dirty="0">
                <a:latin typeface="Calibri" panose="020F0502020204030204" pitchFamily="34" charset="0"/>
                <a:ea typeface="Calibri" panose="020F0502020204030204" pitchFamily="34" charset="0"/>
                <a:cs typeface="Times New Roman" panose="02020603050405020304" pitchFamily="18" charset="0"/>
              </a:rPr>
              <a:t>ortaya konulacaktır</a:t>
            </a:r>
            <a:r>
              <a:rPr lang="tr-TR" sz="2600" dirty="0" smtClean="0">
                <a:latin typeface="Calibri" panose="020F0502020204030204" pitchFamily="34" charset="0"/>
                <a:ea typeface="Calibri" panose="020F0502020204030204" pitchFamily="34" charset="0"/>
                <a:cs typeface="Times New Roman" panose="02020603050405020304" pitchFamily="18" charset="0"/>
              </a:rPr>
              <a:t>.</a:t>
            </a:r>
            <a:endParaRPr lang="tr-TR" sz="2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6" name="3 Resim" descr="merkezefendi mem logo2.jpg"/>
          <p:cNvPicPr>
            <a:picLocks noChangeAspect="1"/>
          </p:cNvPicPr>
          <p:nvPr/>
        </p:nvPicPr>
        <p:blipFill>
          <a:blip r:embed="rId3" cstate="print"/>
          <a:srcRect/>
          <a:stretch>
            <a:fillRect/>
          </a:stretch>
        </p:blipFill>
        <p:spPr bwMode="auto">
          <a:xfrm>
            <a:off x="56446" y="101599"/>
            <a:ext cx="1557865" cy="1461054"/>
          </a:xfrm>
          <a:prstGeom prst="rect">
            <a:avLst/>
          </a:prstGeom>
          <a:noFill/>
          <a:ln w="9525">
            <a:noFill/>
            <a:miter lim="800000"/>
            <a:headEnd/>
            <a:tailEnd/>
          </a:ln>
        </p:spPr>
      </p:pic>
    </p:spTree>
    <p:extLst>
      <p:ext uri="{BB962C8B-B14F-4D97-AF65-F5344CB8AC3E}">
        <p14:creationId xmlns="" xmlns:p14="http://schemas.microsoft.com/office/powerpoint/2010/main" val="25899828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830571" y="156526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Akış Çizelgesi: Ayıkla 3"/>
          <p:cNvSpPr/>
          <p:nvPr/>
        </p:nvSpPr>
        <p:spPr>
          <a:xfrm rot="5400000">
            <a:off x="5006406" y="36669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Oval 5"/>
          <p:cNvSpPr/>
          <p:nvPr/>
        </p:nvSpPr>
        <p:spPr>
          <a:xfrm>
            <a:off x="127011" y="116881"/>
            <a:ext cx="1407120" cy="140712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cxnSp>
        <p:nvCxnSpPr>
          <p:cNvPr id="7" name="Düz Bağlayıcı 6"/>
          <p:cNvCxnSpPr>
            <a:stCxn id="6" idx="6"/>
          </p:cNvCxnSpPr>
          <p:nvPr/>
        </p:nvCxnSpPr>
        <p:spPr>
          <a:xfrm>
            <a:off x="1534133" y="820445"/>
            <a:ext cx="10657871" cy="186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a:stCxn id="6" idx="4"/>
          </p:cNvCxnSpPr>
          <p:nvPr/>
        </p:nvCxnSpPr>
        <p:spPr>
          <a:xfrm>
            <a:off x="830571" y="1524005"/>
            <a:ext cx="0" cy="53339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Yay 8"/>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dirty="0"/>
          </a:p>
        </p:txBody>
      </p:sp>
      <p:sp>
        <p:nvSpPr>
          <p:cNvPr id="10" name="Yuvarlatılmış Dikdörtgen 9"/>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1" name="Metin kutusu 10"/>
          <p:cNvSpPr txBox="1"/>
          <p:nvPr/>
        </p:nvSpPr>
        <p:spPr>
          <a:xfrm>
            <a:off x="5475749" y="211327"/>
            <a:ext cx="6716255" cy="584775"/>
          </a:xfrm>
          <a:prstGeom prst="rect">
            <a:avLst/>
          </a:prstGeom>
          <a:noFill/>
        </p:spPr>
        <p:txBody>
          <a:bodyPr wrap="square" rtlCol="0">
            <a:spAutoFit/>
          </a:bodyPr>
          <a:lstStyle/>
          <a:p>
            <a:pPr algn="ctr"/>
            <a:r>
              <a:rPr lang="tr-TR" sz="3200" b="1" dirty="0" smtClean="0">
                <a:effectLst>
                  <a:outerShdw blurRad="38100" dist="38100" dir="2700000" algn="tl">
                    <a:srgbClr val="000000">
                      <a:alpha val="43137"/>
                    </a:srgbClr>
                  </a:outerShdw>
                </a:effectLst>
                <a:latin typeface="Trebuchet MS" panose="020B0603020202020204" pitchFamily="34" charset="0"/>
              </a:rPr>
              <a:t>2023 EĞİTİM VİZYONU</a:t>
            </a:r>
            <a:endParaRPr lang="tr-TR" sz="3200" b="1" dirty="0">
              <a:effectLst>
                <a:outerShdw blurRad="38100" dist="38100" dir="2700000" algn="tl">
                  <a:srgbClr val="000000">
                    <a:alpha val="43137"/>
                  </a:srgbClr>
                </a:outerShdw>
              </a:effectLst>
              <a:latin typeface="Trebuchet MS" panose="020B0603020202020204" pitchFamily="34" charset="0"/>
            </a:endParaRPr>
          </a:p>
        </p:txBody>
      </p:sp>
      <p:sp>
        <p:nvSpPr>
          <p:cNvPr id="12" name="11 Slayt Numarası Yer Tutucusu"/>
          <p:cNvSpPr>
            <a:spLocks noGrp="1"/>
          </p:cNvSpPr>
          <p:nvPr>
            <p:ph type="sldNum" sz="quarter" idx="12"/>
          </p:nvPr>
        </p:nvSpPr>
        <p:spPr/>
        <p:txBody>
          <a:bodyPr/>
          <a:lstStyle/>
          <a:p>
            <a:fld id="{92906C5C-297D-40D7-908D-F30303E58C5D}" type="slidenum">
              <a:rPr lang="tr-TR" smtClean="0"/>
              <a:pPr/>
              <a:t>35</a:t>
            </a:fld>
            <a:endParaRPr lang="tr-TR" dirty="0"/>
          </a:p>
        </p:txBody>
      </p:sp>
      <p:sp>
        <p:nvSpPr>
          <p:cNvPr id="2" name="Dikdörtgen 1"/>
          <p:cNvSpPr/>
          <p:nvPr/>
        </p:nvSpPr>
        <p:spPr>
          <a:xfrm>
            <a:off x="830572" y="1557642"/>
            <a:ext cx="11361429" cy="652166"/>
          </a:xfrm>
          <a:prstGeom prst="rect">
            <a:avLst/>
          </a:prstGeom>
        </p:spPr>
        <p:txBody>
          <a:bodyPr wrap="square">
            <a:spAutoFit/>
          </a:bodyPr>
          <a:lstStyle/>
          <a:p>
            <a:pPr algn="ctr">
              <a:lnSpc>
                <a:spcPct val="107000"/>
              </a:lnSpc>
              <a:spcAft>
                <a:spcPts val="800"/>
              </a:spcAft>
            </a:pPr>
            <a:r>
              <a:rPr lang="tr-TR" sz="3400" b="1"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ÖLÇME VE DEĞERLENDİRME</a:t>
            </a:r>
            <a:endParaRPr lang="tr-TR" sz="3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Yuvarlatılmış Dikdörtgen 13"/>
          <p:cNvSpPr/>
          <p:nvPr/>
        </p:nvSpPr>
        <p:spPr>
          <a:xfrm>
            <a:off x="830571" y="2283792"/>
            <a:ext cx="11361431" cy="101438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5" name="Dikdörtgen 14"/>
          <p:cNvSpPr/>
          <p:nvPr/>
        </p:nvSpPr>
        <p:spPr>
          <a:xfrm>
            <a:off x="830572" y="2283791"/>
            <a:ext cx="11361429" cy="1014380"/>
          </a:xfrm>
          <a:prstGeom prst="rect">
            <a:avLst/>
          </a:prstGeom>
        </p:spPr>
        <p:txBody>
          <a:bodyPr wrap="square">
            <a:spAutoFit/>
          </a:bodyPr>
          <a:lstStyle/>
          <a:p>
            <a:pPr algn="ctr">
              <a:lnSpc>
                <a:spcPct val="107000"/>
              </a:lnSpc>
              <a:spcAft>
                <a:spcPts val="800"/>
              </a:spcAft>
            </a:pPr>
            <a:r>
              <a:rPr lang="tr-TR" sz="28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EĞİTİM </a:t>
            </a:r>
            <a:r>
              <a:rPr lang="tr-TR"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KALİTESİNİN ARTIRILMASI İÇİN ÖLÇME ve DEĞERLENDİRME YÖNTEMLERİ </a:t>
            </a:r>
            <a:r>
              <a:rPr lang="tr-TR" sz="28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ETKİNLEŞTİRİLECEK</a:t>
            </a:r>
            <a:endParaRPr lang="tr-TR"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Dikdörtgen 16"/>
          <p:cNvSpPr/>
          <p:nvPr/>
        </p:nvSpPr>
        <p:spPr>
          <a:xfrm rot="16200000">
            <a:off x="-647635" y="5276212"/>
            <a:ext cx="2121093" cy="769441"/>
          </a:xfrm>
          <a:prstGeom prst="rect">
            <a:avLst/>
          </a:prstGeom>
        </p:spPr>
        <p:txBody>
          <a:bodyPr wrap="none">
            <a:spAutoFit/>
          </a:bodyPr>
          <a:lstStyle/>
          <a:p>
            <a:r>
              <a:rPr lang="tr-TR" sz="44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HEDEF 1</a:t>
            </a:r>
            <a:endParaRPr lang="tr-TR" sz="4400" dirty="0"/>
          </a:p>
        </p:txBody>
      </p:sp>
      <p:sp>
        <p:nvSpPr>
          <p:cNvPr id="18" name="Dikdörtgen 17"/>
          <p:cNvSpPr/>
          <p:nvPr/>
        </p:nvSpPr>
        <p:spPr>
          <a:xfrm>
            <a:off x="830572" y="3381704"/>
            <a:ext cx="11026149" cy="1376724"/>
          </a:xfrm>
          <a:prstGeom prst="rect">
            <a:avLst/>
          </a:prstGeom>
        </p:spPr>
        <p:txBody>
          <a:bodyPr wrap="square">
            <a:spAutoFit/>
          </a:bodyPr>
          <a:lstStyle/>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4- Belirlenecek </a:t>
            </a:r>
            <a:r>
              <a:rPr lang="tr-TR" sz="2600" dirty="0">
                <a:latin typeface="Calibri" panose="020F0502020204030204" pitchFamily="34" charset="0"/>
                <a:ea typeface="Calibri" panose="020F0502020204030204" pitchFamily="34" charset="0"/>
                <a:cs typeface="Times New Roman" panose="02020603050405020304" pitchFamily="18" charset="0"/>
              </a:rPr>
              <a:t>sınıf düzeylerinde herhangi bir </a:t>
            </a:r>
            <a:r>
              <a:rPr lang="tr-TR" sz="2600" b="1" dirty="0">
                <a:solidFill>
                  <a:srgbClr val="CC0000"/>
                </a:solidFill>
                <a:latin typeface="Calibri" panose="020F0502020204030204" pitchFamily="34" charset="0"/>
                <a:ea typeface="Calibri" panose="020F0502020204030204" pitchFamily="34" charset="0"/>
                <a:cs typeface="Times New Roman" panose="02020603050405020304" pitchFamily="18" charset="0"/>
              </a:rPr>
              <a:t>notlandırma olmaksızın </a:t>
            </a:r>
            <a:r>
              <a:rPr lang="tr-TR" sz="2600" dirty="0">
                <a:latin typeface="Calibri" panose="020F0502020204030204" pitchFamily="34" charset="0"/>
                <a:ea typeface="Calibri" panose="020F0502020204030204" pitchFamily="34" charset="0"/>
                <a:cs typeface="Times New Roman" panose="02020603050405020304" pitchFamily="18" charset="0"/>
              </a:rPr>
              <a:t>sistemin/alınan kararların işleyişini öğrencilerin akademik çıktıları üzerinden görebilmek amacıyla </a:t>
            </a:r>
            <a:r>
              <a:rPr lang="tr-TR" sz="2600" b="1" dirty="0">
                <a:solidFill>
                  <a:srgbClr val="CC0000"/>
                </a:solidFill>
                <a:latin typeface="Calibri" panose="020F0502020204030204" pitchFamily="34" charset="0"/>
                <a:ea typeface="Calibri" panose="020F0502020204030204" pitchFamily="34" charset="0"/>
                <a:cs typeface="Times New Roman" panose="02020603050405020304" pitchFamily="18" charset="0"/>
              </a:rPr>
              <a:t>Öğrenci Başarı İzleme Araştırması</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 </a:t>
            </a:r>
            <a:r>
              <a:rPr lang="tr-TR" sz="2600" dirty="0">
                <a:latin typeface="Calibri" panose="020F0502020204030204" pitchFamily="34" charset="0"/>
                <a:ea typeface="Calibri" panose="020F0502020204030204" pitchFamily="34" charset="0"/>
                <a:cs typeface="Times New Roman" panose="02020603050405020304" pitchFamily="18" charset="0"/>
              </a:rPr>
              <a:t>yapılacaktır</a:t>
            </a:r>
            <a:r>
              <a:rPr lang="tr-TR" sz="2600" dirty="0" smtClean="0">
                <a:latin typeface="Calibri" panose="020F0502020204030204" pitchFamily="34" charset="0"/>
                <a:ea typeface="Calibri" panose="020F0502020204030204" pitchFamily="34" charset="0"/>
                <a:cs typeface="Times New Roman" panose="02020603050405020304" pitchFamily="18" charset="0"/>
              </a:rPr>
              <a:t>.</a:t>
            </a:r>
          </a:p>
        </p:txBody>
      </p:sp>
      <p:sp>
        <p:nvSpPr>
          <p:cNvPr id="19" name="Dikdörtgen 18">
            <a:extLst>
              <a:ext uri="{FF2B5EF4-FFF2-40B4-BE49-F238E27FC236}">
                <a16:creationId xmlns="" xmlns:a16="http://schemas.microsoft.com/office/drawing/2014/main" id="{3D532803-586C-4B5C-8414-E114310FAC58}"/>
              </a:ext>
            </a:extLst>
          </p:cNvPr>
          <p:cNvSpPr/>
          <p:nvPr/>
        </p:nvSpPr>
        <p:spPr>
          <a:xfrm>
            <a:off x="3123612" y="5650290"/>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G</a:t>
            </a:r>
          </a:p>
        </p:txBody>
      </p:sp>
      <p:sp>
        <p:nvSpPr>
          <p:cNvPr id="20" name="Dikdörtgen 19">
            <a:extLst>
              <a:ext uri="{FF2B5EF4-FFF2-40B4-BE49-F238E27FC236}">
                <a16:creationId xmlns="" xmlns:a16="http://schemas.microsoft.com/office/drawing/2014/main" id="{DFAB2C39-4301-4111-9B37-D554AE6AFB0B}"/>
              </a:ext>
            </a:extLst>
          </p:cNvPr>
          <p:cNvSpPr/>
          <p:nvPr/>
        </p:nvSpPr>
        <p:spPr>
          <a:xfrm>
            <a:off x="2176081" y="5650290"/>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HT</a:t>
            </a:r>
          </a:p>
        </p:txBody>
      </p:sp>
      <p:sp>
        <p:nvSpPr>
          <p:cNvPr id="21" name="Dikdörtgen 20">
            <a:extLst>
              <a:ext uri="{FF2B5EF4-FFF2-40B4-BE49-F238E27FC236}">
                <a16:creationId xmlns="" xmlns:a16="http://schemas.microsoft.com/office/drawing/2014/main" id="{40096CD4-1AD2-4D05-9336-BDBC9A8EDA4F}"/>
              </a:ext>
            </a:extLst>
          </p:cNvPr>
          <p:cNvSpPr/>
          <p:nvPr/>
        </p:nvSpPr>
        <p:spPr>
          <a:xfrm>
            <a:off x="5151194" y="5650290"/>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ÜU</a:t>
            </a:r>
          </a:p>
        </p:txBody>
      </p:sp>
      <p:sp>
        <p:nvSpPr>
          <p:cNvPr id="22" name="Dikdörtgen 21">
            <a:extLst>
              <a:ext uri="{FF2B5EF4-FFF2-40B4-BE49-F238E27FC236}">
                <a16:creationId xmlns="" xmlns:a16="http://schemas.microsoft.com/office/drawing/2014/main" id="{5CA22863-855A-4C9A-83EB-0FCDB9D09F34}"/>
              </a:ext>
            </a:extLst>
          </p:cNvPr>
          <p:cNvSpPr/>
          <p:nvPr/>
        </p:nvSpPr>
        <p:spPr>
          <a:xfrm>
            <a:off x="4203664" y="5650290"/>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P2, i2</a:t>
            </a:r>
          </a:p>
        </p:txBody>
      </p:sp>
      <p:sp>
        <p:nvSpPr>
          <p:cNvPr id="23" name="Dikdörtgen 22">
            <a:extLst>
              <a:ext uri="{FF2B5EF4-FFF2-40B4-BE49-F238E27FC236}">
                <a16:creationId xmlns="" xmlns:a16="http://schemas.microsoft.com/office/drawing/2014/main" id="{EF90D3CE-50DB-4EB5-BC54-79B20DAC533E}"/>
              </a:ext>
            </a:extLst>
          </p:cNvPr>
          <p:cNvSpPr/>
          <p:nvPr/>
        </p:nvSpPr>
        <p:spPr>
          <a:xfrm>
            <a:off x="7178776" y="5650290"/>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UİDİ</a:t>
            </a:r>
          </a:p>
        </p:txBody>
      </p:sp>
      <p:sp>
        <p:nvSpPr>
          <p:cNvPr id="24" name="Dikdörtgen 23">
            <a:extLst>
              <a:ext uri="{FF2B5EF4-FFF2-40B4-BE49-F238E27FC236}">
                <a16:creationId xmlns="" xmlns:a16="http://schemas.microsoft.com/office/drawing/2014/main" id="{371BA538-3D81-4C53-A637-9B5E39AF75D4}"/>
              </a:ext>
            </a:extLst>
          </p:cNvPr>
          <p:cNvSpPr/>
          <p:nvPr/>
        </p:nvSpPr>
        <p:spPr>
          <a:xfrm>
            <a:off x="6231245" y="5650290"/>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UİDİ</a:t>
            </a:r>
          </a:p>
        </p:txBody>
      </p:sp>
      <p:sp>
        <p:nvSpPr>
          <p:cNvPr id="25" name="Dikdörtgen 24">
            <a:extLst>
              <a:ext uri="{FF2B5EF4-FFF2-40B4-BE49-F238E27FC236}">
                <a16:creationId xmlns="" xmlns:a16="http://schemas.microsoft.com/office/drawing/2014/main" id="{404C4D8E-CC51-4D95-8F23-BD19123CD29B}"/>
              </a:ext>
            </a:extLst>
          </p:cNvPr>
          <p:cNvSpPr/>
          <p:nvPr/>
        </p:nvSpPr>
        <p:spPr>
          <a:xfrm>
            <a:off x="9206356" y="5650290"/>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UİDİ</a:t>
            </a:r>
          </a:p>
        </p:txBody>
      </p:sp>
      <p:sp>
        <p:nvSpPr>
          <p:cNvPr id="26" name="Dikdörtgen 25">
            <a:extLst>
              <a:ext uri="{FF2B5EF4-FFF2-40B4-BE49-F238E27FC236}">
                <a16:creationId xmlns="" xmlns:a16="http://schemas.microsoft.com/office/drawing/2014/main" id="{68D44DCD-ABEF-405C-9F99-6B057BD5E1BB}"/>
              </a:ext>
            </a:extLst>
          </p:cNvPr>
          <p:cNvSpPr/>
          <p:nvPr/>
        </p:nvSpPr>
        <p:spPr>
          <a:xfrm>
            <a:off x="8258825" y="5650290"/>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UİDİ</a:t>
            </a:r>
          </a:p>
        </p:txBody>
      </p:sp>
      <p:grpSp>
        <p:nvGrpSpPr>
          <p:cNvPr id="27" name="Grup 26">
            <a:extLst>
              <a:ext uri="{FF2B5EF4-FFF2-40B4-BE49-F238E27FC236}">
                <a16:creationId xmlns="" xmlns:a16="http://schemas.microsoft.com/office/drawing/2014/main" id="{810E6CF6-C6D5-45F1-98DC-951B57F8E8C4}"/>
              </a:ext>
            </a:extLst>
          </p:cNvPr>
          <p:cNvGrpSpPr/>
          <p:nvPr/>
        </p:nvGrpSpPr>
        <p:grpSpPr>
          <a:xfrm>
            <a:off x="2176076" y="5237535"/>
            <a:ext cx="7873661" cy="829394"/>
            <a:chOff x="4135505" y="1993593"/>
            <a:chExt cx="7873661" cy="829394"/>
          </a:xfrm>
        </p:grpSpPr>
        <p:grpSp>
          <p:nvGrpSpPr>
            <p:cNvPr id="28" name="Grup 27">
              <a:extLst>
                <a:ext uri="{FF2B5EF4-FFF2-40B4-BE49-F238E27FC236}">
                  <a16:creationId xmlns="" xmlns:a16="http://schemas.microsoft.com/office/drawing/2014/main" id="{6CC26AD3-E6AD-484F-A7A2-59A689196B42}"/>
                </a:ext>
              </a:extLst>
            </p:cNvPr>
            <p:cNvGrpSpPr/>
            <p:nvPr/>
          </p:nvGrpSpPr>
          <p:grpSpPr>
            <a:xfrm>
              <a:off x="4135505" y="2678206"/>
              <a:ext cx="7873661" cy="144781"/>
              <a:chOff x="4135505" y="2678206"/>
              <a:chExt cx="7873661" cy="144781"/>
            </a:xfrm>
          </p:grpSpPr>
          <p:sp>
            <p:nvSpPr>
              <p:cNvPr id="38" name="Dikdörtgen: Yuvarlatılmış Üst Köşeler 19">
                <a:extLst>
                  <a:ext uri="{FF2B5EF4-FFF2-40B4-BE49-F238E27FC236}">
                    <a16:creationId xmlns="" xmlns:a16="http://schemas.microsoft.com/office/drawing/2014/main" id="{4F9B7088-1613-4186-9ACA-4127815A647B}"/>
                  </a:ext>
                </a:extLst>
              </p:cNvPr>
              <p:cNvSpPr/>
              <p:nvPr/>
            </p:nvSpPr>
            <p:spPr>
              <a:xfrm rot="10800000">
                <a:off x="5083036" y="2678206"/>
                <a:ext cx="843386" cy="144781"/>
              </a:xfrm>
              <a:prstGeom prst="round2Same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39" name="Dikdörtgen: Yuvarlatılmış Üst Köşeler 25">
                <a:extLst>
                  <a:ext uri="{FF2B5EF4-FFF2-40B4-BE49-F238E27FC236}">
                    <a16:creationId xmlns="" xmlns:a16="http://schemas.microsoft.com/office/drawing/2014/main" id="{F7FE5BB0-0897-4EE1-8C83-35394BA07BC9}"/>
                  </a:ext>
                </a:extLst>
              </p:cNvPr>
              <p:cNvSpPr/>
              <p:nvPr/>
            </p:nvSpPr>
            <p:spPr>
              <a:xfrm rot="10800000">
                <a:off x="4135505" y="2678206"/>
                <a:ext cx="843386" cy="144781"/>
              </a:xfrm>
              <a:prstGeom prst="round2Same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0" name="Dikdörtgen: Yuvarlatılmış Üst Köşeler 28">
                <a:extLst>
                  <a:ext uri="{FF2B5EF4-FFF2-40B4-BE49-F238E27FC236}">
                    <a16:creationId xmlns="" xmlns:a16="http://schemas.microsoft.com/office/drawing/2014/main" id="{9368EDA0-BE61-4D60-A9B6-64F9508CA9C9}"/>
                  </a:ext>
                </a:extLst>
              </p:cNvPr>
              <p:cNvSpPr/>
              <p:nvPr/>
            </p:nvSpPr>
            <p:spPr>
              <a:xfrm rot="10800000">
                <a:off x="7110619" y="2678206"/>
                <a:ext cx="843386" cy="144781"/>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dirty="0"/>
              </a:p>
            </p:txBody>
          </p:sp>
          <p:sp>
            <p:nvSpPr>
              <p:cNvPr id="41" name="Dikdörtgen: Yuvarlatılmış Üst Köşeler 31">
                <a:extLst>
                  <a:ext uri="{FF2B5EF4-FFF2-40B4-BE49-F238E27FC236}">
                    <a16:creationId xmlns="" xmlns:a16="http://schemas.microsoft.com/office/drawing/2014/main" id="{6BCBDB55-78A5-440A-856B-30EA0B2B4E88}"/>
                  </a:ext>
                </a:extLst>
              </p:cNvPr>
              <p:cNvSpPr/>
              <p:nvPr/>
            </p:nvSpPr>
            <p:spPr>
              <a:xfrm rot="10800000">
                <a:off x="6163088" y="2678206"/>
                <a:ext cx="843386" cy="144781"/>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dirty="0"/>
              </a:p>
            </p:txBody>
          </p:sp>
          <p:sp>
            <p:nvSpPr>
              <p:cNvPr id="42" name="Dikdörtgen: Yuvarlatılmış Üst Köşeler 40">
                <a:extLst>
                  <a:ext uri="{FF2B5EF4-FFF2-40B4-BE49-F238E27FC236}">
                    <a16:creationId xmlns="" xmlns:a16="http://schemas.microsoft.com/office/drawing/2014/main" id="{D13A3FA6-3060-4BD5-A265-14C47B7E2A2C}"/>
                  </a:ext>
                </a:extLst>
              </p:cNvPr>
              <p:cNvSpPr/>
              <p:nvPr/>
            </p:nvSpPr>
            <p:spPr>
              <a:xfrm rot="10800000">
                <a:off x="9138200" y="2678206"/>
                <a:ext cx="843386" cy="144781"/>
              </a:xfrm>
              <a:prstGeom prst="round2Same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tr-TR" dirty="0"/>
              </a:p>
            </p:txBody>
          </p:sp>
          <p:sp>
            <p:nvSpPr>
              <p:cNvPr id="43" name="Dikdörtgen: Yuvarlatılmış Üst Köşeler 43">
                <a:extLst>
                  <a:ext uri="{FF2B5EF4-FFF2-40B4-BE49-F238E27FC236}">
                    <a16:creationId xmlns="" xmlns:a16="http://schemas.microsoft.com/office/drawing/2014/main" id="{838AF3F1-9845-4382-ACE6-68D2A4F39A80}"/>
                  </a:ext>
                </a:extLst>
              </p:cNvPr>
              <p:cNvSpPr/>
              <p:nvPr/>
            </p:nvSpPr>
            <p:spPr>
              <a:xfrm rot="10800000">
                <a:off x="8190669" y="2678206"/>
                <a:ext cx="843386" cy="144781"/>
              </a:xfrm>
              <a:prstGeom prst="round2Same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tr-TR" dirty="0"/>
              </a:p>
            </p:txBody>
          </p:sp>
          <p:sp>
            <p:nvSpPr>
              <p:cNvPr id="44" name="Dikdörtgen: Yuvarlatılmış Üst Köşeler 46">
                <a:extLst>
                  <a:ext uri="{FF2B5EF4-FFF2-40B4-BE49-F238E27FC236}">
                    <a16:creationId xmlns="" xmlns:a16="http://schemas.microsoft.com/office/drawing/2014/main" id="{86A9899E-9392-4E6D-901E-78B1CE46B68C}"/>
                  </a:ext>
                </a:extLst>
              </p:cNvPr>
              <p:cNvSpPr/>
              <p:nvPr/>
            </p:nvSpPr>
            <p:spPr>
              <a:xfrm rot="10800000">
                <a:off x="11165780" y="2678206"/>
                <a:ext cx="843386" cy="144781"/>
              </a:xfrm>
              <a:prstGeom prst="round2Same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5" name="Dikdörtgen: Yuvarlatılmış Üst Köşeler 49">
                <a:extLst>
                  <a:ext uri="{FF2B5EF4-FFF2-40B4-BE49-F238E27FC236}">
                    <a16:creationId xmlns="" xmlns:a16="http://schemas.microsoft.com/office/drawing/2014/main" id="{EC6CCA76-DF14-4FE1-8CFE-4CD1410658E1}"/>
                  </a:ext>
                </a:extLst>
              </p:cNvPr>
              <p:cNvSpPr/>
              <p:nvPr/>
            </p:nvSpPr>
            <p:spPr>
              <a:xfrm rot="10800000">
                <a:off x="10218249" y="2678206"/>
                <a:ext cx="843386" cy="144781"/>
              </a:xfrm>
              <a:prstGeom prst="round2Same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grpSp>
        <p:grpSp>
          <p:nvGrpSpPr>
            <p:cNvPr id="29" name="Grup 28">
              <a:extLst>
                <a:ext uri="{FF2B5EF4-FFF2-40B4-BE49-F238E27FC236}">
                  <a16:creationId xmlns="" xmlns:a16="http://schemas.microsoft.com/office/drawing/2014/main" id="{B1BF4C8F-3541-42BC-BB30-9A281EA71FD9}"/>
                </a:ext>
              </a:extLst>
            </p:cNvPr>
            <p:cNvGrpSpPr/>
            <p:nvPr/>
          </p:nvGrpSpPr>
          <p:grpSpPr>
            <a:xfrm>
              <a:off x="4135505" y="1993593"/>
              <a:ext cx="7873661" cy="412751"/>
              <a:chOff x="4135505" y="1993593"/>
              <a:chExt cx="7873661" cy="412751"/>
            </a:xfrm>
          </p:grpSpPr>
          <p:sp>
            <p:nvSpPr>
              <p:cNvPr id="30" name="Dikdörtgen: Yuvarlatılmış Üst Köşeler 21">
                <a:extLst>
                  <a:ext uri="{FF2B5EF4-FFF2-40B4-BE49-F238E27FC236}">
                    <a16:creationId xmlns="" xmlns:a16="http://schemas.microsoft.com/office/drawing/2014/main" id="{612B8F5B-D5A2-4E5D-B324-E34944EABE19}"/>
                  </a:ext>
                </a:extLst>
              </p:cNvPr>
              <p:cNvSpPr/>
              <p:nvPr/>
            </p:nvSpPr>
            <p:spPr>
              <a:xfrm>
                <a:off x="5083036" y="1993593"/>
                <a:ext cx="843386" cy="412751"/>
              </a:xfrm>
              <a:prstGeom prst="round2Same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2019</a:t>
                </a:r>
              </a:p>
            </p:txBody>
          </p:sp>
          <p:sp>
            <p:nvSpPr>
              <p:cNvPr id="31" name="Dikdörtgen: Yuvarlatılmış Üst Köşeler 27">
                <a:extLst>
                  <a:ext uri="{FF2B5EF4-FFF2-40B4-BE49-F238E27FC236}">
                    <a16:creationId xmlns="" xmlns:a16="http://schemas.microsoft.com/office/drawing/2014/main" id="{9D0CCE47-61D8-460F-AA83-8A0373B51D8B}"/>
                  </a:ext>
                </a:extLst>
              </p:cNvPr>
              <p:cNvSpPr/>
              <p:nvPr/>
            </p:nvSpPr>
            <p:spPr>
              <a:xfrm>
                <a:off x="4135505" y="1993593"/>
                <a:ext cx="843386" cy="412751"/>
              </a:xfrm>
              <a:prstGeom prst="round2Same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2018</a:t>
                </a:r>
              </a:p>
            </p:txBody>
          </p:sp>
          <p:sp>
            <p:nvSpPr>
              <p:cNvPr id="32" name="Dikdörtgen: Yuvarlatılmış Üst Köşeler 30">
                <a:extLst>
                  <a:ext uri="{FF2B5EF4-FFF2-40B4-BE49-F238E27FC236}">
                    <a16:creationId xmlns="" xmlns:a16="http://schemas.microsoft.com/office/drawing/2014/main" id="{06763E78-0EF9-4EB8-AEB3-89BFC485A244}"/>
                  </a:ext>
                </a:extLst>
              </p:cNvPr>
              <p:cNvSpPr/>
              <p:nvPr/>
            </p:nvSpPr>
            <p:spPr>
              <a:xfrm>
                <a:off x="7110619" y="1993593"/>
                <a:ext cx="843386" cy="412751"/>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2020</a:t>
                </a:r>
              </a:p>
            </p:txBody>
          </p:sp>
          <p:sp>
            <p:nvSpPr>
              <p:cNvPr id="33" name="Dikdörtgen: Yuvarlatılmış Üst Köşeler 33">
                <a:extLst>
                  <a:ext uri="{FF2B5EF4-FFF2-40B4-BE49-F238E27FC236}">
                    <a16:creationId xmlns="" xmlns:a16="http://schemas.microsoft.com/office/drawing/2014/main" id="{DEA662AA-89C6-4CF4-8934-E52DC80667D8}"/>
                  </a:ext>
                </a:extLst>
              </p:cNvPr>
              <p:cNvSpPr/>
              <p:nvPr/>
            </p:nvSpPr>
            <p:spPr>
              <a:xfrm>
                <a:off x="6163088" y="1993593"/>
                <a:ext cx="843386" cy="412751"/>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2019</a:t>
                </a:r>
              </a:p>
            </p:txBody>
          </p:sp>
          <p:sp>
            <p:nvSpPr>
              <p:cNvPr id="34" name="Dikdörtgen: Yuvarlatılmış Üst Köşeler 42">
                <a:extLst>
                  <a:ext uri="{FF2B5EF4-FFF2-40B4-BE49-F238E27FC236}">
                    <a16:creationId xmlns="" xmlns:a16="http://schemas.microsoft.com/office/drawing/2014/main" id="{EC533748-EEE2-4BA9-A524-9450A7BF7DB3}"/>
                  </a:ext>
                </a:extLst>
              </p:cNvPr>
              <p:cNvSpPr/>
              <p:nvPr/>
            </p:nvSpPr>
            <p:spPr>
              <a:xfrm>
                <a:off x="9138200" y="1993593"/>
                <a:ext cx="843386" cy="412751"/>
              </a:xfrm>
              <a:prstGeom prst="round2SameRect">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2021</a:t>
                </a:r>
              </a:p>
            </p:txBody>
          </p:sp>
          <p:sp>
            <p:nvSpPr>
              <p:cNvPr id="35" name="Dikdörtgen: Yuvarlatılmış Üst Köşeler 45">
                <a:extLst>
                  <a:ext uri="{FF2B5EF4-FFF2-40B4-BE49-F238E27FC236}">
                    <a16:creationId xmlns="" xmlns:a16="http://schemas.microsoft.com/office/drawing/2014/main" id="{72D302F9-4C01-4185-AF58-B5EEE5362D30}"/>
                  </a:ext>
                </a:extLst>
              </p:cNvPr>
              <p:cNvSpPr/>
              <p:nvPr/>
            </p:nvSpPr>
            <p:spPr>
              <a:xfrm>
                <a:off x="8190669" y="1993593"/>
                <a:ext cx="843386" cy="412751"/>
              </a:xfrm>
              <a:prstGeom prst="round2SameRect">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2020</a:t>
                </a:r>
              </a:p>
            </p:txBody>
          </p:sp>
          <p:sp>
            <p:nvSpPr>
              <p:cNvPr id="36" name="Dikdörtgen: Yuvarlatılmış Üst Köşeler 48">
                <a:extLst>
                  <a:ext uri="{FF2B5EF4-FFF2-40B4-BE49-F238E27FC236}">
                    <a16:creationId xmlns="" xmlns:a16="http://schemas.microsoft.com/office/drawing/2014/main" id="{C7AE3EF1-4858-4058-BB0C-469D3EB36171}"/>
                  </a:ext>
                </a:extLst>
              </p:cNvPr>
              <p:cNvSpPr/>
              <p:nvPr/>
            </p:nvSpPr>
            <p:spPr>
              <a:xfrm>
                <a:off x="11165780" y="1993593"/>
                <a:ext cx="843386" cy="412751"/>
              </a:xfrm>
              <a:prstGeom prst="round2Same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2022</a:t>
                </a:r>
              </a:p>
            </p:txBody>
          </p:sp>
          <p:sp>
            <p:nvSpPr>
              <p:cNvPr id="37" name="Dikdörtgen: Yuvarlatılmış Üst Köşeler 51">
                <a:extLst>
                  <a:ext uri="{FF2B5EF4-FFF2-40B4-BE49-F238E27FC236}">
                    <a16:creationId xmlns="" xmlns:a16="http://schemas.microsoft.com/office/drawing/2014/main" id="{2F925679-9961-4CB0-91A7-858BFCB474C2}"/>
                  </a:ext>
                </a:extLst>
              </p:cNvPr>
              <p:cNvSpPr/>
              <p:nvPr/>
            </p:nvSpPr>
            <p:spPr>
              <a:xfrm>
                <a:off x="10218249" y="1993593"/>
                <a:ext cx="843386" cy="412751"/>
              </a:xfrm>
              <a:prstGeom prst="round2Same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2021</a:t>
                </a:r>
              </a:p>
            </p:txBody>
          </p:sp>
        </p:grpSp>
      </p:grpSp>
      <p:pic>
        <p:nvPicPr>
          <p:cNvPr id="46" name="3 Resim" descr="merkezefendi mem logo2.jpg"/>
          <p:cNvPicPr>
            <a:picLocks noChangeAspect="1"/>
          </p:cNvPicPr>
          <p:nvPr/>
        </p:nvPicPr>
        <p:blipFill>
          <a:blip r:embed="rId3" cstate="print"/>
          <a:srcRect/>
          <a:stretch>
            <a:fillRect/>
          </a:stretch>
        </p:blipFill>
        <p:spPr bwMode="auto">
          <a:xfrm>
            <a:off x="56446" y="101599"/>
            <a:ext cx="1557865" cy="1461054"/>
          </a:xfrm>
          <a:prstGeom prst="rect">
            <a:avLst/>
          </a:prstGeom>
          <a:noFill/>
          <a:ln w="9525">
            <a:noFill/>
            <a:miter lim="800000"/>
            <a:headEnd/>
            <a:tailEnd/>
          </a:ln>
        </p:spPr>
      </p:pic>
    </p:spTree>
    <p:extLst>
      <p:ext uri="{BB962C8B-B14F-4D97-AF65-F5344CB8AC3E}">
        <p14:creationId xmlns="" xmlns:p14="http://schemas.microsoft.com/office/powerpoint/2010/main" val="12417949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830571" y="156526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Akış Çizelgesi: Ayıkla 3"/>
          <p:cNvSpPr/>
          <p:nvPr/>
        </p:nvSpPr>
        <p:spPr>
          <a:xfrm rot="5400000">
            <a:off x="5006406" y="36669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Oval 5"/>
          <p:cNvSpPr/>
          <p:nvPr/>
        </p:nvSpPr>
        <p:spPr>
          <a:xfrm>
            <a:off x="127011" y="116881"/>
            <a:ext cx="1407120" cy="140712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cxnSp>
        <p:nvCxnSpPr>
          <p:cNvPr id="7" name="Düz Bağlayıcı 6"/>
          <p:cNvCxnSpPr>
            <a:stCxn id="6" idx="6"/>
          </p:cNvCxnSpPr>
          <p:nvPr/>
        </p:nvCxnSpPr>
        <p:spPr>
          <a:xfrm>
            <a:off x="1534133" y="820445"/>
            <a:ext cx="10657871" cy="186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a:stCxn id="6" idx="4"/>
          </p:cNvCxnSpPr>
          <p:nvPr/>
        </p:nvCxnSpPr>
        <p:spPr>
          <a:xfrm>
            <a:off x="830571" y="1524005"/>
            <a:ext cx="0" cy="53339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Yay 8"/>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dirty="0"/>
          </a:p>
        </p:txBody>
      </p:sp>
      <p:sp>
        <p:nvSpPr>
          <p:cNvPr id="10" name="Yuvarlatılmış Dikdörtgen 9"/>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1" name="Metin kutusu 10"/>
          <p:cNvSpPr txBox="1"/>
          <p:nvPr/>
        </p:nvSpPr>
        <p:spPr>
          <a:xfrm>
            <a:off x="5475749" y="211327"/>
            <a:ext cx="6716255" cy="584775"/>
          </a:xfrm>
          <a:prstGeom prst="rect">
            <a:avLst/>
          </a:prstGeom>
          <a:noFill/>
        </p:spPr>
        <p:txBody>
          <a:bodyPr wrap="square" rtlCol="0">
            <a:spAutoFit/>
          </a:bodyPr>
          <a:lstStyle/>
          <a:p>
            <a:pPr algn="ctr"/>
            <a:r>
              <a:rPr lang="tr-TR" sz="3200" b="1" dirty="0" smtClean="0">
                <a:effectLst>
                  <a:outerShdw blurRad="38100" dist="38100" dir="2700000" algn="tl">
                    <a:srgbClr val="000000">
                      <a:alpha val="43137"/>
                    </a:srgbClr>
                  </a:outerShdw>
                </a:effectLst>
                <a:latin typeface="Trebuchet MS" panose="020B0603020202020204" pitchFamily="34" charset="0"/>
              </a:rPr>
              <a:t>2023 EĞİTİM VİZYONU</a:t>
            </a:r>
            <a:endParaRPr lang="tr-TR" sz="3200" b="1" dirty="0">
              <a:effectLst>
                <a:outerShdw blurRad="38100" dist="38100" dir="2700000" algn="tl">
                  <a:srgbClr val="000000">
                    <a:alpha val="43137"/>
                  </a:srgbClr>
                </a:outerShdw>
              </a:effectLst>
              <a:latin typeface="Trebuchet MS" panose="020B0603020202020204" pitchFamily="34" charset="0"/>
            </a:endParaRPr>
          </a:p>
        </p:txBody>
      </p:sp>
      <p:sp>
        <p:nvSpPr>
          <p:cNvPr id="12" name="11 Slayt Numarası Yer Tutucusu"/>
          <p:cNvSpPr>
            <a:spLocks noGrp="1"/>
          </p:cNvSpPr>
          <p:nvPr>
            <p:ph type="sldNum" sz="quarter" idx="12"/>
          </p:nvPr>
        </p:nvSpPr>
        <p:spPr/>
        <p:txBody>
          <a:bodyPr/>
          <a:lstStyle/>
          <a:p>
            <a:fld id="{92906C5C-297D-40D7-908D-F30303E58C5D}" type="slidenum">
              <a:rPr lang="tr-TR" smtClean="0"/>
              <a:pPr/>
              <a:t>36</a:t>
            </a:fld>
            <a:endParaRPr lang="tr-TR" dirty="0"/>
          </a:p>
        </p:txBody>
      </p:sp>
      <p:sp>
        <p:nvSpPr>
          <p:cNvPr id="2" name="Dikdörtgen 1"/>
          <p:cNvSpPr/>
          <p:nvPr/>
        </p:nvSpPr>
        <p:spPr>
          <a:xfrm>
            <a:off x="830572" y="1557642"/>
            <a:ext cx="11361429" cy="652166"/>
          </a:xfrm>
          <a:prstGeom prst="rect">
            <a:avLst/>
          </a:prstGeom>
        </p:spPr>
        <p:txBody>
          <a:bodyPr wrap="square">
            <a:spAutoFit/>
          </a:bodyPr>
          <a:lstStyle/>
          <a:p>
            <a:pPr algn="ctr">
              <a:lnSpc>
                <a:spcPct val="107000"/>
              </a:lnSpc>
              <a:spcAft>
                <a:spcPts val="800"/>
              </a:spcAft>
            </a:pPr>
            <a:r>
              <a:rPr lang="tr-TR" sz="3400" b="1"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ÖLÇME VE DEĞERLENDİRME</a:t>
            </a:r>
            <a:endParaRPr lang="tr-TR" sz="3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Yuvarlatılmış Dikdörtgen 13"/>
          <p:cNvSpPr/>
          <p:nvPr/>
        </p:nvSpPr>
        <p:spPr>
          <a:xfrm>
            <a:off x="830571" y="2283792"/>
            <a:ext cx="11361431" cy="101438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5" name="Dikdörtgen 14"/>
          <p:cNvSpPr/>
          <p:nvPr/>
        </p:nvSpPr>
        <p:spPr>
          <a:xfrm>
            <a:off x="830572" y="2283791"/>
            <a:ext cx="11361429" cy="1014380"/>
          </a:xfrm>
          <a:prstGeom prst="rect">
            <a:avLst/>
          </a:prstGeom>
        </p:spPr>
        <p:txBody>
          <a:bodyPr wrap="square">
            <a:spAutoFit/>
          </a:bodyPr>
          <a:lstStyle/>
          <a:p>
            <a:pPr algn="ctr">
              <a:lnSpc>
                <a:spcPct val="107000"/>
              </a:lnSpc>
              <a:spcAft>
                <a:spcPts val="800"/>
              </a:spcAft>
            </a:pPr>
            <a:r>
              <a:rPr lang="tr-TR" sz="28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EĞİTİM </a:t>
            </a:r>
            <a:r>
              <a:rPr lang="tr-TR"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KALİTESİNİN ARTIRILMASI İÇİN ÖLÇME ve DEĞERLENDİRME YÖNTEMLERİ </a:t>
            </a:r>
            <a:r>
              <a:rPr lang="tr-TR" sz="28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ETKİNLEŞTİRİLECEK</a:t>
            </a:r>
            <a:endParaRPr lang="tr-TR"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Dikdörtgen 16"/>
          <p:cNvSpPr/>
          <p:nvPr/>
        </p:nvSpPr>
        <p:spPr>
          <a:xfrm rot="16200000">
            <a:off x="-647635" y="5276212"/>
            <a:ext cx="2121093" cy="769441"/>
          </a:xfrm>
          <a:prstGeom prst="rect">
            <a:avLst/>
          </a:prstGeom>
        </p:spPr>
        <p:txBody>
          <a:bodyPr wrap="none">
            <a:spAutoFit/>
          </a:bodyPr>
          <a:lstStyle/>
          <a:p>
            <a:r>
              <a:rPr lang="tr-TR" sz="44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HEDEF 1</a:t>
            </a:r>
            <a:endParaRPr lang="tr-TR" sz="4400" dirty="0"/>
          </a:p>
        </p:txBody>
      </p:sp>
      <p:sp>
        <p:nvSpPr>
          <p:cNvPr id="18" name="Dikdörtgen 17"/>
          <p:cNvSpPr/>
          <p:nvPr/>
        </p:nvSpPr>
        <p:spPr>
          <a:xfrm>
            <a:off x="830572" y="3381703"/>
            <a:ext cx="11026149" cy="1804853"/>
          </a:xfrm>
          <a:prstGeom prst="rect">
            <a:avLst/>
          </a:prstGeom>
        </p:spPr>
        <p:txBody>
          <a:bodyPr wrap="square">
            <a:spAutoFit/>
          </a:bodyPr>
          <a:lstStyle/>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5-</a:t>
            </a:r>
            <a:r>
              <a:rPr lang="tr-TR" sz="26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tr-TR" sz="2600" dirty="0" smtClean="0">
                <a:latin typeface="Calibri" panose="020F0502020204030204" pitchFamily="34" charset="0"/>
                <a:ea typeface="Calibri" panose="020F0502020204030204" pitchFamily="34" charset="0"/>
                <a:cs typeface="Times New Roman" panose="02020603050405020304" pitchFamily="18" charset="0"/>
              </a:rPr>
              <a:t>Okullar </a:t>
            </a:r>
            <a:r>
              <a:rPr lang="tr-TR" sz="2600" dirty="0">
                <a:latin typeface="Calibri" panose="020F0502020204030204" pitchFamily="34" charset="0"/>
                <a:ea typeface="Calibri" panose="020F0502020204030204" pitchFamily="34" charset="0"/>
                <a:cs typeface="Times New Roman" panose="02020603050405020304" pitchFamily="18" charset="0"/>
              </a:rPr>
              <a:t>ve bölgeler arası farkları azaltmak, eğitim sistemini bir bütün olarak görmek amacıyla Öğrenci Başarı İzleme Araştırması sonuçları yıllar içerisinde akademik dünyayla birlikte çalışılarak takip edilecek ve sistemde gerekli iyileştirici tedbirler alınacaktır</a:t>
            </a:r>
            <a:r>
              <a:rPr lang="tr-TR" sz="2600" dirty="0" smtClean="0">
                <a:latin typeface="Calibri" panose="020F0502020204030204" pitchFamily="34" charset="0"/>
                <a:ea typeface="Calibri" panose="020F0502020204030204" pitchFamily="34" charset="0"/>
                <a:cs typeface="Times New Roman" panose="02020603050405020304" pitchFamily="18" charset="0"/>
              </a:rPr>
              <a:t>.</a:t>
            </a:r>
            <a:endParaRPr lang="tr-TR" sz="2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6" name="3 Resim" descr="merkezefendi mem logo2.jpg"/>
          <p:cNvPicPr>
            <a:picLocks noChangeAspect="1"/>
          </p:cNvPicPr>
          <p:nvPr/>
        </p:nvPicPr>
        <p:blipFill>
          <a:blip r:embed="rId3" cstate="print"/>
          <a:srcRect/>
          <a:stretch>
            <a:fillRect/>
          </a:stretch>
        </p:blipFill>
        <p:spPr bwMode="auto">
          <a:xfrm>
            <a:off x="56446" y="101599"/>
            <a:ext cx="1557865" cy="1461054"/>
          </a:xfrm>
          <a:prstGeom prst="rect">
            <a:avLst/>
          </a:prstGeom>
          <a:noFill/>
          <a:ln w="9525">
            <a:noFill/>
            <a:miter lim="800000"/>
            <a:headEnd/>
            <a:tailEnd/>
          </a:ln>
        </p:spPr>
      </p:pic>
    </p:spTree>
    <p:extLst>
      <p:ext uri="{BB962C8B-B14F-4D97-AF65-F5344CB8AC3E}">
        <p14:creationId xmlns="" xmlns:p14="http://schemas.microsoft.com/office/powerpoint/2010/main" val="14693498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830571" y="156526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Akış Çizelgesi: Ayıkla 3"/>
          <p:cNvSpPr/>
          <p:nvPr/>
        </p:nvSpPr>
        <p:spPr>
          <a:xfrm rot="5400000">
            <a:off x="5006406" y="36669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Oval 5"/>
          <p:cNvSpPr/>
          <p:nvPr/>
        </p:nvSpPr>
        <p:spPr>
          <a:xfrm>
            <a:off x="127011" y="116881"/>
            <a:ext cx="1407120" cy="140712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cxnSp>
        <p:nvCxnSpPr>
          <p:cNvPr id="7" name="Düz Bağlayıcı 6"/>
          <p:cNvCxnSpPr>
            <a:stCxn id="6" idx="6"/>
          </p:cNvCxnSpPr>
          <p:nvPr/>
        </p:nvCxnSpPr>
        <p:spPr>
          <a:xfrm>
            <a:off x="1534133" y="820445"/>
            <a:ext cx="10657871" cy="186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a:stCxn id="6" idx="4"/>
          </p:cNvCxnSpPr>
          <p:nvPr/>
        </p:nvCxnSpPr>
        <p:spPr>
          <a:xfrm>
            <a:off x="830571" y="1524005"/>
            <a:ext cx="0" cy="53339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Yay 8"/>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dirty="0"/>
          </a:p>
        </p:txBody>
      </p:sp>
      <p:sp>
        <p:nvSpPr>
          <p:cNvPr id="10" name="Yuvarlatılmış Dikdörtgen 9"/>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1" name="Metin kutusu 10"/>
          <p:cNvSpPr txBox="1"/>
          <p:nvPr/>
        </p:nvSpPr>
        <p:spPr>
          <a:xfrm>
            <a:off x="5475749" y="211327"/>
            <a:ext cx="6716255" cy="584775"/>
          </a:xfrm>
          <a:prstGeom prst="rect">
            <a:avLst/>
          </a:prstGeom>
          <a:noFill/>
        </p:spPr>
        <p:txBody>
          <a:bodyPr wrap="square" rtlCol="0">
            <a:spAutoFit/>
          </a:bodyPr>
          <a:lstStyle/>
          <a:p>
            <a:pPr algn="ctr"/>
            <a:r>
              <a:rPr lang="tr-TR" sz="3200" b="1" dirty="0" smtClean="0">
                <a:effectLst>
                  <a:outerShdw blurRad="38100" dist="38100" dir="2700000" algn="tl">
                    <a:srgbClr val="000000">
                      <a:alpha val="43137"/>
                    </a:srgbClr>
                  </a:outerShdw>
                </a:effectLst>
                <a:latin typeface="Trebuchet MS" panose="020B0603020202020204" pitchFamily="34" charset="0"/>
              </a:rPr>
              <a:t>2023 EĞİTİM VİZYONU</a:t>
            </a:r>
            <a:endParaRPr lang="tr-TR" sz="3200" b="1" dirty="0">
              <a:effectLst>
                <a:outerShdw blurRad="38100" dist="38100" dir="2700000" algn="tl">
                  <a:srgbClr val="000000">
                    <a:alpha val="43137"/>
                  </a:srgbClr>
                </a:outerShdw>
              </a:effectLst>
              <a:latin typeface="Trebuchet MS" panose="020B0603020202020204" pitchFamily="34" charset="0"/>
            </a:endParaRPr>
          </a:p>
        </p:txBody>
      </p:sp>
      <p:sp>
        <p:nvSpPr>
          <p:cNvPr id="12" name="11 Slayt Numarası Yer Tutucusu"/>
          <p:cNvSpPr>
            <a:spLocks noGrp="1"/>
          </p:cNvSpPr>
          <p:nvPr>
            <p:ph type="sldNum" sz="quarter" idx="12"/>
          </p:nvPr>
        </p:nvSpPr>
        <p:spPr/>
        <p:txBody>
          <a:bodyPr/>
          <a:lstStyle/>
          <a:p>
            <a:fld id="{92906C5C-297D-40D7-908D-F30303E58C5D}" type="slidenum">
              <a:rPr lang="tr-TR" smtClean="0"/>
              <a:pPr/>
              <a:t>37</a:t>
            </a:fld>
            <a:endParaRPr lang="tr-TR" dirty="0"/>
          </a:p>
        </p:txBody>
      </p:sp>
      <p:sp>
        <p:nvSpPr>
          <p:cNvPr id="2" name="Dikdörtgen 1"/>
          <p:cNvSpPr/>
          <p:nvPr/>
        </p:nvSpPr>
        <p:spPr>
          <a:xfrm>
            <a:off x="830572" y="1557642"/>
            <a:ext cx="11361429" cy="652166"/>
          </a:xfrm>
          <a:prstGeom prst="rect">
            <a:avLst/>
          </a:prstGeom>
        </p:spPr>
        <p:txBody>
          <a:bodyPr wrap="square">
            <a:spAutoFit/>
          </a:bodyPr>
          <a:lstStyle/>
          <a:p>
            <a:pPr algn="ctr">
              <a:lnSpc>
                <a:spcPct val="107000"/>
              </a:lnSpc>
              <a:spcAft>
                <a:spcPts val="800"/>
              </a:spcAft>
            </a:pPr>
            <a:r>
              <a:rPr lang="tr-TR" sz="3400" b="1"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ÖLÇME VE DEĞERLENDİRME</a:t>
            </a:r>
            <a:endParaRPr lang="tr-TR" sz="3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Yuvarlatılmış Dikdörtgen 13"/>
          <p:cNvSpPr/>
          <p:nvPr/>
        </p:nvSpPr>
        <p:spPr>
          <a:xfrm>
            <a:off x="830571" y="2283792"/>
            <a:ext cx="11361431" cy="101438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5" name="Dikdörtgen 14"/>
          <p:cNvSpPr/>
          <p:nvPr/>
        </p:nvSpPr>
        <p:spPr>
          <a:xfrm>
            <a:off x="830572" y="2283791"/>
            <a:ext cx="11361429" cy="1014380"/>
          </a:xfrm>
          <a:prstGeom prst="rect">
            <a:avLst/>
          </a:prstGeom>
        </p:spPr>
        <p:txBody>
          <a:bodyPr wrap="square">
            <a:spAutoFit/>
          </a:bodyPr>
          <a:lstStyle/>
          <a:p>
            <a:pPr algn="ctr">
              <a:lnSpc>
                <a:spcPct val="107000"/>
              </a:lnSpc>
              <a:spcAft>
                <a:spcPts val="800"/>
              </a:spcAft>
            </a:pPr>
            <a:r>
              <a:rPr lang="tr-TR" sz="28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EĞİTİM </a:t>
            </a:r>
            <a:r>
              <a:rPr lang="tr-TR"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KALİTESİNİN ARTIRILMASI İÇİN ÖLÇME ve DEĞERLENDİRME YÖNTEMLERİ </a:t>
            </a:r>
            <a:r>
              <a:rPr lang="tr-TR" sz="28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ETKİNLEŞTİRİLECEK</a:t>
            </a:r>
            <a:endParaRPr lang="tr-TR"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Dikdörtgen 16"/>
          <p:cNvSpPr/>
          <p:nvPr/>
        </p:nvSpPr>
        <p:spPr>
          <a:xfrm rot="16200000">
            <a:off x="-647635" y="5276212"/>
            <a:ext cx="2121093" cy="769441"/>
          </a:xfrm>
          <a:prstGeom prst="rect">
            <a:avLst/>
          </a:prstGeom>
        </p:spPr>
        <p:txBody>
          <a:bodyPr wrap="none">
            <a:spAutoFit/>
          </a:bodyPr>
          <a:lstStyle/>
          <a:p>
            <a:r>
              <a:rPr lang="tr-TR" sz="44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HEDEF 1</a:t>
            </a:r>
            <a:endParaRPr lang="tr-TR" sz="4400" dirty="0"/>
          </a:p>
        </p:txBody>
      </p:sp>
      <p:sp>
        <p:nvSpPr>
          <p:cNvPr id="18" name="Dikdörtgen 17"/>
          <p:cNvSpPr/>
          <p:nvPr/>
        </p:nvSpPr>
        <p:spPr>
          <a:xfrm>
            <a:off x="830572" y="3381703"/>
            <a:ext cx="11026149" cy="2763705"/>
          </a:xfrm>
          <a:prstGeom prst="rect">
            <a:avLst/>
          </a:prstGeom>
        </p:spPr>
        <p:txBody>
          <a:bodyPr wrap="square">
            <a:spAutoFit/>
          </a:bodyPr>
          <a:lstStyle/>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6- Erken </a:t>
            </a:r>
            <a:r>
              <a:rPr lang="tr-TR" sz="2600" dirty="0">
                <a:latin typeface="Calibri" panose="020F0502020204030204" pitchFamily="34" charset="0"/>
                <a:ea typeface="Calibri" panose="020F0502020204030204" pitchFamily="34" charset="0"/>
                <a:cs typeface="Times New Roman" panose="02020603050405020304" pitchFamily="18" charset="0"/>
              </a:rPr>
              <a:t>çocukluk eğitiminden başlayarak üst öğrenim kademelerinde de devam edecek şekilde çocukların tüm gelişim alanlarının izlenmesi, değerlendirilmesi ve iyileştirilmesine yönelik</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 </a:t>
            </a:r>
            <a:r>
              <a:rPr lang="tr-TR" sz="26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e-</a:t>
            </a:r>
            <a:r>
              <a:rPr lang="tr-TR" sz="2600" b="1" dirty="0" err="1">
                <a:solidFill>
                  <a:srgbClr val="C00000"/>
                </a:solidFill>
                <a:latin typeface="Calibri" panose="020F0502020204030204" pitchFamily="34" charset="0"/>
                <a:ea typeface="Calibri" panose="020F0502020204030204" pitchFamily="34" charset="0"/>
                <a:cs typeface="Times New Roman" panose="02020603050405020304" pitchFamily="18" charset="0"/>
              </a:rPr>
              <a:t>portfolyo</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 </a:t>
            </a:r>
            <a:r>
              <a:rPr lang="tr-TR" sz="2600" dirty="0">
                <a:latin typeface="Calibri" panose="020F0502020204030204" pitchFamily="34" charset="0"/>
                <a:ea typeface="Calibri" panose="020F0502020204030204" pitchFamily="34" charset="0"/>
                <a:cs typeface="Times New Roman" panose="02020603050405020304" pitchFamily="18" charset="0"/>
              </a:rPr>
              <a:t>çocuğa ait verilerin korunması esasıyla oluşturulacaktır.</a:t>
            </a:r>
          </a:p>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7- </a:t>
            </a:r>
            <a:r>
              <a:rPr lang="tr-TR" sz="2600" b="1"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Dijital </a:t>
            </a:r>
            <a:r>
              <a:rPr lang="tr-TR" sz="26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ölçme değerlendirme uygulamaları </a:t>
            </a:r>
            <a:r>
              <a:rPr lang="tr-TR" sz="2600" dirty="0">
                <a:latin typeface="Calibri" panose="020F0502020204030204" pitchFamily="34" charset="0"/>
                <a:ea typeface="Calibri" panose="020F0502020204030204" pitchFamily="34" charset="0"/>
                <a:cs typeface="Times New Roman" panose="02020603050405020304" pitchFamily="18" charset="0"/>
              </a:rPr>
              <a:t>konusunda </a:t>
            </a:r>
            <a:r>
              <a:rPr lang="tr-TR" sz="26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veliler</a:t>
            </a:r>
            <a:r>
              <a:rPr lang="tr-TR" sz="2600" dirty="0">
                <a:latin typeface="Calibri" panose="020F0502020204030204" pitchFamily="34" charset="0"/>
                <a:ea typeface="Calibri" panose="020F0502020204030204" pitchFamily="34" charset="0"/>
                <a:cs typeface="Times New Roman" panose="02020603050405020304" pitchFamily="18" charset="0"/>
              </a:rPr>
              <a:t> için özel eğitimler tasarlanacaktır.</a:t>
            </a:r>
          </a:p>
        </p:txBody>
      </p:sp>
      <p:pic>
        <p:nvPicPr>
          <p:cNvPr id="16" name="3 Resim" descr="merkezefendi mem logo2.jpg"/>
          <p:cNvPicPr>
            <a:picLocks noChangeAspect="1"/>
          </p:cNvPicPr>
          <p:nvPr/>
        </p:nvPicPr>
        <p:blipFill>
          <a:blip r:embed="rId3" cstate="print"/>
          <a:srcRect/>
          <a:stretch>
            <a:fillRect/>
          </a:stretch>
        </p:blipFill>
        <p:spPr bwMode="auto">
          <a:xfrm>
            <a:off x="56446" y="101599"/>
            <a:ext cx="1557865" cy="1461054"/>
          </a:xfrm>
          <a:prstGeom prst="rect">
            <a:avLst/>
          </a:prstGeom>
          <a:noFill/>
          <a:ln w="9525">
            <a:noFill/>
            <a:miter lim="800000"/>
            <a:headEnd/>
            <a:tailEnd/>
          </a:ln>
        </p:spPr>
      </p:pic>
    </p:spTree>
    <p:extLst>
      <p:ext uri="{BB962C8B-B14F-4D97-AF65-F5344CB8AC3E}">
        <p14:creationId xmlns="" xmlns:p14="http://schemas.microsoft.com/office/powerpoint/2010/main" val="41729792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830571" y="156526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Akış Çizelgesi: Ayıkla 3"/>
          <p:cNvSpPr/>
          <p:nvPr/>
        </p:nvSpPr>
        <p:spPr>
          <a:xfrm rot="5400000">
            <a:off x="5006406" y="36669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Oval 5"/>
          <p:cNvSpPr/>
          <p:nvPr/>
        </p:nvSpPr>
        <p:spPr>
          <a:xfrm>
            <a:off x="127011" y="116881"/>
            <a:ext cx="1407120" cy="140712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7" name="Düz Bağlayıcı 6"/>
          <p:cNvCxnSpPr>
            <a:stCxn id="6" idx="6"/>
          </p:cNvCxnSpPr>
          <p:nvPr/>
        </p:nvCxnSpPr>
        <p:spPr>
          <a:xfrm>
            <a:off x="1534133" y="820445"/>
            <a:ext cx="10657871" cy="186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a:stCxn id="6" idx="4"/>
          </p:cNvCxnSpPr>
          <p:nvPr/>
        </p:nvCxnSpPr>
        <p:spPr>
          <a:xfrm>
            <a:off x="830571" y="1524005"/>
            <a:ext cx="0" cy="53339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Yay 8"/>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0" name="Yuvarlatılmış Dikdörtgen 9"/>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Metin kutusu 10"/>
          <p:cNvSpPr txBox="1"/>
          <p:nvPr/>
        </p:nvSpPr>
        <p:spPr>
          <a:xfrm>
            <a:off x="5475749" y="211327"/>
            <a:ext cx="6716255" cy="584775"/>
          </a:xfrm>
          <a:prstGeom prst="rect">
            <a:avLst/>
          </a:prstGeom>
          <a:noFill/>
        </p:spPr>
        <p:txBody>
          <a:bodyPr wrap="square" rtlCol="0">
            <a:spAutoFit/>
          </a:bodyPr>
          <a:lstStyle/>
          <a:p>
            <a:pPr algn="ctr"/>
            <a:r>
              <a:rPr lang="tr-TR" sz="3200" b="1" dirty="0" smtClean="0">
                <a:effectLst>
                  <a:outerShdw blurRad="38100" dist="38100" dir="2700000" algn="tl">
                    <a:srgbClr val="000000">
                      <a:alpha val="43137"/>
                    </a:srgbClr>
                  </a:outerShdw>
                </a:effectLst>
                <a:latin typeface="Trebuchet MS" panose="020B0603020202020204" pitchFamily="34" charset="0"/>
              </a:rPr>
              <a:t>2023 EĞİTİM VİZYONU</a:t>
            </a:r>
            <a:endParaRPr lang="tr-TR" sz="3200" b="1" dirty="0">
              <a:effectLst>
                <a:outerShdw blurRad="38100" dist="38100" dir="2700000" algn="tl">
                  <a:srgbClr val="000000">
                    <a:alpha val="43137"/>
                  </a:srgbClr>
                </a:outerShdw>
              </a:effectLst>
              <a:latin typeface="Trebuchet MS" panose="020B0603020202020204" pitchFamily="34" charset="0"/>
            </a:endParaRPr>
          </a:p>
        </p:txBody>
      </p:sp>
      <p:sp>
        <p:nvSpPr>
          <p:cNvPr id="12" name="11 Slayt Numarası Yer Tutucusu"/>
          <p:cNvSpPr>
            <a:spLocks noGrp="1"/>
          </p:cNvSpPr>
          <p:nvPr>
            <p:ph type="sldNum" sz="quarter" idx="12"/>
          </p:nvPr>
        </p:nvSpPr>
        <p:spPr/>
        <p:txBody>
          <a:bodyPr/>
          <a:lstStyle/>
          <a:p>
            <a:fld id="{92906C5C-297D-40D7-908D-F30303E58C5D}" type="slidenum">
              <a:rPr lang="tr-TR" smtClean="0"/>
              <a:pPr/>
              <a:t>38</a:t>
            </a:fld>
            <a:endParaRPr lang="tr-TR"/>
          </a:p>
        </p:txBody>
      </p:sp>
      <p:sp>
        <p:nvSpPr>
          <p:cNvPr id="2" name="Dikdörtgen 1"/>
          <p:cNvSpPr/>
          <p:nvPr/>
        </p:nvSpPr>
        <p:spPr>
          <a:xfrm>
            <a:off x="830572" y="1557642"/>
            <a:ext cx="11361429" cy="652166"/>
          </a:xfrm>
          <a:prstGeom prst="rect">
            <a:avLst/>
          </a:prstGeom>
        </p:spPr>
        <p:txBody>
          <a:bodyPr wrap="square">
            <a:spAutoFit/>
          </a:bodyPr>
          <a:lstStyle/>
          <a:p>
            <a:pPr algn="ctr">
              <a:lnSpc>
                <a:spcPct val="107000"/>
              </a:lnSpc>
              <a:spcAft>
                <a:spcPts val="800"/>
              </a:spcAft>
            </a:pPr>
            <a:r>
              <a:rPr lang="tr-TR" sz="3400" b="1"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ÖLÇME VE DEĞERLENDİRME</a:t>
            </a:r>
            <a:endParaRPr lang="tr-TR" sz="3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Yuvarlatılmış Dikdörtgen 13"/>
          <p:cNvSpPr/>
          <p:nvPr/>
        </p:nvSpPr>
        <p:spPr>
          <a:xfrm>
            <a:off x="830571" y="228379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830572" y="2334842"/>
            <a:ext cx="11361429" cy="553357"/>
          </a:xfrm>
          <a:prstGeom prst="rect">
            <a:avLst/>
          </a:prstGeom>
        </p:spPr>
        <p:txBody>
          <a:bodyPr wrap="square">
            <a:spAutoFit/>
          </a:bodyPr>
          <a:lstStyle/>
          <a:p>
            <a:pPr algn="ctr">
              <a:lnSpc>
                <a:spcPct val="107000"/>
              </a:lnSpc>
              <a:spcAft>
                <a:spcPts val="800"/>
              </a:spcAft>
            </a:pPr>
            <a:r>
              <a:rPr lang="tr-TR"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ÖĞRENCİLERİN SOSYAL, KÜLTÜREL ve SPORTİF ETKİNLİKLERİ İZLENECEK</a:t>
            </a:r>
          </a:p>
        </p:txBody>
      </p:sp>
      <p:sp>
        <p:nvSpPr>
          <p:cNvPr id="16" name="Dikdörtgen 15"/>
          <p:cNvSpPr/>
          <p:nvPr/>
        </p:nvSpPr>
        <p:spPr>
          <a:xfrm>
            <a:off x="830572" y="3002321"/>
            <a:ext cx="11026149" cy="3063724"/>
          </a:xfrm>
          <a:prstGeom prst="rect">
            <a:avLst/>
          </a:prstGeom>
        </p:spPr>
        <p:txBody>
          <a:bodyPr wrap="square">
            <a:spAutoFit/>
          </a:bodyPr>
          <a:lstStyle/>
          <a:p>
            <a:pPr algn="just">
              <a:lnSpc>
                <a:spcPct val="107000"/>
              </a:lnSpc>
              <a:spcAft>
                <a:spcPts val="800"/>
              </a:spcAft>
            </a:pPr>
            <a:r>
              <a:rPr lang="tr-TR" sz="2400" dirty="0" smtClean="0">
                <a:latin typeface="Calibri" panose="020F0502020204030204" pitchFamily="34" charset="0"/>
                <a:ea typeface="Calibri" panose="020F0502020204030204" pitchFamily="34" charset="0"/>
                <a:cs typeface="Times New Roman" panose="02020603050405020304" pitchFamily="18" charset="0"/>
              </a:rPr>
              <a:t>1- Çocuklarımızın </a:t>
            </a:r>
            <a:r>
              <a:rPr lang="tr-TR" sz="2400" dirty="0">
                <a:latin typeface="Calibri" panose="020F0502020204030204" pitchFamily="34" charset="0"/>
                <a:ea typeface="Calibri" panose="020F0502020204030204" pitchFamily="34" charset="0"/>
                <a:cs typeface="Times New Roman" panose="02020603050405020304" pitchFamily="18" charset="0"/>
              </a:rPr>
              <a:t>sosyal ve eğitsel becerilerinin sınıf ve okul düzeyinden Millî Eğitim Bakanlığı merkez teşkilatına kadar izlenmesi, değerlendirilmesi ve iyileştirilmesine yönelik olarak </a:t>
            </a:r>
            <a:r>
              <a:rPr lang="tr-TR" sz="24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tüm illerimizde ölçme değerlendirme birimleri </a:t>
            </a:r>
            <a:r>
              <a:rPr lang="tr-TR" sz="2400" dirty="0">
                <a:latin typeface="Calibri" panose="020F0502020204030204" pitchFamily="34" charset="0"/>
                <a:ea typeface="Calibri" panose="020F0502020204030204" pitchFamily="34" charset="0"/>
                <a:cs typeface="Times New Roman" panose="02020603050405020304" pitchFamily="18" charset="0"/>
              </a:rPr>
              <a:t>kurulacaktır</a:t>
            </a:r>
            <a:r>
              <a:rPr lang="tr-TR" sz="2400" dirty="0" smtClean="0">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800"/>
              </a:spcAft>
            </a:pPr>
            <a:r>
              <a:rPr lang="tr-TR" sz="2400" dirty="0" smtClean="0">
                <a:latin typeface="Calibri" panose="020F0502020204030204" pitchFamily="34" charset="0"/>
                <a:ea typeface="Calibri" panose="020F0502020204030204" pitchFamily="34" charset="0"/>
                <a:cs typeface="Times New Roman" panose="02020603050405020304" pitchFamily="18" charset="0"/>
              </a:rPr>
              <a:t>2- Tüm </a:t>
            </a:r>
            <a:r>
              <a:rPr lang="tr-TR" sz="2400" dirty="0">
                <a:latin typeface="Calibri" panose="020F0502020204030204" pitchFamily="34" charset="0"/>
                <a:ea typeface="Calibri" panose="020F0502020204030204" pitchFamily="34" charset="0"/>
                <a:cs typeface="Times New Roman" panose="02020603050405020304" pitchFamily="18" charset="0"/>
              </a:rPr>
              <a:t>çocuklarımızın </a:t>
            </a:r>
            <a:r>
              <a:rPr lang="tr-TR" sz="2400" b="1" dirty="0">
                <a:solidFill>
                  <a:srgbClr val="CC0000"/>
                </a:solidFill>
                <a:latin typeface="Calibri" panose="020F0502020204030204" pitchFamily="34" charset="0"/>
                <a:ea typeface="Calibri" panose="020F0502020204030204" pitchFamily="34" charset="0"/>
                <a:cs typeface="Times New Roman" panose="02020603050405020304" pitchFamily="18" charset="0"/>
              </a:rPr>
              <a:t>sosyal, sportif ve kültürel etkinlikleri e-</a:t>
            </a:r>
            <a:r>
              <a:rPr lang="tr-TR" sz="2400" b="1" dirty="0" err="1">
                <a:solidFill>
                  <a:srgbClr val="CC0000"/>
                </a:solidFill>
                <a:latin typeface="Calibri" panose="020F0502020204030204" pitchFamily="34" charset="0"/>
                <a:ea typeface="Calibri" panose="020F0502020204030204" pitchFamily="34" charset="0"/>
                <a:cs typeface="Times New Roman" panose="02020603050405020304" pitchFamily="18" charset="0"/>
              </a:rPr>
              <a:t>portfolyo</a:t>
            </a:r>
            <a:r>
              <a:rPr lang="tr-TR" sz="2400" b="1" dirty="0">
                <a:solidFill>
                  <a:srgbClr val="CC0000"/>
                </a:solidFill>
                <a:latin typeface="Calibri" panose="020F0502020204030204" pitchFamily="34" charset="0"/>
                <a:ea typeface="Calibri" panose="020F0502020204030204" pitchFamily="34" charset="0"/>
                <a:cs typeface="Times New Roman" panose="02020603050405020304" pitchFamily="18" charset="0"/>
              </a:rPr>
              <a:t> içerisinde derlenecektir.</a:t>
            </a:r>
          </a:p>
          <a:p>
            <a:pPr algn="just">
              <a:lnSpc>
                <a:spcPct val="107000"/>
              </a:lnSpc>
              <a:spcAft>
                <a:spcPts val="800"/>
              </a:spcAft>
            </a:pPr>
            <a:r>
              <a:rPr lang="tr-TR" sz="2400" dirty="0" smtClean="0">
                <a:latin typeface="Calibri" panose="020F0502020204030204" pitchFamily="34" charset="0"/>
                <a:ea typeface="Calibri" panose="020F0502020204030204" pitchFamily="34" charset="0"/>
                <a:cs typeface="Times New Roman" panose="02020603050405020304" pitchFamily="18" charset="0"/>
              </a:rPr>
              <a:t>3- </a:t>
            </a:r>
            <a:r>
              <a:rPr lang="tr-TR" sz="2400" dirty="0">
                <a:latin typeface="Calibri" panose="020F0502020204030204" pitchFamily="34" charset="0"/>
                <a:ea typeface="Calibri" panose="020F0502020204030204" pitchFamily="34" charset="0"/>
                <a:cs typeface="Times New Roman" panose="02020603050405020304" pitchFamily="18" charset="0"/>
              </a:rPr>
              <a:t>e-</a:t>
            </a:r>
            <a:r>
              <a:rPr lang="tr-TR" sz="2400" dirty="0" err="1">
                <a:latin typeface="Calibri" panose="020F0502020204030204" pitchFamily="34" charset="0"/>
                <a:ea typeface="Calibri" panose="020F0502020204030204" pitchFamily="34" charset="0"/>
                <a:cs typeface="Times New Roman" panose="02020603050405020304" pitchFamily="18" charset="0"/>
              </a:rPr>
              <a:t>portfolyo</a:t>
            </a:r>
            <a:r>
              <a:rPr lang="tr-TR" sz="2400" dirty="0">
                <a:latin typeface="Calibri" panose="020F0502020204030204" pitchFamily="34" charset="0"/>
                <a:ea typeface="Calibri" panose="020F0502020204030204" pitchFamily="34" charset="0"/>
                <a:cs typeface="Times New Roman" panose="02020603050405020304" pitchFamily="18" charset="0"/>
              </a:rPr>
              <a:t> </a:t>
            </a:r>
            <a:r>
              <a:rPr lang="tr-TR" sz="2400" dirty="0" smtClean="0">
                <a:latin typeface="Calibri" panose="020F0502020204030204" pitchFamily="34" charset="0"/>
                <a:ea typeface="Calibri" panose="020F0502020204030204" pitchFamily="34" charset="0"/>
                <a:cs typeface="Times New Roman" panose="02020603050405020304" pitchFamily="18" charset="0"/>
              </a:rPr>
              <a:t>dosyanın </a:t>
            </a:r>
            <a:r>
              <a:rPr lang="tr-TR" sz="2400" dirty="0">
                <a:latin typeface="Calibri" panose="020F0502020204030204" pitchFamily="34" charset="0"/>
                <a:ea typeface="Calibri" panose="020F0502020204030204" pitchFamily="34" charset="0"/>
                <a:cs typeface="Times New Roman" panose="02020603050405020304" pitchFamily="18" charset="0"/>
              </a:rPr>
              <a:t>verileri öğrencinin ihtiyacı olan çeşitli değerlendirme süreçlerinde kullanılacaktır.</a:t>
            </a:r>
          </a:p>
        </p:txBody>
      </p:sp>
      <p:sp>
        <p:nvSpPr>
          <p:cNvPr id="17" name="Dikdörtgen 16"/>
          <p:cNvSpPr/>
          <p:nvPr/>
        </p:nvSpPr>
        <p:spPr>
          <a:xfrm rot="16200000">
            <a:off x="-647635" y="5276212"/>
            <a:ext cx="2121093" cy="769441"/>
          </a:xfrm>
          <a:prstGeom prst="rect">
            <a:avLst/>
          </a:prstGeom>
        </p:spPr>
        <p:txBody>
          <a:bodyPr wrap="none">
            <a:spAutoFit/>
          </a:bodyPr>
          <a:lstStyle/>
          <a:p>
            <a:r>
              <a:rPr lang="tr-TR" sz="44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HEDEF 2</a:t>
            </a:r>
            <a:endParaRPr lang="tr-TR" sz="4400" dirty="0"/>
          </a:p>
        </p:txBody>
      </p:sp>
      <p:pic>
        <p:nvPicPr>
          <p:cNvPr id="18" name="3 Resim" descr="merkezefendi mem logo2.jpg"/>
          <p:cNvPicPr>
            <a:picLocks noChangeAspect="1"/>
          </p:cNvPicPr>
          <p:nvPr/>
        </p:nvPicPr>
        <p:blipFill>
          <a:blip r:embed="rId3" cstate="print"/>
          <a:srcRect/>
          <a:stretch>
            <a:fillRect/>
          </a:stretch>
        </p:blipFill>
        <p:spPr bwMode="auto">
          <a:xfrm>
            <a:off x="56446" y="101599"/>
            <a:ext cx="1557865" cy="1461054"/>
          </a:xfrm>
          <a:prstGeom prst="rect">
            <a:avLst/>
          </a:prstGeom>
          <a:noFill/>
          <a:ln w="9525">
            <a:noFill/>
            <a:miter lim="800000"/>
            <a:headEnd/>
            <a:tailEnd/>
          </a:ln>
        </p:spPr>
      </p:pic>
    </p:spTree>
    <p:extLst>
      <p:ext uri="{BB962C8B-B14F-4D97-AF65-F5344CB8AC3E}">
        <p14:creationId xmlns="" xmlns:p14="http://schemas.microsoft.com/office/powerpoint/2010/main" val="6589219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830571" y="156526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Akış Çizelgesi: Ayıkla 3"/>
          <p:cNvSpPr/>
          <p:nvPr/>
        </p:nvSpPr>
        <p:spPr>
          <a:xfrm rot="5400000">
            <a:off x="5006406" y="36669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Oval 5"/>
          <p:cNvSpPr/>
          <p:nvPr/>
        </p:nvSpPr>
        <p:spPr>
          <a:xfrm>
            <a:off x="127011" y="116881"/>
            <a:ext cx="1407120" cy="140712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7" name="Düz Bağlayıcı 6"/>
          <p:cNvCxnSpPr>
            <a:stCxn id="6" idx="6"/>
          </p:cNvCxnSpPr>
          <p:nvPr/>
        </p:nvCxnSpPr>
        <p:spPr>
          <a:xfrm>
            <a:off x="1534133" y="820445"/>
            <a:ext cx="10657871" cy="186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a:stCxn id="6" idx="4"/>
          </p:cNvCxnSpPr>
          <p:nvPr/>
        </p:nvCxnSpPr>
        <p:spPr>
          <a:xfrm>
            <a:off x="830571" y="1524005"/>
            <a:ext cx="0" cy="53339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Yay 8"/>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0" name="Yuvarlatılmış Dikdörtgen 9"/>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Metin kutusu 10"/>
          <p:cNvSpPr txBox="1"/>
          <p:nvPr/>
        </p:nvSpPr>
        <p:spPr>
          <a:xfrm>
            <a:off x="5475749" y="211327"/>
            <a:ext cx="6716255" cy="584775"/>
          </a:xfrm>
          <a:prstGeom prst="rect">
            <a:avLst/>
          </a:prstGeom>
          <a:noFill/>
        </p:spPr>
        <p:txBody>
          <a:bodyPr wrap="square" rtlCol="0">
            <a:spAutoFit/>
          </a:bodyPr>
          <a:lstStyle/>
          <a:p>
            <a:pPr algn="ctr"/>
            <a:r>
              <a:rPr lang="tr-TR" sz="3200" b="1" dirty="0" smtClean="0">
                <a:effectLst>
                  <a:outerShdw blurRad="38100" dist="38100" dir="2700000" algn="tl">
                    <a:srgbClr val="000000">
                      <a:alpha val="43137"/>
                    </a:srgbClr>
                  </a:outerShdw>
                </a:effectLst>
                <a:latin typeface="Trebuchet MS" panose="020B0603020202020204" pitchFamily="34" charset="0"/>
              </a:rPr>
              <a:t>2023 EĞİTİM VİZYONU</a:t>
            </a:r>
            <a:endParaRPr lang="tr-TR" sz="3200" b="1" dirty="0">
              <a:effectLst>
                <a:outerShdw blurRad="38100" dist="38100" dir="2700000" algn="tl">
                  <a:srgbClr val="000000">
                    <a:alpha val="43137"/>
                  </a:srgbClr>
                </a:outerShdw>
              </a:effectLst>
              <a:latin typeface="Trebuchet MS" panose="020B0603020202020204" pitchFamily="34" charset="0"/>
            </a:endParaRPr>
          </a:p>
        </p:txBody>
      </p:sp>
      <p:sp>
        <p:nvSpPr>
          <p:cNvPr id="12" name="11 Slayt Numarası Yer Tutucusu"/>
          <p:cNvSpPr>
            <a:spLocks noGrp="1"/>
          </p:cNvSpPr>
          <p:nvPr>
            <p:ph type="sldNum" sz="quarter" idx="12"/>
          </p:nvPr>
        </p:nvSpPr>
        <p:spPr/>
        <p:txBody>
          <a:bodyPr/>
          <a:lstStyle/>
          <a:p>
            <a:fld id="{92906C5C-297D-40D7-908D-F30303E58C5D}" type="slidenum">
              <a:rPr lang="tr-TR" smtClean="0"/>
              <a:pPr/>
              <a:t>39</a:t>
            </a:fld>
            <a:endParaRPr lang="tr-TR"/>
          </a:p>
        </p:txBody>
      </p:sp>
      <p:sp>
        <p:nvSpPr>
          <p:cNvPr id="2" name="Dikdörtgen 1"/>
          <p:cNvSpPr/>
          <p:nvPr/>
        </p:nvSpPr>
        <p:spPr>
          <a:xfrm>
            <a:off x="830572" y="1557642"/>
            <a:ext cx="11361429" cy="652166"/>
          </a:xfrm>
          <a:prstGeom prst="rect">
            <a:avLst/>
          </a:prstGeom>
        </p:spPr>
        <p:txBody>
          <a:bodyPr wrap="square">
            <a:spAutoFit/>
          </a:bodyPr>
          <a:lstStyle/>
          <a:p>
            <a:pPr algn="ctr">
              <a:lnSpc>
                <a:spcPct val="107000"/>
              </a:lnSpc>
              <a:spcAft>
                <a:spcPts val="800"/>
              </a:spcAft>
            </a:pPr>
            <a:r>
              <a:rPr lang="tr-TR" sz="3400" b="1"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ÖLÇME VE DEĞERLENDİRME</a:t>
            </a:r>
            <a:endParaRPr lang="tr-TR" sz="3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Yuvarlatılmış Dikdörtgen 13"/>
          <p:cNvSpPr/>
          <p:nvPr/>
        </p:nvSpPr>
        <p:spPr>
          <a:xfrm>
            <a:off x="830571" y="2283792"/>
            <a:ext cx="11361431" cy="101438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830572" y="2283791"/>
            <a:ext cx="11361429" cy="1014380"/>
          </a:xfrm>
          <a:prstGeom prst="rect">
            <a:avLst/>
          </a:prstGeom>
        </p:spPr>
        <p:txBody>
          <a:bodyPr wrap="square">
            <a:spAutoFit/>
          </a:bodyPr>
          <a:lstStyle/>
          <a:p>
            <a:pPr algn="ctr">
              <a:lnSpc>
                <a:spcPct val="107000"/>
              </a:lnSpc>
              <a:spcAft>
                <a:spcPts val="800"/>
              </a:spcAft>
            </a:pPr>
            <a:r>
              <a:rPr lang="tr-TR"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KADEMELER ARASI GEÇİŞ SINAVLARININ EĞİTİM SİSTEMİ ÜZERİNDEKİ BASKISI AZALTILACAK</a:t>
            </a:r>
          </a:p>
        </p:txBody>
      </p:sp>
      <p:sp>
        <p:nvSpPr>
          <p:cNvPr id="17" name="Dikdörtgen 16"/>
          <p:cNvSpPr/>
          <p:nvPr/>
        </p:nvSpPr>
        <p:spPr>
          <a:xfrm rot="16200000">
            <a:off x="-647635" y="5276212"/>
            <a:ext cx="2121093" cy="769441"/>
          </a:xfrm>
          <a:prstGeom prst="rect">
            <a:avLst/>
          </a:prstGeom>
        </p:spPr>
        <p:txBody>
          <a:bodyPr wrap="none">
            <a:spAutoFit/>
          </a:bodyPr>
          <a:lstStyle/>
          <a:p>
            <a:r>
              <a:rPr lang="tr-TR" sz="44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HEDEF 3</a:t>
            </a:r>
            <a:endParaRPr lang="tr-TR" sz="4400" dirty="0"/>
          </a:p>
        </p:txBody>
      </p:sp>
      <p:sp>
        <p:nvSpPr>
          <p:cNvPr id="18" name="Dikdörtgen 17"/>
          <p:cNvSpPr/>
          <p:nvPr/>
        </p:nvSpPr>
        <p:spPr>
          <a:xfrm>
            <a:off x="830572" y="3381702"/>
            <a:ext cx="11026149" cy="3071482"/>
          </a:xfrm>
          <a:prstGeom prst="rect">
            <a:avLst/>
          </a:prstGeom>
        </p:spPr>
        <p:txBody>
          <a:bodyPr wrap="square">
            <a:spAutoFit/>
          </a:bodyPr>
          <a:lstStyle/>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1- </a:t>
            </a:r>
            <a:r>
              <a:rPr lang="tr-TR" sz="2600" b="1" dirty="0" smtClean="0">
                <a:solidFill>
                  <a:srgbClr val="CC0000"/>
                </a:solidFill>
                <a:latin typeface="Calibri" panose="020F0502020204030204" pitchFamily="34" charset="0"/>
                <a:ea typeface="Calibri" panose="020F0502020204030204" pitchFamily="34" charset="0"/>
                <a:cs typeface="Times New Roman" panose="02020603050405020304" pitchFamily="18" charset="0"/>
              </a:rPr>
              <a:t>Okullar </a:t>
            </a:r>
            <a:r>
              <a:rPr lang="tr-TR" sz="2600" b="1" dirty="0">
                <a:solidFill>
                  <a:srgbClr val="CC0000"/>
                </a:solidFill>
                <a:latin typeface="Calibri" panose="020F0502020204030204" pitchFamily="34" charset="0"/>
                <a:ea typeface="Calibri" panose="020F0502020204030204" pitchFamily="34" charset="0"/>
                <a:cs typeface="Times New Roman" panose="02020603050405020304" pitchFamily="18" charset="0"/>
              </a:rPr>
              <a:t>arası başarı farklarının azaltılması</a:t>
            </a:r>
            <a:r>
              <a:rPr lang="tr-TR" sz="2600" dirty="0">
                <a:latin typeface="Calibri" panose="020F0502020204030204" pitchFamily="34" charset="0"/>
                <a:ea typeface="Calibri" panose="020F0502020204030204" pitchFamily="34" charset="0"/>
                <a:cs typeface="Times New Roman" panose="02020603050405020304" pitchFamily="18" charset="0"/>
              </a:rPr>
              <a:t>na</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 </a:t>
            </a:r>
            <a:r>
              <a:rPr lang="tr-TR" sz="2600" dirty="0">
                <a:latin typeface="Calibri" panose="020F0502020204030204" pitchFamily="34" charset="0"/>
                <a:ea typeface="Calibri" panose="020F0502020204030204" pitchFamily="34" charset="0"/>
                <a:cs typeface="Times New Roman" panose="02020603050405020304" pitchFamily="18" charset="0"/>
              </a:rPr>
              <a:t>yönelik eğitsel tedbirler alınacaktır</a:t>
            </a:r>
            <a:r>
              <a:rPr lang="tr-TR" sz="2600" dirty="0" smtClean="0">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spcAft>
                <a:spcPts val="800"/>
              </a:spcAft>
            </a:pPr>
            <a:endParaRPr lang="tr-TR" sz="2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2- </a:t>
            </a:r>
            <a:r>
              <a:rPr lang="tr-TR" sz="2600" b="1"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Şartları </a:t>
            </a:r>
            <a:r>
              <a:rPr lang="tr-TR" sz="26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elverişsiz okullar</a:t>
            </a:r>
            <a:r>
              <a:rPr lang="tr-TR" sz="2600" dirty="0">
                <a:latin typeface="Calibri" panose="020F0502020204030204" pitchFamily="34" charset="0"/>
                <a:ea typeface="Calibri" panose="020F0502020204030204" pitchFamily="34" charset="0"/>
                <a:cs typeface="Times New Roman" panose="02020603050405020304" pitchFamily="18" charset="0"/>
              </a:rPr>
              <a:t>ın</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 </a:t>
            </a:r>
            <a:r>
              <a:rPr lang="tr-TR" sz="2600" dirty="0">
                <a:latin typeface="Calibri" panose="020F0502020204030204" pitchFamily="34" charset="0"/>
                <a:ea typeface="Calibri" panose="020F0502020204030204" pitchFamily="34" charset="0"/>
                <a:cs typeface="Times New Roman" panose="02020603050405020304" pitchFamily="18" charset="0"/>
              </a:rPr>
              <a:t>fiziksel ve sosyal imkânları genişletilecektir</a:t>
            </a:r>
            <a:r>
              <a:rPr lang="tr-TR" sz="2600" dirty="0" smtClean="0">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spcAft>
                <a:spcPts val="800"/>
              </a:spcAft>
            </a:pPr>
            <a:endParaRPr lang="tr-TR" sz="2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3- </a:t>
            </a:r>
            <a:r>
              <a:rPr lang="tr-TR" sz="2600" b="1"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Sınavla </a:t>
            </a:r>
            <a:r>
              <a:rPr lang="tr-TR" sz="26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öğrenci alan okul sayıları </a:t>
            </a:r>
            <a:r>
              <a:rPr lang="tr-TR" sz="2600" dirty="0">
                <a:latin typeface="Calibri" panose="020F0502020204030204" pitchFamily="34" charset="0"/>
                <a:ea typeface="Calibri" panose="020F0502020204030204" pitchFamily="34" charset="0"/>
                <a:cs typeface="Times New Roman" panose="02020603050405020304" pitchFamily="18" charset="0"/>
              </a:rPr>
              <a:t>kademeli bir şekilde azaltılacaktır.</a:t>
            </a:r>
          </a:p>
        </p:txBody>
      </p:sp>
      <p:pic>
        <p:nvPicPr>
          <p:cNvPr id="16" name="3 Resim" descr="merkezefendi mem logo2.jpg"/>
          <p:cNvPicPr>
            <a:picLocks noChangeAspect="1"/>
          </p:cNvPicPr>
          <p:nvPr/>
        </p:nvPicPr>
        <p:blipFill>
          <a:blip r:embed="rId3" cstate="print"/>
          <a:srcRect/>
          <a:stretch>
            <a:fillRect/>
          </a:stretch>
        </p:blipFill>
        <p:spPr bwMode="auto">
          <a:xfrm>
            <a:off x="56446" y="101599"/>
            <a:ext cx="1557865" cy="1461054"/>
          </a:xfrm>
          <a:prstGeom prst="rect">
            <a:avLst/>
          </a:prstGeom>
          <a:noFill/>
          <a:ln w="9525">
            <a:noFill/>
            <a:miter lim="800000"/>
            <a:headEnd/>
            <a:tailEnd/>
          </a:ln>
        </p:spPr>
      </p:pic>
    </p:spTree>
    <p:extLst>
      <p:ext uri="{BB962C8B-B14F-4D97-AF65-F5344CB8AC3E}">
        <p14:creationId xmlns="" xmlns:p14="http://schemas.microsoft.com/office/powerpoint/2010/main" val="5355844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Yuvarlatılmış Dikdörtgen 19"/>
          <p:cNvSpPr/>
          <p:nvPr/>
        </p:nvSpPr>
        <p:spPr>
          <a:xfrm>
            <a:off x="830571" y="156526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sp>
        <p:nvSpPr>
          <p:cNvPr id="4" name="Akış Çizelgesi: Ayıkla 3"/>
          <p:cNvSpPr/>
          <p:nvPr/>
        </p:nvSpPr>
        <p:spPr>
          <a:xfrm rot="5400000">
            <a:off x="5006406" y="36669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sp>
        <p:nvSpPr>
          <p:cNvPr id="6" name="Oval 5"/>
          <p:cNvSpPr/>
          <p:nvPr/>
        </p:nvSpPr>
        <p:spPr>
          <a:xfrm>
            <a:off x="127011" y="116881"/>
            <a:ext cx="1407120" cy="140712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cxnSp>
        <p:nvCxnSpPr>
          <p:cNvPr id="7" name="Düz Bağlayıcı 6"/>
          <p:cNvCxnSpPr>
            <a:stCxn id="6" idx="6"/>
          </p:cNvCxnSpPr>
          <p:nvPr/>
        </p:nvCxnSpPr>
        <p:spPr>
          <a:xfrm>
            <a:off x="1534133" y="820445"/>
            <a:ext cx="10657871" cy="186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a:stCxn id="6" idx="4"/>
          </p:cNvCxnSpPr>
          <p:nvPr/>
        </p:nvCxnSpPr>
        <p:spPr>
          <a:xfrm>
            <a:off x="830571" y="1524005"/>
            <a:ext cx="0" cy="53339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Yay 8"/>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dirty="0">
              <a:solidFill>
                <a:prstClr val="black"/>
              </a:solidFill>
            </a:endParaRPr>
          </a:p>
        </p:txBody>
      </p:sp>
      <p:sp>
        <p:nvSpPr>
          <p:cNvPr id="10" name="Yuvarlatılmış Dikdörtgen 9"/>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sp>
        <p:nvSpPr>
          <p:cNvPr id="11" name="Metin kutusu 10"/>
          <p:cNvSpPr txBox="1"/>
          <p:nvPr/>
        </p:nvSpPr>
        <p:spPr>
          <a:xfrm>
            <a:off x="5475749" y="211327"/>
            <a:ext cx="6716255" cy="584775"/>
          </a:xfrm>
          <a:prstGeom prst="rect">
            <a:avLst/>
          </a:prstGeom>
          <a:noFill/>
        </p:spPr>
        <p:txBody>
          <a:bodyPr wrap="square" rtlCol="0">
            <a:spAutoFit/>
          </a:bodyPr>
          <a:lstStyle/>
          <a:p>
            <a:pPr algn="ctr"/>
            <a:r>
              <a:rPr lang="tr-TR" sz="3200" b="1" dirty="0" smtClean="0">
                <a:solidFill>
                  <a:prstClr val="black"/>
                </a:solidFill>
                <a:effectLst>
                  <a:outerShdw blurRad="38100" dist="38100" dir="2700000" algn="tl">
                    <a:srgbClr val="000000">
                      <a:alpha val="43137"/>
                    </a:srgbClr>
                  </a:outerShdw>
                </a:effectLst>
                <a:latin typeface="Trebuchet MS" panose="020B0603020202020204" pitchFamily="34" charset="0"/>
              </a:rPr>
              <a:t>2023 EĞİTİM VİZYONU</a:t>
            </a:r>
            <a:endParaRPr lang="tr-TR" sz="3200" b="1" dirty="0">
              <a:solidFill>
                <a:prstClr val="black"/>
              </a:solidFill>
              <a:effectLst>
                <a:outerShdw blurRad="38100" dist="38100" dir="2700000" algn="tl">
                  <a:srgbClr val="000000">
                    <a:alpha val="43137"/>
                  </a:srgbClr>
                </a:outerShdw>
              </a:effectLst>
              <a:latin typeface="Trebuchet MS" panose="020B0603020202020204" pitchFamily="34" charset="0"/>
            </a:endParaRPr>
          </a:p>
        </p:txBody>
      </p:sp>
      <p:sp>
        <p:nvSpPr>
          <p:cNvPr id="12" name="11 Slayt Numarası Yer Tutucusu"/>
          <p:cNvSpPr>
            <a:spLocks noGrp="1"/>
          </p:cNvSpPr>
          <p:nvPr>
            <p:ph type="sldNum" sz="quarter" idx="12"/>
          </p:nvPr>
        </p:nvSpPr>
        <p:spPr/>
        <p:txBody>
          <a:bodyPr/>
          <a:lstStyle/>
          <a:p>
            <a:fld id="{92906C5C-297D-40D7-908D-F30303E58C5D}" type="slidenum">
              <a:rPr lang="tr-TR" smtClean="0">
                <a:solidFill>
                  <a:prstClr val="black">
                    <a:tint val="75000"/>
                  </a:prstClr>
                </a:solidFill>
              </a:rPr>
              <a:pPr/>
              <a:t>4</a:t>
            </a:fld>
            <a:endParaRPr lang="tr-TR" dirty="0">
              <a:solidFill>
                <a:prstClr val="black">
                  <a:tint val="75000"/>
                </a:prstClr>
              </a:solidFill>
            </a:endParaRPr>
          </a:p>
        </p:txBody>
      </p:sp>
      <p:sp>
        <p:nvSpPr>
          <p:cNvPr id="2" name="Dikdörtgen 1"/>
          <p:cNvSpPr/>
          <p:nvPr/>
        </p:nvSpPr>
        <p:spPr>
          <a:xfrm>
            <a:off x="830572" y="1557642"/>
            <a:ext cx="11361429" cy="652166"/>
          </a:xfrm>
          <a:prstGeom prst="rect">
            <a:avLst/>
          </a:prstGeom>
        </p:spPr>
        <p:txBody>
          <a:bodyPr wrap="square">
            <a:spAutoFit/>
          </a:bodyPr>
          <a:lstStyle/>
          <a:p>
            <a:pPr algn="ctr">
              <a:lnSpc>
                <a:spcPct val="107000"/>
              </a:lnSpc>
              <a:spcAft>
                <a:spcPts val="800"/>
              </a:spcAft>
            </a:pPr>
            <a:r>
              <a:rPr lang="tr-TR" sz="3400" b="1" dirty="0" smtClean="0">
                <a:solidFill>
                  <a:prstClr val="black"/>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2023 EĞİTİM VİZYONUNUN FELSEFESİ</a:t>
            </a:r>
            <a:endParaRPr lang="tr-TR" sz="3400" dirty="0">
              <a:solidFill>
                <a:prstClr val="black"/>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p:txBody>
      </p:sp>
      <p:sp>
        <p:nvSpPr>
          <p:cNvPr id="17" name="Dikdörtgen 16"/>
          <p:cNvSpPr/>
          <p:nvPr/>
        </p:nvSpPr>
        <p:spPr>
          <a:xfrm>
            <a:off x="830572" y="2571053"/>
            <a:ext cx="11026149" cy="3230628"/>
          </a:xfrm>
          <a:prstGeom prst="rect">
            <a:avLst/>
          </a:prstGeom>
        </p:spPr>
        <p:txBody>
          <a:bodyPr wrap="square">
            <a:spAutoFit/>
          </a:bodyPr>
          <a:lstStyle/>
          <a:p>
            <a:pPr marL="457200" indent="-457200" algn="just">
              <a:lnSpc>
                <a:spcPct val="107000"/>
              </a:lnSpc>
              <a:spcAft>
                <a:spcPts val="800"/>
              </a:spcAft>
              <a:buFont typeface="Wingdings" pitchFamily="2" charset="2"/>
              <a:buChar char="ü"/>
            </a:pPr>
            <a:r>
              <a:rPr lang="tr-TR" sz="3200" dirty="0" smtClean="0"/>
              <a:t>Günümüz </a:t>
            </a:r>
            <a:r>
              <a:rPr lang="tr-TR" sz="3200" dirty="0"/>
              <a:t>dünyasında; sınav kazanmak, iş bulmak ve sınıf geçmek gibi kavramlar eğitimin türevsel sonucu olarak karşımıza çıkmaktadır. Eğitimi mekanik bir sistem haline getiren bu dönemsel kalıplar yerine eğitimin insani bir sistem olma yönünü ön plana çıkarmak gerekmektedir. Bizim eğitimden önce insanı konuşmamızın asıl sebebi de budur.</a:t>
            </a:r>
            <a:endParaRPr lang="tr-TR" sz="3200" dirty="0">
              <a:ea typeface="Times New Roman"/>
              <a:cs typeface="Times New Roman"/>
            </a:endParaRPr>
          </a:p>
        </p:txBody>
      </p:sp>
      <p:pic>
        <p:nvPicPr>
          <p:cNvPr id="13" name="3 Resim" descr="merkezefendi mem logo2.jpg"/>
          <p:cNvPicPr>
            <a:picLocks noChangeAspect="1"/>
          </p:cNvPicPr>
          <p:nvPr/>
        </p:nvPicPr>
        <p:blipFill>
          <a:blip r:embed="rId3" cstate="print"/>
          <a:srcRect/>
          <a:stretch>
            <a:fillRect/>
          </a:stretch>
        </p:blipFill>
        <p:spPr bwMode="auto">
          <a:xfrm>
            <a:off x="56446" y="67732"/>
            <a:ext cx="1557865" cy="1461054"/>
          </a:xfrm>
          <a:prstGeom prst="rect">
            <a:avLst/>
          </a:prstGeom>
          <a:noFill/>
          <a:ln w="9525">
            <a:noFill/>
            <a:miter lim="800000"/>
            <a:headEnd/>
            <a:tailEnd/>
          </a:ln>
        </p:spPr>
      </p:pic>
    </p:spTree>
    <p:extLst>
      <p:ext uri="{BB962C8B-B14F-4D97-AF65-F5344CB8AC3E}">
        <p14:creationId xmlns="" xmlns:p14="http://schemas.microsoft.com/office/powerpoint/2010/main" val="36331472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830571" y="156526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Akış Çizelgesi: Ayıkla 3"/>
          <p:cNvSpPr/>
          <p:nvPr/>
        </p:nvSpPr>
        <p:spPr>
          <a:xfrm rot="5400000">
            <a:off x="5006406" y="36669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Oval 5"/>
          <p:cNvSpPr/>
          <p:nvPr/>
        </p:nvSpPr>
        <p:spPr>
          <a:xfrm>
            <a:off x="127011" y="116881"/>
            <a:ext cx="1407120" cy="140712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7" name="Düz Bağlayıcı 6"/>
          <p:cNvCxnSpPr>
            <a:stCxn id="6" idx="6"/>
          </p:cNvCxnSpPr>
          <p:nvPr/>
        </p:nvCxnSpPr>
        <p:spPr>
          <a:xfrm>
            <a:off x="1534133" y="820445"/>
            <a:ext cx="10657871" cy="186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a:stCxn id="6" idx="4"/>
          </p:cNvCxnSpPr>
          <p:nvPr/>
        </p:nvCxnSpPr>
        <p:spPr>
          <a:xfrm>
            <a:off x="830571" y="1524005"/>
            <a:ext cx="0" cy="53339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Yay 8"/>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0" name="Yuvarlatılmış Dikdörtgen 9"/>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Metin kutusu 10"/>
          <p:cNvSpPr txBox="1"/>
          <p:nvPr/>
        </p:nvSpPr>
        <p:spPr>
          <a:xfrm>
            <a:off x="5475749" y="211327"/>
            <a:ext cx="6716255" cy="584775"/>
          </a:xfrm>
          <a:prstGeom prst="rect">
            <a:avLst/>
          </a:prstGeom>
          <a:noFill/>
        </p:spPr>
        <p:txBody>
          <a:bodyPr wrap="square" rtlCol="0">
            <a:spAutoFit/>
          </a:bodyPr>
          <a:lstStyle/>
          <a:p>
            <a:pPr algn="ctr"/>
            <a:r>
              <a:rPr lang="tr-TR" sz="3200" b="1" dirty="0" smtClean="0">
                <a:effectLst>
                  <a:outerShdw blurRad="38100" dist="38100" dir="2700000" algn="tl">
                    <a:srgbClr val="000000">
                      <a:alpha val="43137"/>
                    </a:srgbClr>
                  </a:outerShdw>
                </a:effectLst>
                <a:latin typeface="Trebuchet MS" panose="020B0603020202020204" pitchFamily="34" charset="0"/>
              </a:rPr>
              <a:t>2023 EĞİTİM VİZYONU</a:t>
            </a:r>
            <a:endParaRPr lang="tr-TR" sz="3200" b="1" dirty="0">
              <a:effectLst>
                <a:outerShdw blurRad="38100" dist="38100" dir="2700000" algn="tl">
                  <a:srgbClr val="000000">
                    <a:alpha val="43137"/>
                  </a:srgbClr>
                </a:outerShdw>
              </a:effectLst>
              <a:latin typeface="Trebuchet MS" panose="020B0603020202020204" pitchFamily="34" charset="0"/>
            </a:endParaRPr>
          </a:p>
        </p:txBody>
      </p:sp>
      <p:sp>
        <p:nvSpPr>
          <p:cNvPr id="12" name="11 Slayt Numarası Yer Tutucusu"/>
          <p:cNvSpPr>
            <a:spLocks noGrp="1"/>
          </p:cNvSpPr>
          <p:nvPr>
            <p:ph type="sldNum" sz="quarter" idx="12"/>
          </p:nvPr>
        </p:nvSpPr>
        <p:spPr/>
        <p:txBody>
          <a:bodyPr/>
          <a:lstStyle/>
          <a:p>
            <a:fld id="{92906C5C-297D-40D7-908D-F30303E58C5D}" type="slidenum">
              <a:rPr lang="tr-TR" smtClean="0"/>
              <a:pPr/>
              <a:t>40</a:t>
            </a:fld>
            <a:endParaRPr lang="tr-TR"/>
          </a:p>
        </p:txBody>
      </p:sp>
      <p:sp>
        <p:nvSpPr>
          <p:cNvPr id="2" name="Dikdörtgen 1"/>
          <p:cNvSpPr/>
          <p:nvPr/>
        </p:nvSpPr>
        <p:spPr>
          <a:xfrm>
            <a:off x="830572" y="1557642"/>
            <a:ext cx="11361429" cy="652166"/>
          </a:xfrm>
          <a:prstGeom prst="rect">
            <a:avLst/>
          </a:prstGeom>
        </p:spPr>
        <p:txBody>
          <a:bodyPr wrap="square">
            <a:spAutoFit/>
          </a:bodyPr>
          <a:lstStyle/>
          <a:p>
            <a:pPr algn="ctr">
              <a:lnSpc>
                <a:spcPct val="107000"/>
              </a:lnSpc>
              <a:spcAft>
                <a:spcPts val="800"/>
              </a:spcAft>
            </a:pPr>
            <a:r>
              <a:rPr lang="tr-TR" sz="3400" b="1"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ÖLÇME VE DEĞERLENDİRME</a:t>
            </a:r>
            <a:endParaRPr lang="tr-TR" sz="3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Yuvarlatılmış Dikdörtgen 13"/>
          <p:cNvSpPr/>
          <p:nvPr/>
        </p:nvSpPr>
        <p:spPr>
          <a:xfrm>
            <a:off x="830571" y="2283792"/>
            <a:ext cx="11361431" cy="101438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830572" y="2283791"/>
            <a:ext cx="11361429" cy="1014380"/>
          </a:xfrm>
          <a:prstGeom prst="rect">
            <a:avLst/>
          </a:prstGeom>
        </p:spPr>
        <p:txBody>
          <a:bodyPr wrap="square">
            <a:spAutoFit/>
          </a:bodyPr>
          <a:lstStyle/>
          <a:p>
            <a:pPr algn="ctr">
              <a:lnSpc>
                <a:spcPct val="107000"/>
              </a:lnSpc>
              <a:spcAft>
                <a:spcPts val="800"/>
              </a:spcAft>
            </a:pPr>
            <a:r>
              <a:rPr lang="tr-TR"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KADEMELER ARASI GEÇİŞ SINAVLARININ EĞİTİM SİSTEMİ ÜZERİNDEKİ BASKISI AZALTILACAK</a:t>
            </a:r>
          </a:p>
        </p:txBody>
      </p:sp>
      <p:sp>
        <p:nvSpPr>
          <p:cNvPr id="17" name="Dikdörtgen 16"/>
          <p:cNvSpPr/>
          <p:nvPr/>
        </p:nvSpPr>
        <p:spPr>
          <a:xfrm rot="16200000">
            <a:off x="-647635" y="5276212"/>
            <a:ext cx="2121093" cy="769441"/>
          </a:xfrm>
          <a:prstGeom prst="rect">
            <a:avLst/>
          </a:prstGeom>
        </p:spPr>
        <p:txBody>
          <a:bodyPr wrap="none">
            <a:spAutoFit/>
          </a:bodyPr>
          <a:lstStyle/>
          <a:p>
            <a:r>
              <a:rPr lang="tr-TR" sz="44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HEDEF 3</a:t>
            </a:r>
            <a:endParaRPr lang="tr-TR" sz="4400" dirty="0"/>
          </a:p>
        </p:txBody>
      </p:sp>
      <p:sp>
        <p:nvSpPr>
          <p:cNvPr id="18" name="Dikdörtgen 17"/>
          <p:cNvSpPr/>
          <p:nvPr/>
        </p:nvSpPr>
        <p:spPr>
          <a:xfrm>
            <a:off x="830572" y="3381703"/>
            <a:ext cx="11026149" cy="2273379"/>
          </a:xfrm>
          <a:prstGeom prst="rect">
            <a:avLst/>
          </a:prstGeom>
        </p:spPr>
        <p:txBody>
          <a:bodyPr wrap="square">
            <a:spAutoFit/>
          </a:bodyPr>
          <a:lstStyle/>
          <a:p>
            <a:pPr algn="just">
              <a:lnSpc>
                <a:spcPct val="107000"/>
              </a:lnSpc>
              <a:spcAft>
                <a:spcPts val="800"/>
              </a:spcAft>
            </a:pPr>
            <a:r>
              <a:rPr lang="tr-TR" sz="2400" dirty="0" smtClean="0">
                <a:latin typeface="Calibri" panose="020F0502020204030204" pitchFamily="34" charset="0"/>
                <a:ea typeface="Calibri" panose="020F0502020204030204" pitchFamily="34" charset="0"/>
                <a:cs typeface="Times New Roman" panose="02020603050405020304" pitchFamily="18" charset="0"/>
              </a:rPr>
              <a:t>4- Bakanlık </a:t>
            </a:r>
            <a:r>
              <a:rPr lang="tr-TR" sz="2400">
                <a:latin typeface="Calibri" panose="020F0502020204030204" pitchFamily="34" charset="0"/>
                <a:ea typeface="Calibri" panose="020F0502020204030204" pitchFamily="34" charset="0"/>
                <a:cs typeface="Times New Roman" panose="02020603050405020304" pitchFamily="18" charset="0"/>
              </a:rPr>
              <a:t>tarafından </a:t>
            </a:r>
            <a:r>
              <a:rPr lang="tr-TR" sz="2400" smtClean="0">
                <a:latin typeface="Calibri" panose="020F0502020204030204" pitchFamily="34" charset="0"/>
                <a:ea typeface="Calibri" panose="020F0502020204030204" pitchFamily="34" charset="0"/>
                <a:cs typeface="Times New Roman" panose="02020603050405020304" pitchFamily="18" charset="0"/>
              </a:rPr>
              <a:t>gönderilen </a:t>
            </a:r>
            <a:r>
              <a:rPr lang="tr-TR" sz="24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kaynakların adalet temelli dağıtılması </a:t>
            </a:r>
            <a:r>
              <a:rPr lang="tr-TR" sz="2400" dirty="0">
                <a:latin typeface="Calibri" panose="020F0502020204030204" pitchFamily="34" charset="0"/>
                <a:ea typeface="Calibri" panose="020F0502020204030204" pitchFamily="34" charset="0"/>
                <a:cs typeface="Times New Roman" panose="02020603050405020304" pitchFamily="18" charset="0"/>
              </a:rPr>
              <a:t>sağlanacaktır.</a:t>
            </a:r>
          </a:p>
          <a:p>
            <a:pPr algn="just">
              <a:lnSpc>
                <a:spcPct val="107000"/>
              </a:lnSpc>
              <a:spcAft>
                <a:spcPts val="800"/>
              </a:spcAft>
            </a:pPr>
            <a:r>
              <a:rPr lang="tr-TR" sz="2400" dirty="0" smtClean="0">
                <a:latin typeface="Calibri" panose="020F0502020204030204" pitchFamily="34" charset="0"/>
                <a:ea typeface="Calibri" panose="020F0502020204030204" pitchFamily="34" charset="0"/>
                <a:cs typeface="Times New Roman" panose="02020603050405020304" pitchFamily="18" charset="0"/>
              </a:rPr>
              <a:t>5- </a:t>
            </a:r>
            <a:r>
              <a:rPr lang="tr-TR" sz="2400" b="1"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Öğrencileri </a:t>
            </a:r>
            <a:r>
              <a:rPr lang="tr-TR" sz="24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akademik, sosyal ve fiziksel olarak destekleyen mekanizmalar</a:t>
            </a:r>
            <a:r>
              <a:rPr lang="tr-TR" sz="2400" dirty="0">
                <a:latin typeface="Calibri" panose="020F0502020204030204" pitchFamily="34" charset="0"/>
                <a:ea typeface="Calibri" panose="020F0502020204030204" pitchFamily="34" charset="0"/>
                <a:cs typeface="Times New Roman" panose="02020603050405020304" pitchFamily="18" charset="0"/>
              </a:rPr>
              <a:t>ın</a:t>
            </a:r>
            <a:r>
              <a:rPr lang="tr-TR" sz="24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 </a:t>
            </a:r>
            <a:r>
              <a:rPr lang="tr-TR" sz="2400" dirty="0">
                <a:latin typeface="Calibri" panose="020F0502020204030204" pitchFamily="34" charset="0"/>
                <a:ea typeface="Calibri" panose="020F0502020204030204" pitchFamily="34" charset="0"/>
                <a:cs typeface="Times New Roman" panose="02020603050405020304" pitchFamily="18" charset="0"/>
              </a:rPr>
              <a:t>bakanlık, il, ilçe ve okul düzeyinde yapılandırılması sağlanacaktır.</a:t>
            </a:r>
          </a:p>
          <a:p>
            <a:pPr algn="just">
              <a:lnSpc>
                <a:spcPct val="107000"/>
              </a:lnSpc>
              <a:spcAft>
                <a:spcPts val="800"/>
              </a:spcAft>
            </a:pPr>
            <a:r>
              <a:rPr lang="tr-TR" sz="2400" dirty="0" smtClean="0">
                <a:latin typeface="Calibri" panose="020F0502020204030204" pitchFamily="34" charset="0"/>
                <a:ea typeface="Calibri" panose="020F0502020204030204" pitchFamily="34" charset="0"/>
                <a:cs typeface="Times New Roman" panose="02020603050405020304" pitchFamily="18" charset="0"/>
              </a:rPr>
              <a:t>6- </a:t>
            </a:r>
            <a:r>
              <a:rPr lang="tr-TR" sz="2400" b="1"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Okul </a:t>
            </a:r>
            <a:r>
              <a:rPr lang="tr-TR" sz="24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Profili Değerlendirme verileri</a:t>
            </a:r>
            <a:r>
              <a:rPr lang="tr-TR" sz="24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 </a:t>
            </a:r>
            <a:r>
              <a:rPr lang="tr-TR" sz="2400" dirty="0">
                <a:latin typeface="Calibri" panose="020F0502020204030204" pitchFamily="34" charset="0"/>
                <a:ea typeface="Calibri" panose="020F0502020204030204" pitchFamily="34" charset="0"/>
                <a:cs typeface="Times New Roman" panose="02020603050405020304" pitchFamily="18" charset="0"/>
              </a:rPr>
              <a:t>izlenerek</a:t>
            </a:r>
            <a:r>
              <a:rPr lang="tr-TR" sz="24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 </a:t>
            </a:r>
            <a:r>
              <a:rPr lang="tr-TR" sz="2400" dirty="0">
                <a:latin typeface="Calibri" panose="020F0502020204030204" pitchFamily="34" charset="0"/>
                <a:ea typeface="Calibri" panose="020F0502020204030204" pitchFamily="34" charset="0"/>
                <a:cs typeface="Times New Roman" panose="02020603050405020304" pitchFamily="18" charset="0"/>
              </a:rPr>
              <a:t>hangi okula ne tür destekler sağlanacağını tespit için </a:t>
            </a:r>
            <a:r>
              <a:rPr lang="tr-TR" sz="24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karar destek mekanizması</a:t>
            </a:r>
            <a:r>
              <a:rPr lang="tr-TR" sz="24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 </a:t>
            </a:r>
            <a:r>
              <a:rPr lang="tr-TR" sz="2400" dirty="0">
                <a:latin typeface="Calibri" panose="020F0502020204030204" pitchFamily="34" charset="0"/>
                <a:ea typeface="Calibri" panose="020F0502020204030204" pitchFamily="34" charset="0"/>
                <a:cs typeface="Times New Roman" panose="02020603050405020304" pitchFamily="18" charset="0"/>
              </a:rPr>
              <a:t>oluşturulacaktır .</a:t>
            </a:r>
          </a:p>
        </p:txBody>
      </p:sp>
      <p:sp>
        <p:nvSpPr>
          <p:cNvPr id="54" name="Dikdörtgen 20">
            <a:extLst>
              <a:ext uri="{FF2B5EF4-FFF2-40B4-BE49-F238E27FC236}">
                <a16:creationId xmlns:a16="http://schemas.microsoft.com/office/drawing/2014/main" xmlns="" id="{3D532803-586C-4B5C-8414-E114310FAC58}"/>
              </a:ext>
            </a:extLst>
          </p:cNvPr>
          <p:cNvSpPr/>
          <p:nvPr/>
        </p:nvSpPr>
        <p:spPr>
          <a:xfrm>
            <a:off x="3194240" y="6200492"/>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G</a:t>
            </a:r>
          </a:p>
        </p:txBody>
      </p:sp>
      <p:sp>
        <p:nvSpPr>
          <p:cNvPr id="55" name="Dikdörtgen 26">
            <a:extLst>
              <a:ext uri="{FF2B5EF4-FFF2-40B4-BE49-F238E27FC236}">
                <a16:creationId xmlns:a16="http://schemas.microsoft.com/office/drawing/2014/main" xmlns="" id="{DFAB2C39-4301-4111-9B37-D554AE6AFB0B}"/>
              </a:ext>
            </a:extLst>
          </p:cNvPr>
          <p:cNvSpPr/>
          <p:nvPr/>
        </p:nvSpPr>
        <p:spPr>
          <a:xfrm>
            <a:off x="2246709" y="6200492"/>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HT</a:t>
            </a:r>
          </a:p>
        </p:txBody>
      </p:sp>
      <p:sp>
        <p:nvSpPr>
          <p:cNvPr id="56" name="Dikdörtgen 29">
            <a:extLst>
              <a:ext uri="{FF2B5EF4-FFF2-40B4-BE49-F238E27FC236}">
                <a16:creationId xmlns:a16="http://schemas.microsoft.com/office/drawing/2014/main" xmlns="" id="{40096CD4-1AD2-4D05-9336-BDBC9A8EDA4F}"/>
              </a:ext>
            </a:extLst>
          </p:cNvPr>
          <p:cNvSpPr/>
          <p:nvPr/>
        </p:nvSpPr>
        <p:spPr>
          <a:xfrm>
            <a:off x="5221822" y="6200492"/>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P2, İ2</a:t>
            </a:r>
          </a:p>
        </p:txBody>
      </p:sp>
      <p:sp>
        <p:nvSpPr>
          <p:cNvPr id="57" name="Dikdörtgen 32">
            <a:extLst>
              <a:ext uri="{FF2B5EF4-FFF2-40B4-BE49-F238E27FC236}">
                <a16:creationId xmlns:a16="http://schemas.microsoft.com/office/drawing/2014/main" xmlns="" id="{5CA22863-855A-4C9A-83EB-0FCDB9D09F34}"/>
              </a:ext>
            </a:extLst>
          </p:cNvPr>
          <p:cNvSpPr/>
          <p:nvPr/>
        </p:nvSpPr>
        <p:spPr>
          <a:xfrm>
            <a:off x="4274292" y="6200492"/>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P1, İ1</a:t>
            </a:r>
          </a:p>
        </p:txBody>
      </p:sp>
      <p:sp>
        <p:nvSpPr>
          <p:cNvPr id="58" name="Dikdörtgen 41">
            <a:extLst>
              <a:ext uri="{FF2B5EF4-FFF2-40B4-BE49-F238E27FC236}">
                <a16:creationId xmlns:a16="http://schemas.microsoft.com/office/drawing/2014/main" xmlns="" id="{EF90D3CE-50DB-4EB5-BC54-79B20DAC533E}"/>
              </a:ext>
            </a:extLst>
          </p:cNvPr>
          <p:cNvSpPr/>
          <p:nvPr/>
        </p:nvSpPr>
        <p:spPr>
          <a:xfrm>
            <a:off x="7249404" y="6200492"/>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UİDİ</a:t>
            </a:r>
          </a:p>
        </p:txBody>
      </p:sp>
      <p:sp>
        <p:nvSpPr>
          <p:cNvPr id="59" name="Dikdörtgen 44">
            <a:extLst>
              <a:ext uri="{FF2B5EF4-FFF2-40B4-BE49-F238E27FC236}">
                <a16:creationId xmlns:a16="http://schemas.microsoft.com/office/drawing/2014/main" xmlns="" id="{371BA538-3D81-4C53-A637-9B5E39AF75D4}"/>
              </a:ext>
            </a:extLst>
          </p:cNvPr>
          <p:cNvSpPr/>
          <p:nvPr/>
        </p:nvSpPr>
        <p:spPr>
          <a:xfrm>
            <a:off x="6301873" y="6200492"/>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ÜU</a:t>
            </a:r>
          </a:p>
        </p:txBody>
      </p:sp>
      <p:sp>
        <p:nvSpPr>
          <p:cNvPr id="60" name="Dikdörtgen 47">
            <a:extLst>
              <a:ext uri="{FF2B5EF4-FFF2-40B4-BE49-F238E27FC236}">
                <a16:creationId xmlns:a16="http://schemas.microsoft.com/office/drawing/2014/main" xmlns="" id="{404C4D8E-CC51-4D95-8F23-BD19123CD29B}"/>
              </a:ext>
            </a:extLst>
          </p:cNvPr>
          <p:cNvSpPr/>
          <p:nvPr/>
        </p:nvSpPr>
        <p:spPr>
          <a:xfrm>
            <a:off x="9276984" y="6200492"/>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UİDİ</a:t>
            </a:r>
          </a:p>
        </p:txBody>
      </p:sp>
      <p:sp>
        <p:nvSpPr>
          <p:cNvPr id="61" name="Dikdörtgen 50">
            <a:extLst>
              <a:ext uri="{FF2B5EF4-FFF2-40B4-BE49-F238E27FC236}">
                <a16:creationId xmlns:a16="http://schemas.microsoft.com/office/drawing/2014/main" xmlns="" id="{68D44DCD-ABEF-405C-9F99-6B057BD5E1BB}"/>
              </a:ext>
            </a:extLst>
          </p:cNvPr>
          <p:cNvSpPr/>
          <p:nvPr/>
        </p:nvSpPr>
        <p:spPr>
          <a:xfrm>
            <a:off x="8329453" y="6200492"/>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UİDİ</a:t>
            </a:r>
          </a:p>
        </p:txBody>
      </p:sp>
      <p:grpSp>
        <p:nvGrpSpPr>
          <p:cNvPr id="62" name="Grup 1">
            <a:extLst>
              <a:ext uri="{FF2B5EF4-FFF2-40B4-BE49-F238E27FC236}">
                <a16:creationId xmlns:a16="http://schemas.microsoft.com/office/drawing/2014/main" xmlns="" id="{810E6CF6-C6D5-45F1-98DC-951B57F8E8C4}"/>
              </a:ext>
            </a:extLst>
          </p:cNvPr>
          <p:cNvGrpSpPr/>
          <p:nvPr/>
        </p:nvGrpSpPr>
        <p:grpSpPr>
          <a:xfrm>
            <a:off x="2246704" y="5787737"/>
            <a:ext cx="7873661" cy="829394"/>
            <a:chOff x="4135505" y="1993593"/>
            <a:chExt cx="7873661" cy="829394"/>
          </a:xfrm>
        </p:grpSpPr>
        <p:grpSp>
          <p:nvGrpSpPr>
            <p:cNvPr id="63" name="Grup 62">
              <a:extLst>
                <a:ext uri="{FF2B5EF4-FFF2-40B4-BE49-F238E27FC236}">
                  <a16:creationId xmlns:a16="http://schemas.microsoft.com/office/drawing/2014/main" xmlns="" id="{6CC26AD3-E6AD-484F-A7A2-59A689196B42}"/>
                </a:ext>
              </a:extLst>
            </p:cNvPr>
            <p:cNvGrpSpPr/>
            <p:nvPr/>
          </p:nvGrpSpPr>
          <p:grpSpPr>
            <a:xfrm>
              <a:off x="4135505" y="2678206"/>
              <a:ext cx="7873661" cy="144781"/>
              <a:chOff x="4135505" y="2678206"/>
              <a:chExt cx="7873661" cy="144781"/>
            </a:xfrm>
          </p:grpSpPr>
          <p:sp>
            <p:nvSpPr>
              <p:cNvPr id="73" name="Dikdörtgen: Yuvarlatılmış Üst Köşeler 19">
                <a:extLst>
                  <a:ext uri="{FF2B5EF4-FFF2-40B4-BE49-F238E27FC236}">
                    <a16:creationId xmlns:a16="http://schemas.microsoft.com/office/drawing/2014/main" xmlns="" id="{4F9B7088-1613-4186-9ACA-4127815A647B}"/>
                  </a:ext>
                </a:extLst>
              </p:cNvPr>
              <p:cNvSpPr/>
              <p:nvPr/>
            </p:nvSpPr>
            <p:spPr>
              <a:xfrm rot="10800000">
                <a:off x="5083036" y="2678206"/>
                <a:ext cx="843386" cy="144781"/>
              </a:xfrm>
              <a:prstGeom prst="round2Same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4" name="Dikdörtgen: Yuvarlatılmış Üst Köşeler 25">
                <a:extLst>
                  <a:ext uri="{FF2B5EF4-FFF2-40B4-BE49-F238E27FC236}">
                    <a16:creationId xmlns:a16="http://schemas.microsoft.com/office/drawing/2014/main" xmlns="" id="{F7FE5BB0-0897-4EE1-8C83-35394BA07BC9}"/>
                  </a:ext>
                </a:extLst>
              </p:cNvPr>
              <p:cNvSpPr/>
              <p:nvPr/>
            </p:nvSpPr>
            <p:spPr>
              <a:xfrm rot="10800000">
                <a:off x="4135505" y="2678206"/>
                <a:ext cx="843386" cy="144781"/>
              </a:xfrm>
              <a:prstGeom prst="round2Same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5" name="Dikdörtgen: Yuvarlatılmış Üst Köşeler 28">
                <a:extLst>
                  <a:ext uri="{FF2B5EF4-FFF2-40B4-BE49-F238E27FC236}">
                    <a16:creationId xmlns:a16="http://schemas.microsoft.com/office/drawing/2014/main" xmlns="" id="{9368EDA0-BE61-4D60-A9B6-64F9508CA9C9}"/>
                  </a:ext>
                </a:extLst>
              </p:cNvPr>
              <p:cNvSpPr/>
              <p:nvPr/>
            </p:nvSpPr>
            <p:spPr>
              <a:xfrm rot="10800000">
                <a:off x="7110619" y="2678206"/>
                <a:ext cx="843386" cy="144781"/>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76" name="Dikdörtgen: Yuvarlatılmış Üst Köşeler 31">
                <a:extLst>
                  <a:ext uri="{FF2B5EF4-FFF2-40B4-BE49-F238E27FC236}">
                    <a16:creationId xmlns:a16="http://schemas.microsoft.com/office/drawing/2014/main" xmlns="" id="{6BCBDB55-78A5-440A-856B-30EA0B2B4E88}"/>
                  </a:ext>
                </a:extLst>
              </p:cNvPr>
              <p:cNvSpPr/>
              <p:nvPr/>
            </p:nvSpPr>
            <p:spPr>
              <a:xfrm rot="10800000">
                <a:off x="6163088" y="2678206"/>
                <a:ext cx="843386" cy="144781"/>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77" name="Dikdörtgen: Yuvarlatılmış Üst Köşeler 40">
                <a:extLst>
                  <a:ext uri="{FF2B5EF4-FFF2-40B4-BE49-F238E27FC236}">
                    <a16:creationId xmlns:a16="http://schemas.microsoft.com/office/drawing/2014/main" xmlns="" id="{D13A3FA6-3060-4BD5-A265-14C47B7E2A2C}"/>
                  </a:ext>
                </a:extLst>
              </p:cNvPr>
              <p:cNvSpPr/>
              <p:nvPr/>
            </p:nvSpPr>
            <p:spPr>
              <a:xfrm rot="10800000">
                <a:off x="9138200" y="2678206"/>
                <a:ext cx="843386" cy="144781"/>
              </a:xfrm>
              <a:prstGeom prst="round2Same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tr-TR"/>
              </a:p>
            </p:txBody>
          </p:sp>
          <p:sp>
            <p:nvSpPr>
              <p:cNvPr id="78" name="Dikdörtgen: Yuvarlatılmış Üst Köşeler 43">
                <a:extLst>
                  <a:ext uri="{FF2B5EF4-FFF2-40B4-BE49-F238E27FC236}">
                    <a16:creationId xmlns:a16="http://schemas.microsoft.com/office/drawing/2014/main" xmlns="" id="{838AF3F1-9845-4382-ACE6-68D2A4F39A80}"/>
                  </a:ext>
                </a:extLst>
              </p:cNvPr>
              <p:cNvSpPr/>
              <p:nvPr/>
            </p:nvSpPr>
            <p:spPr>
              <a:xfrm rot="10800000">
                <a:off x="8190669" y="2678206"/>
                <a:ext cx="843386" cy="144781"/>
              </a:xfrm>
              <a:prstGeom prst="round2Same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tr-TR"/>
              </a:p>
            </p:txBody>
          </p:sp>
          <p:sp>
            <p:nvSpPr>
              <p:cNvPr id="79" name="Dikdörtgen: Yuvarlatılmış Üst Köşeler 46">
                <a:extLst>
                  <a:ext uri="{FF2B5EF4-FFF2-40B4-BE49-F238E27FC236}">
                    <a16:creationId xmlns:a16="http://schemas.microsoft.com/office/drawing/2014/main" xmlns="" id="{86A9899E-9392-4E6D-901E-78B1CE46B68C}"/>
                  </a:ext>
                </a:extLst>
              </p:cNvPr>
              <p:cNvSpPr/>
              <p:nvPr/>
            </p:nvSpPr>
            <p:spPr>
              <a:xfrm rot="10800000">
                <a:off x="11165780" y="2678206"/>
                <a:ext cx="843386" cy="144781"/>
              </a:xfrm>
              <a:prstGeom prst="round2Same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0" name="Dikdörtgen: Yuvarlatılmış Üst Köşeler 49">
                <a:extLst>
                  <a:ext uri="{FF2B5EF4-FFF2-40B4-BE49-F238E27FC236}">
                    <a16:creationId xmlns:a16="http://schemas.microsoft.com/office/drawing/2014/main" xmlns="" id="{EC6CCA76-DF14-4FE1-8CFE-4CD1410658E1}"/>
                  </a:ext>
                </a:extLst>
              </p:cNvPr>
              <p:cNvSpPr/>
              <p:nvPr/>
            </p:nvSpPr>
            <p:spPr>
              <a:xfrm rot="10800000">
                <a:off x="10218249" y="2678206"/>
                <a:ext cx="843386" cy="144781"/>
              </a:xfrm>
              <a:prstGeom prst="round2Same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nvGrpSpPr>
            <p:cNvPr id="64" name="Grup 61">
              <a:extLst>
                <a:ext uri="{FF2B5EF4-FFF2-40B4-BE49-F238E27FC236}">
                  <a16:creationId xmlns:a16="http://schemas.microsoft.com/office/drawing/2014/main" xmlns="" id="{B1BF4C8F-3541-42BC-BB30-9A281EA71FD9}"/>
                </a:ext>
              </a:extLst>
            </p:cNvPr>
            <p:cNvGrpSpPr/>
            <p:nvPr/>
          </p:nvGrpSpPr>
          <p:grpSpPr>
            <a:xfrm>
              <a:off x="4135505" y="1993593"/>
              <a:ext cx="7873661" cy="412751"/>
              <a:chOff x="4135505" y="1993593"/>
              <a:chExt cx="7873661" cy="412751"/>
            </a:xfrm>
          </p:grpSpPr>
          <p:sp>
            <p:nvSpPr>
              <p:cNvPr id="65" name="Dikdörtgen: Yuvarlatılmış Üst Köşeler 21">
                <a:extLst>
                  <a:ext uri="{FF2B5EF4-FFF2-40B4-BE49-F238E27FC236}">
                    <a16:creationId xmlns:a16="http://schemas.microsoft.com/office/drawing/2014/main" xmlns="" id="{612B8F5B-D5A2-4E5D-B324-E34944EABE19}"/>
                  </a:ext>
                </a:extLst>
              </p:cNvPr>
              <p:cNvSpPr/>
              <p:nvPr/>
            </p:nvSpPr>
            <p:spPr>
              <a:xfrm>
                <a:off x="5083036" y="1993593"/>
                <a:ext cx="843386" cy="412751"/>
              </a:xfrm>
              <a:prstGeom prst="round2Same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2019</a:t>
                </a:r>
              </a:p>
            </p:txBody>
          </p:sp>
          <p:sp>
            <p:nvSpPr>
              <p:cNvPr id="66" name="Dikdörtgen: Yuvarlatılmış Üst Köşeler 27">
                <a:extLst>
                  <a:ext uri="{FF2B5EF4-FFF2-40B4-BE49-F238E27FC236}">
                    <a16:creationId xmlns:a16="http://schemas.microsoft.com/office/drawing/2014/main" xmlns="" id="{9D0CCE47-61D8-460F-AA83-8A0373B51D8B}"/>
                  </a:ext>
                </a:extLst>
              </p:cNvPr>
              <p:cNvSpPr/>
              <p:nvPr/>
            </p:nvSpPr>
            <p:spPr>
              <a:xfrm>
                <a:off x="4135505" y="1993593"/>
                <a:ext cx="843386" cy="412751"/>
              </a:xfrm>
              <a:prstGeom prst="round2Same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2018</a:t>
                </a:r>
              </a:p>
            </p:txBody>
          </p:sp>
          <p:sp>
            <p:nvSpPr>
              <p:cNvPr id="67" name="Dikdörtgen: Yuvarlatılmış Üst Köşeler 30">
                <a:extLst>
                  <a:ext uri="{FF2B5EF4-FFF2-40B4-BE49-F238E27FC236}">
                    <a16:creationId xmlns:a16="http://schemas.microsoft.com/office/drawing/2014/main" xmlns="" id="{06763E78-0EF9-4EB8-AEB3-89BFC485A244}"/>
                  </a:ext>
                </a:extLst>
              </p:cNvPr>
              <p:cNvSpPr/>
              <p:nvPr/>
            </p:nvSpPr>
            <p:spPr>
              <a:xfrm>
                <a:off x="7110619" y="1993593"/>
                <a:ext cx="843386" cy="412751"/>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2020</a:t>
                </a:r>
              </a:p>
            </p:txBody>
          </p:sp>
          <p:sp>
            <p:nvSpPr>
              <p:cNvPr id="68" name="Dikdörtgen: Yuvarlatılmış Üst Köşeler 33">
                <a:extLst>
                  <a:ext uri="{FF2B5EF4-FFF2-40B4-BE49-F238E27FC236}">
                    <a16:creationId xmlns:a16="http://schemas.microsoft.com/office/drawing/2014/main" xmlns="" id="{DEA662AA-89C6-4CF4-8934-E52DC80667D8}"/>
                  </a:ext>
                </a:extLst>
              </p:cNvPr>
              <p:cNvSpPr/>
              <p:nvPr/>
            </p:nvSpPr>
            <p:spPr>
              <a:xfrm>
                <a:off x="6163088" y="1993593"/>
                <a:ext cx="843386" cy="412751"/>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2019</a:t>
                </a:r>
              </a:p>
            </p:txBody>
          </p:sp>
          <p:sp>
            <p:nvSpPr>
              <p:cNvPr id="69" name="Dikdörtgen: Yuvarlatılmış Üst Köşeler 42">
                <a:extLst>
                  <a:ext uri="{FF2B5EF4-FFF2-40B4-BE49-F238E27FC236}">
                    <a16:creationId xmlns:a16="http://schemas.microsoft.com/office/drawing/2014/main" xmlns="" id="{EC533748-EEE2-4BA9-A524-9450A7BF7DB3}"/>
                  </a:ext>
                </a:extLst>
              </p:cNvPr>
              <p:cNvSpPr/>
              <p:nvPr/>
            </p:nvSpPr>
            <p:spPr>
              <a:xfrm>
                <a:off x="9138200" y="1993593"/>
                <a:ext cx="843386" cy="412751"/>
              </a:xfrm>
              <a:prstGeom prst="round2SameRect">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2021</a:t>
                </a:r>
              </a:p>
            </p:txBody>
          </p:sp>
          <p:sp>
            <p:nvSpPr>
              <p:cNvPr id="70" name="Dikdörtgen: Yuvarlatılmış Üst Köşeler 45">
                <a:extLst>
                  <a:ext uri="{FF2B5EF4-FFF2-40B4-BE49-F238E27FC236}">
                    <a16:creationId xmlns:a16="http://schemas.microsoft.com/office/drawing/2014/main" xmlns="" id="{72D302F9-4C01-4185-AF58-B5EEE5362D30}"/>
                  </a:ext>
                </a:extLst>
              </p:cNvPr>
              <p:cNvSpPr/>
              <p:nvPr/>
            </p:nvSpPr>
            <p:spPr>
              <a:xfrm>
                <a:off x="8190669" y="1993593"/>
                <a:ext cx="843386" cy="412751"/>
              </a:xfrm>
              <a:prstGeom prst="round2SameRect">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2020</a:t>
                </a:r>
              </a:p>
            </p:txBody>
          </p:sp>
          <p:sp>
            <p:nvSpPr>
              <p:cNvPr id="71" name="Dikdörtgen: Yuvarlatılmış Üst Köşeler 48">
                <a:extLst>
                  <a:ext uri="{FF2B5EF4-FFF2-40B4-BE49-F238E27FC236}">
                    <a16:creationId xmlns:a16="http://schemas.microsoft.com/office/drawing/2014/main" xmlns="" id="{C7AE3EF1-4858-4058-BB0C-469D3EB36171}"/>
                  </a:ext>
                </a:extLst>
              </p:cNvPr>
              <p:cNvSpPr/>
              <p:nvPr/>
            </p:nvSpPr>
            <p:spPr>
              <a:xfrm>
                <a:off x="11165780" y="1993593"/>
                <a:ext cx="843386" cy="412751"/>
              </a:xfrm>
              <a:prstGeom prst="round2Same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2022</a:t>
                </a:r>
              </a:p>
            </p:txBody>
          </p:sp>
          <p:sp>
            <p:nvSpPr>
              <p:cNvPr id="72" name="Dikdörtgen: Yuvarlatılmış Üst Köşeler 51">
                <a:extLst>
                  <a:ext uri="{FF2B5EF4-FFF2-40B4-BE49-F238E27FC236}">
                    <a16:creationId xmlns:a16="http://schemas.microsoft.com/office/drawing/2014/main" xmlns="" id="{2F925679-9961-4CB0-91A7-858BFCB474C2}"/>
                  </a:ext>
                </a:extLst>
              </p:cNvPr>
              <p:cNvSpPr/>
              <p:nvPr/>
            </p:nvSpPr>
            <p:spPr>
              <a:xfrm>
                <a:off x="10218249" y="1993593"/>
                <a:ext cx="843386" cy="412751"/>
              </a:xfrm>
              <a:prstGeom prst="round2Same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2021</a:t>
                </a:r>
              </a:p>
            </p:txBody>
          </p:sp>
        </p:grpSp>
      </p:grpSp>
      <p:pic>
        <p:nvPicPr>
          <p:cNvPr id="43" name="3 Resim" descr="merkezefendi mem logo2.jpg"/>
          <p:cNvPicPr>
            <a:picLocks noChangeAspect="1"/>
          </p:cNvPicPr>
          <p:nvPr/>
        </p:nvPicPr>
        <p:blipFill>
          <a:blip r:embed="rId3" cstate="print"/>
          <a:srcRect/>
          <a:stretch>
            <a:fillRect/>
          </a:stretch>
        </p:blipFill>
        <p:spPr bwMode="auto">
          <a:xfrm>
            <a:off x="56446" y="101599"/>
            <a:ext cx="1557865" cy="1461054"/>
          </a:xfrm>
          <a:prstGeom prst="rect">
            <a:avLst/>
          </a:prstGeom>
          <a:noFill/>
          <a:ln w="9525">
            <a:noFill/>
            <a:miter lim="800000"/>
            <a:headEnd/>
            <a:tailEnd/>
          </a:ln>
        </p:spPr>
      </p:pic>
    </p:spTree>
    <p:extLst>
      <p:ext uri="{BB962C8B-B14F-4D97-AF65-F5344CB8AC3E}">
        <p14:creationId xmlns="" xmlns:p14="http://schemas.microsoft.com/office/powerpoint/2010/main" val="5488591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830571" y="156526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Akış Çizelgesi: Ayıkla 3"/>
          <p:cNvSpPr/>
          <p:nvPr/>
        </p:nvSpPr>
        <p:spPr>
          <a:xfrm rot="5400000">
            <a:off x="5006406" y="36669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Oval 5"/>
          <p:cNvSpPr/>
          <p:nvPr/>
        </p:nvSpPr>
        <p:spPr>
          <a:xfrm>
            <a:off x="127011" y="116881"/>
            <a:ext cx="1407120" cy="140712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7" name="Düz Bağlayıcı 6"/>
          <p:cNvCxnSpPr>
            <a:stCxn id="6" idx="6"/>
          </p:cNvCxnSpPr>
          <p:nvPr/>
        </p:nvCxnSpPr>
        <p:spPr>
          <a:xfrm>
            <a:off x="1534133" y="820445"/>
            <a:ext cx="10657871" cy="186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a:stCxn id="6" idx="4"/>
          </p:cNvCxnSpPr>
          <p:nvPr/>
        </p:nvCxnSpPr>
        <p:spPr>
          <a:xfrm>
            <a:off x="830571" y="1524005"/>
            <a:ext cx="0" cy="53339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Yay 8"/>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0" name="Yuvarlatılmış Dikdörtgen 9"/>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Metin kutusu 10"/>
          <p:cNvSpPr txBox="1"/>
          <p:nvPr/>
        </p:nvSpPr>
        <p:spPr>
          <a:xfrm>
            <a:off x="5475749" y="211327"/>
            <a:ext cx="6716255" cy="584775"/>
          </a:xfrm>
          <a:prstGeom prst="rect">
            <a:avLst/>
          </a:prstGeom>
          <a:noFill/>
        </p:spPr>
        <p:txBody>
          <a:bodyPr wrap="square" rtlCol="0">
            <a:spAutoFit/>
          </a:bodyPr>
          <a:lstStyle/>
          <a:p>
            <a:pPr algn="ctr"/>
            <a:r>
              <a:rPr lang="tr-TR" sz="3200" b="1" dirty="0" smtClean="0">
                <a:effectLst>
                  <a:outerShdw blurRad="38100" dist="38100" dir="2700000" algn="tl">
                    <a:srgbClr val="000000">
                      <a:alpha val="43137"/>
                    </a:srgbClr>
                  </a:outerShdw>
                </a:effectLst>
                <a:latin typeface="Trebuchet MS" panose="020B0603020202020204" pitchFamily="34" charset="0"/>
              </a:rPr>
              <a:t>2023 EĞİTİM VİZYONU</a:t>
            </a:r>
            <a:endParaRPr lang="tr-TR" sz="3200" b="1" dirty="0">
              <a:effectLst>
                <a:outerShdw blurRad="38100" dist="38100" dir="2700000" algn="tl">
                  <a:srgbClr val="000000">
                    <a:alpha val="43137"/>
                  </a:srgbClr>
                </a:outerShdw>
              </a:effectLst>
              <a:latin typeface="Trebuchet MS" panose="020B0603020202020204" pitchFamily="34" charset="0"/>
            </a:endParaRPr>
          </a:p>
        </p:txBody>
      </p:sp>
      <p:sp>
        <p:nvSpPr>
          <p:cNvPr id="12" name="11 Slayt Numarası Yer Tutucusu"/>
          <p:cNvSpPr>
            <a:spLocks noGrp="1"/>
          </p:cNvSpPr>
          <p:nvPr>
            <p:ph type="sldNum" sz="quarter" idx="12"/>
          </p:nvPr>
        </p:nvSpPr>
        <p:spPr/>
        <p:txBody>
          <a:bodyPr/>
          <a:lstStyle/>
          <a:p>
            <a:fld id="{92906C5C-297D-40D7-908D-F30303E58C5D}" type="slidenum">
              <a:rPr lang="tr-TR" smtClean="0"/>
              <a:pPr/>
              <a:t>41</a:t>
            </a:fld>
            <a:endParaRPr lang="tr-TR"/>
          </a:p>
        </p:txBody>
      </p:sp>
      <p:sp>
        <p:nvSpPr>
          <p:cNvPr id="2" name="Dikdörtgen 1"/>
          <p:cNvSpPr/>
          <p:nvPr/>
        </p:nvSpPr>
        <p:spPr>
          <a:xfrm>
            <a:off x="830572" y="1557642"/>
            <a:ext cx="11361429" cy="652166"/>
          </a:xfrm>
          <a:prstGeom prst="rect">
            <a:avLst/>
          </a:prstGeom>
        </p:spPr>
        <p:txBody>
          <a:bodyPr wrap="square">
            <a:spAutoFit/>
          </a:bodyPr>
          <a:lstStyle/>
          <a:p>
            <a:pPr algn="ctr">
              <a:lnSpc>
                <a:spcPct val="107000"/>
              </a:lnSpc>
              <a:spcAft>
                <a:spcPts val="800"/>
              </a:spcAft>
            </a:pPr>
            <a:r>
              <a:rPr lang="tr-TR" sz="3400" b="1"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ÖLÇME VE DEĞERLENDİRME</a:t>
            </a:r>
            <a:endParaRPr lang="tr-TR" sz="3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Yuvarlatılmış Dikdörtgen 13"/>
          <p:cNvSpPr/>
          <p:nvPr/>
        </p:nvSpPr>
        <p:spPr>
          <a:xfrm>
            <a:off x="830571" y="228379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830572" y="2334844"/>
            <a:ext cx="11361429" cy="553357"/>
          </a:xfrm>
          <a:prstGeom prst="rect">
            <a:avLst/>
          </a:prstGeom>
        </p:spPr>
        <p:txBody>
          <a:bodyPr wrap="square">
            <a:spAutoFit/>
          </a:bodyPr>
          <a:lstStyle/>
          <a:p>
            <a:pPr algn="ctr">
              <a:lnSpc>
                <a:spcPct val="107000"/>
              </a:lnSpc>
              <a:spcAft>
                <a:spcPts val="800"/>
              </a:spcAft>
            </a:pPr>
            <a:r>
              <a:rPr lang="tr-TR"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YETERLİK TEMELLİ ÖLÇME DEĞERLENDİRME YAPILACAK</a:t>
            </a:r>
          </a:p>
        </p:txBody>
      </p:sp>
      <p:sp>
        <p:nvSpPr>
          <p:cNvPr id="16" name="Dikdörtgen 15"/>
          <p:cNvSpPr/>
          <p:nvPr/>
        </p:nvSpPr>
        <p:spPr>
          <a:xfrm>
            <a:off x="830572" y="3002322"/>
            <a:ext cx="11026149" cy="948593"/>
          </a:xfrm>
          <a:prstGeom prst="rect">
            <a:avLst/>
          </a:prstGeom>
        </p:spPr>
        <p:txBody>
          <a:bodyPr wrap="square">
            <a:spAutoFit/>
          </a:bodyPr>
          <a:lstStyle/>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1- Farklı </a:t>
            </a:r>
            <a:r>
              <a:rPr lang="tr-TR" sz="2600" dirty="0">
                <a:latin typeface="Calibri" panose="020F0502020204030204" pitchFamily="34" charset="0"/>
                <a:ea typeface="Calibri" panose="020F0502020204030204" pitchFamily="34" charset="0"/>
                <a:cs typeface="Times New Roman" panose="02020603050405020304" pitchFamily="18" charset="0"/>
              </a:rPr>
              <a:t>konu alanlarında </a:t>
            </a:r>
            <a:r>
              <a:rPr lang="tr-TR" sz="26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yeterlilik tanımları yapılarak </a:t>
            </a:r>
            <a:r>
              <a:rPr lang="tr-TR" sz="2600" dirty="0">
                <a:latin typeface="Calibri" panose="020F0502020204030204" pitchFamily="34" charset="0"/>
                <a:ea typeface="Calibri" panose="020F0502020204030204" pitchFamily="34" charset="0"/>
                <a:cs typeface="Times New Roman" panose="02020603050405020304" pitchFamily="18" charset="0"/>
              </a:rPr>
              <a:t>standartlar oluşturulacak, </a:t>
            </a:r>
            <a:r>
              <a:rPr lang="tr-TR" sz="26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müfredatların bu standartlara uygunluğu sağlanacaktır</a:t>
            </a:r>
            <a:r>
              <a:rPr lang="tr-TR" sz="2600" b="1"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a:t>
            </a:r>
            <a:endParaRPr lang="tr-TR" sz="2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7" name="Dikdörtgen 16"/>
          <p:cNvSpPr/>
          <p:nvPr/>
        </p:nvSpPr>
        <p:spPr>
          <a:xfrm rot="16200000">
            <a:off x="-647635" y="5276212"/>
            <a:ext cx="2121093" cy="769441"/>
          </a:xfrm>
          <a:prstGeom prst="rect">
            <a:avLst/>
          </a:prstGeom>
        </p:spPr>
        <p:txBody>
          <a:bodyPr wrap="none">
            <a:spAutoFit/>
          </a:bodyPr>
          <a:lstStyle/>
          <a:p>
            <a:r>
              <a:rPr lang="tr-TR" sz="44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HEDEF 4</a:t>
            </a:r>
            <a:endParaRPr lang="tr-TR" sz="4400" dirty="0"/>
          </a:p>
        </p:txBody>
      </p:sp>
      <p:sp>
        <p:nvSpPr>
          <p:cNvPr id="18" name="Dikdörtgen 20">
            <a:extLst>
              <a:ext uri="{FF2B5EF4-FFF2-40B4-BE49-F238E27FC236}">
                <a16:creationId xmlns:a16="http://schemas.microsoft.com/office/drawing/2014/main" xmlns="" id="{3D532803-586C-4B5C-8414-E114310FAC58}"/>
              </a:ext>
            </a:extLst>
          </p:cNvPr>
          <p:cNvSpPr/>
          <p:nvPr/>
        </p:nvSpPr>
        <p:spPr>
          <a:xfrm>
            <a:off x="2872702" y="4943403"/>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G</a:t>
            </a:r>
          </a:p>
        </p:txBody>
      </p:sp>
      <p:sp>
        <p:nvSpPr>
          <p:cNvPr id="19" name="Dikdörtgen 26">
            <a:extLst>
              <a:ext uri="{FF2B5EF4-FFF2-40B4-BE49-F238E27FC236}">
                <a16:creationId xmlns:a16="http://schemas.microsoft.com/office/drawing/2014/main" xmlns="" id="{DFAB2C39-4301-4111-9B37-D554AE6AFB0B}"/>
              </a:ext>
            </a:extLst>
          </p:cNvPr>
          <p:cNvSpPr/>
          <p:nvPr/>
        </p:nvSpPr>
        <p:spPr>
          <a:xfrm>
            <a:off x="1925172" y="4943403"/>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HT</a:t>
            </a:r>
          </a:p>
        </p:txBody>
      </p:sp>
      <p:sp>
        <p:nvSpPr>
          <p:cNvPr id="20" name="Dikdörtgen 29">
            <a:extLst>
              <a:ext uri="{FF2B5EF4-FFF2-40B4-BE49-F238E27FC236}">
                <a16:creationId xmlns:a16="http://schemas.microsoft.com/office/drawing/2014/main" xmlns="" id="{40096CD4-1AD2-4D05-9336-BDBC9A8EDA4F}"/>
              </a:ext>
            </a:extLst>
          </p:cNvPr>
          <p:cNvSpPr/>
          <p:nvPr/>
        </p:nvSpPr>
        <p:spPr>
          <a:xfrm>
            <a:off x="4900286" y="4943403"/>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P2, İ2</a:t>
            </a:r>
          </a:p>
        </p:txBody>
      </p:sp>
      <p:sp>
        <p:nvSpPr>
          <p:cNvPr id="21" name="Dikdörtgen 32">
            <a:extLst>
              <a:ext uri="{FF2B5EF4-FFF2-40B4-BE49-F238E27FC236}">
                <a16:creationId xmlns:a16="http://schemas.microsoft.com/office/drawing/2014/main" xmlns="" id="{5CA22863-855A-4C9A-83EB-0FCDB9D09F34}"/>
              </a:ext>
            </a:extLst>
          </p:cNvPr>
          <p:cNvSpPr/>
          <p:nvPr/>
        </p:nvSpPr>
        <p:spPr>
          <a:xfrm>
            <a:off x="3952754" y="4943403"/>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P1, İ1</a:t>
            </a:r>
          </a:p>
        </p:txBody>
      </p:sp>
      <p:sp>
        <p:nvSpPr>
          <p:cNvPr id="22" name="Dikdörtgen 41">
            <a:extLst>
              <a:ext uri="{FF2B5EF4-FFF2-40B4-BE49-F238E27FC236}">
                <a16:creationId xmlns:a16="http://schemas.microsoft.com/office/drawing/2014/main" xmlns="" id="{EF90D3CE-50DB-4EB5-BC54-79B20DAC533E}"/>
              </a:ext>
            </a:extLst>
          </p:cNvPr>
          <p:cNvSpPr/>
          <p:nvPr/>
        </p:nvSpPr>
        <p:spPr>
          <a:xfrm>
            <a:off x="6927866" y="4943403"/>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UİDİ</a:t>
            </a:r>
          </a:p>
        </p:txBody>
      </p:sp>
      <p:sp>
        <p:nvSpPr>
          <p:cNvPr id="23" name="Dikdörtgen 44">
            <a:extLst>
              <a:ext uri="{FF2B5EF4-FFF2-40B4-BE49-F238E27FC236}">
                <a16:creationId xmlns:a16="http://schemas.microsoft.com/office/drawing/2014/main" xmlns="" id="{371BA538-3D81-4C53-A637-9B5E39AF75D4}"/>
              </a:ext>
            </a:extLst>
          </p:cNvPr>
          <p:cNvSpPr/>
          <p:nvPr/>
        </p:nvSpPr>
        <p:spPr>
          <a:xfrm>
            <a:off x="5980336" y="4943403"/>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ÜU</a:t>
            </a:r>
          </a:p>
        </p:txBody>
      </p:sp>
      <p:sp>
        <p:nvSpPr>
          <p:cNvPr id="24" name="Dikdörtgen 47">
            <a:extLst>
              <a:ext uri="{FF2B5EF4-FFF2-40B4-BE49-F238E27FC236}">
                <a16:creationId xmlns:a16="http://schemas.microsoft.com/office/drawing/2014/main" xmlns="" id="{404C4D8E-CC51-4D95-8F23-BD19123CD29B}"/>
              </a:ext>
            </a:extLst>
          </p:cNvPr>
          <p:cNvSpPr/>
          <p:nvPr/>
        </p:nvSpPr>
        <p:spPr>
          <a:xfrm>
            <a:off x="8955446" y="4943403"/>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UİDİ</a:t>
            </a:r>
          </a:p>
        </p:txBody>
      </p:sp>
      <p:sp>
        <p:nvSpPr>
          <p:cNvPr id="25" name="Dikdörtgen 50">
            <a:extLst>
              <a:ext uri="{FF2B5EF4-FFF2-40B4-BE49-F238E27FC236}">
                <a16:creationId xmlns:a16="http://schemas.microsoft.com/office/drawing/2014/main" xmlns="" id="{68D44DCD-ABEF-405C-9F99-6B057BD5E1BB}"/>
              </a:ext>
            </a:extLst>
          </p:cNvPr>
          <p:cNvSpPr/>
          <p:nvPr/>
        </p:nvSpPr>
        <p:spPr>
          <a:xfrm>
            <a:off x="8007916" y="4943403"/>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UİDİ</a:t>
            </a:r>
          </a:p>
        </p:txBody>
      </p:sp>
      <p:grpSp>
        <p:nvGrpSpPr>
          <p:cNvPr id="26" name="Grup 1">
            <a:extLst>
              <a:ext uri="{FF2B5EF4-FFF2-40B4-BE49-F238E27FC236}">
                <a16:creationId xmlns:a16="http://schemas.microsoft.com/office/drawing/2014/main" xmlns="" id="{800C14F0-AD8D-4093-BEFE-D7702360D17F}"/>
              </a:ext>
            </a:extLst>
          </p:cNvPr>
          <p:cNvGrpSpPr/>
          <p:nvPr/>
        </p:nvGrpSpPr>
        <p:grpSpPr>
          <a:xfrm>
            <a:off x="1925168" y="4530648"/>
            <a:ext cx="7873661" cy="829394"/>
            <a:chOff x="4135505" y="1993593"/>
            <a:chExt cx="7873661" cy="829394"/>
          </a:xfrm>
        </p:grpSpPr>
        <p:grpSp>
          <p:nvGrpSpPr>
            <p:cNvPr id="27" name="Grup 62">
              <a:extLst>
                <a:ext uri="{FF2B5EF4-FFF2-40B4-BE49-F238E27FC236}">
                  <a16:creationId xmlns:a16="http://schemas.microsoft.com/office/drawing/2014/main" xmlns="" id="{6CC26AD3-E6AD-484F-A7A2-59A689196B42}"/>
                </a:ext>
              </a:extLst>
            </p:cNvPr>
            <p:cNvGrpSpPr/>
            <p:nvPr/>
          </p:nvGrpSpPr>
          <p:grpSpPr>
            <a:xfrm>
              <a:off x="4135505" y="2678206"/>
              <a:ext cx="7873661" cy="144781"/>
              <a:chOff x="4135505" y="2678206"/>
              <a:chExt cx="7873661" cy="144781"/>
            </a:xfrm>
          </p:grpSpPr>
          <p:sp>
            <p:nvSpPr>
              <p:cNvPr id="37" name="Dikdörtgen: Yuvarlatılmış Üst Köşeler 19">
                <a:extLst>
                  <a:ext uri="{FF2B5EF4-FFF2-40B4-BE49-F238E27FC236}">
                    <a16:creationId xmlns:a16="http://schemas.microsoft.com/office/drawing/2014/main" xmlns="" id="{4F9B7088-1613-4186-9ACA-4127815A647B}"/>
                  </a:ext>
                </a:extLst>
              </p:cNvPr>
              <p:cNvSpPr/>
              <p:nvPr/>
            </p:nvSpPr>
            <p:spPr>
              <a:xfrm rot="10800000">
                <a:off x="5083036" y="2678206"/>
                <a:ext cx="843386" cy="144781"/>
              </a:xfrm>
              <a:prstGeom prst="round2Same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8" name="Dikdörtgen: Yuvarlatılmış Üst Köşeler 25">
                <a:extLst>
                  <a:ext uri="{FF2B5EF4-FFF2-40B4-BE49-F238E27FC236}">
                    <a16:creationId xmlns:a16="http://schemas.microsoft.com/office/drawing/2014/main" xmlns="" id="{F7FE5BB0-0897-4EE1-8C83-35394BA07BC9}"/>
                  </a:ext>
                </a:extLst>
              </p:cNvPr>
              <p:cNvSpPr/>
              <p:nvPr/>
            </p:nvSpPr>
            <p:spPr>
              <a:xfrm rot="10800000">
                <a:off x="4135505" y="2678206"/>
                <a:ext cx="843386" cy="144781"/>
              </a:xfrm>
              <a:prstGeom prst="round2Same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9" name="Dikdörtgen: Yuvarlatılmış Üst Köşeler 28">
                <a:extLst>
                  <a:ext uri="{FF2B5EF4-FFF2-40B4-BE49-F238E27FC236}">
                    <a16:creationId xmlns:a16="http://schemas.microsoft.com/office/drawing/2014/main" xmlns="" id="{9368EDA0-BE61-4D60-A9B6-64F9508CA9C9}"/>
                  </a:ext>
                </a:extLst>
              </p:cNvPr>
              <p:cNvSpPr/>
              <p:nvPr/>
            </p:nvSpPr>
            <p:spPr>
              <a:xfrm rot="10800000">
                <a:off x="7110619" y="2678206"/>
                <a:ext cx="843386" cy="144781"/>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40" name="Dikdörtgen: Yuvarlatılmış Üst Köşeler 31">
                <a:extLst>
                  <a:ext uri="{FF2B5EF4-FFF2-40B4-BE49-F238E27FC236}">
                    <a16:creationId xmlns:a16="http://schemas.microsoft.com/office/drawing/2014/main" xmlns="" id="{6BCBDB55-78A5-440A-856B-30EA0B2B4E88}"/>
                  </a:ext>
                </a:extLst>
              </p:cNvPr>
              <p:cNvSpPr/>
              <p:nvPr/>
            </p:nvSpPr>
            <p:spPr>
              <a:xfrm rot="10800000">
                <a:off x="6163088" y="2678206"/>
                <a:ext cx="843386" cy="144781"/>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41" name="Dikdörtgen: Yuvarlatılmış Üst Köşeler 40">
                <a:extLst>
                  <a:ext uri="{FF2B5EF4-FFF2-40B4-BE49-F238E27FC236}">
                    <a16:creationId xmlns:a16="http://schemas.microsoft.com/office/drawing/2014/main" xmlns="" id="{D13A3FA6-3060-4BD5-A265-14C47B7E2A2C}"/>
                  </a:ext>
                </a:extLst>
              </p:cNvPr>
              <p:cNvSpPr/>
              <p:nvPr/>
            </p:nvSpPr>
            <p:spPr>
              <a:xfrm rot="10800000">
                <a:off x="9138200" y="2678206"/>
                <a:ext cx="843386" cy="144781"/>
              </a:xfrm>
              <a:prstGeom prst="round2Same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tr-TR"/>
              </a:p>
            </p:txBody>
          </p:sp>
          <p:sp>
            <p:nvSpPr>
              <p:cNvPr id="42" name="Dikdörtgen: Yuvarlatılmış Üst Köşeler 43">
                <a:extLst>
                  <a:ext uri="{FF2B5EF4-FFF2-40B4-BE49-F238E27FC236}">
                    <a16:creationId xmlns:a16="http://schemas.microsoft.com/office/drawing/2014/main" xmlns="" id="{838AF3F1-9845-4382-ACE6-68D2A4F39A80}"/>
                  </a:ext>
                </a:extLst>
              </p:cNvPr>
              <p:cNvSpPr/>
              <p:nvPr/>
            </p:nvSpPr>
            <p:spPr>
              <a:xfrm rot="10800000">
                <a:off x="8190669" y="2678206"/>
                <a:ext cx="843386" cy="144781"/>
              </a:xfrm>
              <a:prstGeom prst="round2Same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tr-TR"/>
              </a:p>
            </p:txBody>
          </p:sp>
          <p:sp>
            <p:nvSpPr>
              <p:cNvPr id="43" name="Dikdörtgen: Yuvarlatılmış Üst Köşeler 46">
                <a:extLst>
                  <a:ext uri="{FF2B5EF4-FFF2-40B4-BE49-F238E27FC236}">
                    <a16:creationId xmlns:a16="http://schemas.microsoft.com/office/drawing/2014/main" xmlns="" id="{86A9899E-9392-4E6D-901E-78B1CE46B68C}"/>
                  </a:ext>
                </a:extLst>
              </p:cNvPr>
              <p:cNvSpPr/>
              <p:nvPr/>
            </p:nvSpPr>
            <p:spPr>
              <a:xfrm rot="10800000">
                <a:off x="11165780" y="2678206"/>
                <a:ext cx="843386" cy="144781"/>
              </a:xfrm>
              <a:prstGeom prst="round2Same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4" name="Dikdörtgen: Yuvarlatılmış Üst Köşeler 49">
                <a:extLst>
                  <a:ext uri="{FF2B5EF4-FFF2-40B4-BE49-F238E27FC236}">
                    <a16:creationId xmlns:a16="http://schemas.microsoft.com/office/drawing/2014/main" xmlns="" id="{EC6CCA76-DF14-4FE1-8CFE-4CD1410658E1}"/>
                  </a:ext>
                </a:extLst>
              </p:cNvPr>
              <p:cNvSpPr/>
              <p:nvPr/>
            </p:nvSpPr>
            <p:spPr>
              <a:xfrm rot="10800000">
                <a:off x="10218249" y="2678206"/>
                <a:ext cx="843386" cy="144781"/>
              </a:xfrm>
              <a:prstGeom prst="round2Same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nvGrpSpPr>
            <p:cNvPr id="28" name="Grup 61">
              <a:extLst>
                <a:ext uri="{FF2B5EF4-FFF2-40B4-BE49-F238E27FC236}">
                  <a16:creationId xmlns:a16="http://schemas.microsoft.com/office/drawing/2014/main" xmlns="" id="{B1BF4C8F-3541-42BC-BB30-9A281EA71FD9}"/>
                </a:ext>
              </a:extLst>
            </p:cNvPr>
            <p:cNvGrpSpPr/>
            <p:nvPr/>
          </p:nvGrpSpPr>
          <p:grpSpPr>
            <a:xfrm>
              <a:off x="4135505" y="1993593"/>
              <a:ext cx="7873661" cy="412751"/>
              <a:chOff x="4135505" y="1993593"/>
              <a:chExt cx="7873661" cy="412751"/>
            </a:xfrm>
          </p:grpSpPr>
          <p:sp>
            <p:nvSpPr>
              <p:cNvPr id="29" name="Dikdörtgen: Yuvarlatılmış Üst Köşeler 21">
                <a:extLst>
                  <a:ext uri="{FF2B5EF4-FFF2-40B4-BE49-F238E27FC236}">
                    <a16:creationId xmlns:a16="http://schemas.microsoft.com/office/drawing/2014/main" xmlns="" id="{612B8F5B-D5A2-4E5D-B324-E34944EABE19}"/>
                  </a:ext>
                </a:extLst>
              </p:cNvPr>
              <p:cNvSpPr/>
              <p:nvPr/>
            </p:nvSpPr>
            <p:spPr>
              <a:xfrm>
                <a:off x="5083036" y="1993593"/>
                <a:ext cx="843386" cy="412751"/>
              </a:xfrm>
              <a:prstGeom prst="round2Same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2019</a:t>
                </a:r>
              </a:p>
            </p:txBody>
          </p:sp>
          <p:sp>
            <p:nvSpPr>
              <p:cNvPr id="30" name="Dikdörtgen: Yuvarlatılmış Üst Köşeler 27">
                <a:extLst>
                  <a:ext uri="{FF2B5EF4-FFF2-40B4-BE49-F238E27FC236}">
                    <a16:creationId xmlns:a16="http://schemas.microsoft.com/office/drawing/2014/main" xmlns="" id="{9D0CCE47-61D8-460F-AA83-8A0373B51D8B}"/>
                  </a:ext>
                </a:extLst>
              </p:cNvPr>
              <p:cNvSpPr/>
              <p:nvPr/>
            </p:nvSpPr>
            <p:spPr>
              <a:xfrm>
                <a:off x="4135505" y="1993593"/>
                <a:ext cx="843386" cy="412751"/>
              </a:xfrm>
              <a:prstGeom prst="round2Same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2018</a:t>
                </a:r>
              </a:p>
            </p:txBody>
          </p:sp>
          <p:sp>
            <p:nvSpPr>
              <p:cNvPr id="31" name="Dikdörtgen: Yuvarlatılmış Üst Köşeler 30">
                <a:extLst>
                  <a:ext uri="{FF2B5EF4-FFF2-40B4-BE49-F238E27FC236}">
                    <a16:creationId xmlns:a16="http://schemas.microsoft.com/office/drawing/2014/main" xmlns="" id="{06763E78-0EF9-4EB8-AEB3-89BFC485A244}"/>
                  </a:ext>
                </a:extLst>
              </p:cNvPr>
              <p:cNvSpPr/>
              <p:nvPr/>
            </p:nvSpPr>
            <p:spPr>
              <a:xfrm>
                <a:off x="7110619" y="1993593"/>
                <a:ext cx="843386" cy="412751"/>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2020</a:t>
                </a:r>
              </a:p>
            </p:txBody>
          </p:sp>
          <p:sp>
            <p:nvSpPr>
              <p:cNvPr id="32" name="Dikdörtgen: Yuvarlatılmış Üst Köşeler 33">
                <a:extLst>
                  <a:ext uri="{FF2B5EF4-FFF2-40B4-BE49-F238E27FC236}">
                    <a16:creationId xmlns:a16="http://schemas.microsoft.com/office/drawing/2014/main" xmlns="" id="{DEA662AA-89C6-4CF4-8934-E52DC80667D8}"/>
                  </a:ext>
                </a:extLst>
              </p:cNvPr>
              <p:cNvSpPr/>
              <p:nvPr/>
            </p:nvSpPr>
            <p:spPr>
              <a:xfrm>
                <a:off x="6163088" y="1993593"/>
                <a:ext cx="843386" cy="412751"/>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2019</a:t>
                </a:r>
              </a:p>
            </p:txBody>
          </p:sp>
          <p:sp>
            <p:nvSpPr>
              <p:cNvPr id="33" name="Dikdörtgen: Yuvarlatılmış Üst Köşeler 42">
                <a:extLst>
                  <a:ext uri="{FF2B5EF4-FFF2-40B4-BE49-F238E27FC236}">
                    <a16:creationId xmlns:a16="http://schemas.microsoft.com/office/drawing/2014/main" xmlns="" id="{EC533748-EEE2-4BA9-A524-9450A7BF7DB3}"/>
                  </a:ext>
                </a:extLst>
              </p:cNvPr>
              <p:cNvSpPr/>
              <p:nvPr/>
            </p:nvSpPr>
            <p:spPr>
              <a:xfrm>
                <a:off x="9138200" y="1993593"/>
                <a:ext cx="843386" cy="412751"/>
              </a:xfrm>
              <a:prstGeom prst="round2SameRect">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2021</a:t>
                </a:r>
              </a:p>
            </p:txBody>
          </p:sp>
          <p:sp>
            <p:nvSpPr>
              <p:cNvPr id="34" name="Dikdörtgen: Yuvarlatılmış Üst Köşeler 45">
                <a:extLst>
                  <a:ext uri="{FF2B5EF4-FFF2-40B4-BE49-F238E27FC236}">
                    <a16:creationId xmlns:a16="http://schemas.microsoft.com/office/drawing/2014/main" xmlns="" id="{72D302F9-4C01-4185-AF58-B5EEE5362D30}"/>
                  </a:ext>
                </a:extLst>
              </p:cNvPr>
              <p:cNvSpPr/>
              <p:nvPr/>
            </p:nvSpPr>
            <p:spPr>
              <a:xfrm>
                <a:off x="8190669" y="1993593"/>
                <a:ext cx="843386" cy="412751"/>
              </a:xfrm>
              <a:prstGeom prst="round2SameRect">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2020</a:t>
                </a:r>
              </a:p>
            </p:txBody>
          </p:sp>
          <p:sp>
            <p:nvSpPr>
              <p:cNvPr id="35" name="Dikdörtgen: Yuvarlatılmış Üst Köşeler 48">
                <a:extLst>
                  <a:ext uri="{FF2B5EF4-FFF2-40B4-BE49-F238E27FC236}">
                    <a16:creationId xmlns:a16="http://schemas.microsoft.com/office/drawing/2014/main" xmlns="" id="{C7AE3EF1-4858-4058-BB0C-469D3EB36171}"/>
                  </a:ext>
                </a:extLst>
              </p:cNvPr>
              <p:cNvSpPr/>
              <p:nvPr/>
            </p:nvSpPr>
            <p:spPr>
              <a:xfrm>
                <a:off x="11165780" y="1993593"/>
                <a:ext cx="843386" cy="412751"/>
              </a:xfrm>
              <a:prstGeom prst="round2Same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2022</a:t>
                </a:r>
              </a:p>
            </p:txBody>
          </p:sp>
          <p:sp>
            <p:nvSpPr>
              <p:cNvPr id="36" name="Dikdörtgen: Yuvarlatılmış Üst Köşeler 51">
                <a:extLst>
                  <a:ext uri="{FF2B5EF4-FFF2-40B4-BE49-F238E27FC236}">
                    <a16:creationId xmlns:a16="http://schemas.microsoft.com/office/drawing/2014/main" xmlns="" id="{2F925679-9961-4CB0-91A7-858BFCB474C2}"/>
                  </a:ext>
                </a:extLst>
              </p:cNvPr>
              <p:cNvSpPr/>
              <p:nvPr/>
            </p:nvSpPr>
            <p:spPr>
              <a:xfrm>
                <a:off x="10218249" y="1993593"/>
                <a:ext cx="843386" cy="412751"/>
              </a:xfrm>
              <a:prstGeom prst="round2Same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2021</a:t>
                </a:r>
              </a:p>
            </p:txBody>
          </p:sp>
        </p:grpSp>
      </p:grpSp>
      <p:pic>
        <p:nvPicPr>
          <p:cNvPr id="45" name="3 Resim" descr="merkezefendi mem logo2.jpg"/>
          <p:cNvPicPr>
            <a:picLocks noChangeAspect="1"/>
          </p:cNvPicPr>
          <p:nvPr/>
        </p:nvPicPr>
        <p:blipFill>
          <a:blip r:embed="rId3" cstate="print"/>
          <a:srcRect/>
          <a:stretch>
            <a:fillRect/>
          </a:stretch>
        </p:blipFill>
        <p:spPr bwMode="auto">
          <a:xfrm>
            <a:off x="56446" y="101599"/>
            <a:ext cx="1557865" cy="1461054"/>
          </a:xfrm>
          <a:prstGeom prst="rect">
            <a:avLst/>
          </a:prstGeom>
          <a:noFill/>
          <a:ln w="9525">
            <a:noFill/>
            <a:miter lim="800000"/>
            <a:headEnd/>
            <a:tailEnd/>
          </a:ln>
        </p:spPr>
      </p:pic>
    </p:spTree>
    <p:extLst>
      <p:ext uri="{BB962C8B-B14F-4D97-AF65-F5344CB8AC3E}">
        <p14:creationId xmlns="" xmlns:p14="http://schemas.microsoft.com/office/powerpoint/2010/main" val="18973269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830571" y="156526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Akış Çizelgesi: Ayıkla 3"/>
          <p:cNvSpPr/>
          <p:nvPr/>
        </p:nvSpPr>
        <p:spPr>
          <a:xfrm rot="5400000">
            <a:off x="5006406" y="36669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Oval 5"/>
          <p:cNvSpPr/>
          <p:nvPr/>
        </p:nvSpPr>
        <p:spPr>
          <a:xfrm>
            <a:off x="127011" y="116881"/>
            <a:ext cx="1407120" cy="140712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7" name="Düz Bağlayıcı 6"/>
          <p:cNvCxnSpPr>
            <a:stCxn id="6" idx="6"/>
          </p:cNvCxnSpPr>
          <p:nvPr/>
        </p:nvCxnSpPr>
        <p:spPr>
          <a:xfrm>
            <a:off x="1534133" y="820445"/>
            <a:ext cx="10657871" cy="186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a:stCxn id="6" idx="4"/>
          </p:cNvCxnSpPr>
          <p:nvPr/>
        </p:nvCxnSpPr>
        <p:spPr>
          <a:xfrm>
            <a:off x="830571" y="1524005"/>
            <a:ext cx="0" cy="53339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Yay 8"/>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0" name="Yuvarlatılmış Dikdörtgen 9"/>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Metin kutusu 10"/>
          <p:cNvSpPr txBox="1"/>
          <p:nvPr/>
        </p:nvSpPr>
        <p:spPr>
          <a:xfrm>
            <a:off x="5475749" y="211327"/>
            <a:ext cx="6716255" cy="584775"/>
          </a:xfrm>
          <a:prstGeom prst="rect">
            <a:avLst/>
          </a:prstGeom>
          <a:noFill/>
        </p:spPr>
        <p:txBody>
          <a:bodyPr wrap="square" rtlCol="0">
            <a:spAutoFit/>
          </a:bodyPr>
          <a:lstStyle/>
          <a:p>
            <a:pPr algn="ctr"/>
            <a:r>
              <a:rPr lang="tr-TR" sz="3200" b="1" dirty="0" smtClean="0">
                <a:effectLst>
                  <a:outerShdw blurRad="38100" dist="38100" dir="2700000" algn="tl">
                    <a:srgbClr val="000000">
                      <a:alpha val="43137"/>
                    </a:srgbClr>
                  </a:outerShdw>
                </a:effectLst>
                <a:latin typeface="Trebuchet MS" panose="020B0603020202020204" pitchFamily="34" charset="0"/>
              </a:rPr>
              <a:t>2023 EĞİTİM VİZYONU</a:t>
            </a:r>
            <a:endParaRPr lang="tr-TR" sz="3200" b="1" dirty="0">
              <a:effectLst>
                <a:outerShdw blurRad="38100" dist="38100" dir="2700000" algn="tl">
                  <a:srgbClr val="000000">
                    <a:alpha val="43137"/>
                  </a:srgbClr>
                </a:outerShdw>
              </a:effectLst>
              <a:latin typeface="Trebuchet MS" panose="020B0603020202020204" pitchFamily="34" charset="0"/>
            </a:endParaRPr>
          </a:p>
        </p:txBody>
      </p:sp>
      <p:sp>
        <p:nvSpPr>
          <p:cNvPr id="12" name="11 Slayt Numarası Yer Tutucusu"/>
          <p:cNvSpPr>
            <a:spLocks noGrp="1"/>
          </p:cNvSpPr>
          <p:nvPr>
            <p:ph type="sldNum" sz="quarter" idx="12"/>
          </p:nvPr>
        </p:nvSpPr>
        <p:spPr/>
        <p:txBody>
          <a:bodyPr/>
          <a:lstStyle/>
          <a:p>
            <a:fld id="{92906C5C-297D-40D7-908D-F30303E58C5D}" type="slidenum">
              <a:rPr lang="tr-TR" smtClean="0"/>
              <a:pPr/>
              <a:t>42</a:t>
            </a:fld>
            <a:endParaRPr lang="tr-TR"/>
          </a:p>
        </p:txBody>
      </p:sp>
      <p:sp>
        <p:nvSpPr>
          <p:cNvPr id="2" name="Dikdörtgen 1"/>
          <p:cNvSpPr/>
          <p:nvPr/>
        </p:nvSpPr>
        <p:spPr>
          <a:xfrm>
            <a:off x="830572" y="1557642"/>
            <a:ext cx="11361429" cy="652166"/>
          </a:xfrm>
          <a:prstGeom prst="rect">
            <a:avLst/>
          </a:prstGeom>
        </p:spPr>
        <p:txBody>
          <a:bodyPr wrap="square">
            <a:spAutoFit/>
          </a:bodyPr>
          <a:lstStyle/>
          <a:p>
            <a:pPr algn="ctr">
              <a:lnSpc>
                <a:spcPct val="107000"/>
              </a:lnSpc>
              <a:spcAft>
                <a:spcPts val="800"/>
              </a:spcAft>
            </a:pPr>
            <a:r>
              <a:rPr lang="tr-TR" sz="3400" b="1"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ÖLÇME VE DEĞERLENDİRME</a:t>
            </a:r>
            <a:endParaRPr lang="tr-TR" sz="3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Yuvarlatılmış Dikdörtgen 13"/>
          <p:cNvSpPr/>
          <p:nvPr/>
        </p:nvSpPr>
        <p:spPr>
          <a:xfrm>
            <a:off x="830571" y="228379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830572" y="2334844"/>
            <a:ext cx="11361429" cy="553357"/>
          </a:xfrm>
          <a:prstGeom prst="rect">
            <a:avLst/>
          </a:prstGeom>
        </p:spPr>
        <p:txBody>
          <a:bodyPr wrap="square">
            <a:spAutoFit/>
          </a:bodyPr>
          <a:lstStyle/>
          <a:p>
            <a:pPr algn="ctr">
              <a:lnSpc>
                <a:spcPct val="107000"/>
              </a:lnSpc>
              <a:spcAft>
                <a:spcPts val="800"/>
              </a:spcAft>
            </a:pPr>
            <a:r>
              <a:rPr lang="tr-TR"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YETERLİK TEMELLİ ÖLÇME DEĞERLENDİRME YAPILACAK</a:t>
            </a:r>
          </a:p>
        </p:txBody>
      </p:sp>
      <p:sp>
        <p:nvSpPr>
          <p:cNvPr id="16" name="Dikdörtgen 15"/>
          <p:cNvSpPr/>
          <p:nvPr/>
        </p:nvSpPr>
        <p:spPr>
          <a:xfrm>
            <a:off x="830572" y="3002322"/>
            <a:ext cx="11026149" cy="2866297"/>
          </a:xfrm>
          <a:prstGeom prst="rect">
            <a:avLst/>
          </a:prstGeom>
        </p:spPr>
        <p:txBody>
          <a:bodyPr wrap="square">
            <a:spAutoFit/>
          </a:bodyPr>
          <a:lstStyle/>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2- Hedeflenen </a:t>
            </a:r>
            <a:r>
              <a:rPr lang="tr-TR" sz="2600" dirty="0">
                <a:latin typeface="Calibri" panose="020F0502020204030204" pitchFamily="34" charset="0"/>
                <a:ea typeface="Calibri" panose="020F0502020204030204" pitchFamily="34" charset="0"/>
                <a:cs typeface="Times New Roman" panose="02020603050405020304" pitchFamily="18" charset="0"/>
              </a:rPr>
              <a:t>öğrenci nüfusunun (okul türü, bölge, cinsiyet, sosyo-ekonomik statü) </a:t>
            </a:r>
            <a:r>
              <a:rPr lang="tr-TR" sz="2600" b="1" dirty="0">
                <a:solidFill>
                  <a:srgbClr val="CC0000"/>
                </a:solidFill>
                <a:latin typeface="Calibri" panose="020F0502020204030204" pitchFamily="34" charset="0"/>
                <a:ea typeface="Calibri" panose="020F0502020204030204" pitchFamily="34" charset="0"/>
                <a:cs typeface="Times New Roman" panose="02020603050405020304" pitchFamily="18" charset="0"/>
              </a:rPr>
              <a:t>yeterlilik seviyeleri belirlenecek</a:t>
            </a:r>
            <a:r>
              <a:rPr lang="tr-TR" sz="2600" dirty="0">
                <a:latin typeface="Calibri" panose="020F0502020204030204" pitchFamily="34" charset="0"/>
                <a:ea typeface="Calibri" panose="020F0502020204030204" pitchFamily="34" charset="0"/>
                <a:cs typeface="Times New Roman" panose="02020603050405020304" pitchFamily="18" charset="0"/>
              </a:rPr>
              <a:t>, yıllar içindeki değişimlerini takip etmek üzere veri üretilecektir</a:t>
            </a:r>
            <a:r>
              <a:rPr lang="tr-TR" sz="2600" dirty="0" smtClean="0">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spcAft>
                <a:spcPts val="800"/>
              </a:spcAft>
            </a:pPr>
            <a:endParaRPr lang="tr-TR" sz="26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3- </a:t>
            </a:r>
            <a:r>
              <a:rPr lang="tr-TR" sz="2600" b="1" dirty="0" smtClean="0">
                <a:solidFill>
                  <a:srgbClr val="CC0000"/>
                </a:solidFill>
                <a:latin typeface="Calibri" panose="020F0502020204030204" pitchFamily="34" charset="0"/>
                <a:ea typeface="Calibri" panose="020F0502020204030204" pitchFamily="34" charset="0"/>
                <a:cs typeface="Times New Roman" panose="02020603050405020304" pitchFamily="18" charset="0"/>
              </a:rPr>
              <a:t>Farklı </a:t>
            </a:r>
            <a:r>
              <a:rPr lang="tr-TR" sz="2600" b="1" dirty="0">
                <a:solidFill>
                  <a:srgbClr val="CC0000"/>
                </a:solidFill>
                <a:latin typeface="Calibri" panose="020F0502020204030204" pitchFamily="34" charset="0"/>
                <a:ea typeface="Calibri" panose="020F0502020204030204" pitchFamily="34" charset="0"/>
                <a:cs typeface="Times New Roman" panose="02020603050405020304" pitchFamily="18" charset="0"/>
              </a:rPr>
              <a:t>yeterlilik gruplarında bulunan öğrenciler </a:t>
            </a:r>
            <a:r>
              <a:rPr lang="tr-TR" sz="2600" dirty="0">
                <a:latin typeface="Calibri" panose="020F0502020204030204" pitchFamily="34" charset="0"/>
                <a:ea typeface="Calibri" panose="020F0502020204030204" pitchFamily="34" charset="0"/>
                <a:cs typeface="Times New Roman" panose="02020603050405020304" pitchFamily="18" charset="0"/>
              </a:rPr>
              <a:t>öğrenme analitiği ile riskleri açısından izlenerek, yerinde ve zamanında tedbirler alınacaktır.</a:t>
            </a:r>
          </a:p>
        </p:txBody>
      </p:sp>
      <p:sp>
        <p:nvSpPr>
          <p:cNvPr id="17" name="Dikdörtgen 16"/>
          <p:cNvSpPr/>
          <p:nvPr/>
        </p:nvSpPr>
        <p:spPr>
          <a:xfrm rot="16200000">
            <a:off x="-647635" y="5276212"/>
            <a:ext cx="2121093" cy="769441"/>
          </a:xfrm>
          <a:prstGeom prst="rect">
            <a:avLst/>
          </a:prstGeom>
        </p:spPr>
        <p:txBody>
          <a:bodyPr wrap="none">
            <a:spAutoFit/>
          </a:bodyPr>
          <a:lstStyle/>
          <a:p>
            <a:r>
              <a:rPr lang="tr-TR" sz="44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HEDEF 4</a:t>
            </a:r>
            <a:endParaRPr lang="tr-TR" sz="4400" dirty="0"/>
          </a:p>
        </p:txBody>
      </p:sp>
      <p:pic>
        <p:nvPicPr>
          <p:cNvPr id="18" name="3 Resim" descr="merkezefendi mem logo2.jpg"/>
          <p:cNvPicPr>
            <a:picLocks noChangeAspect="1"/>
          </p:cNvPicPr>
          <p:nvPr/>
        </p:nvPicPr>
        <p:blipFill>
          <a:blip r:embed="rId3" cstate="print"/>
          <a:srcRect/>
          <a:stretch>
            <a:fillRect/>
          </a:stretch>
        </p:blipFill>
        <p:spPr bwMode="auto">
          <a:xfrm>
            <a:off x="56446" y="101599"/>
            <a:ext cx="1557865" cy="1461054"/>
          </a:xfrm>
          <a:prstGeom prst="rect">
            <a:avLst/>
          </a:prstGeom>
          <a:noFill/>
          <a:ln w="9525">
            <a:noFill/>
            <a:miter lim="800000"/>
            <a:headEnd/>
            <a:tailEnd/>
          </a:ln>
        </p:spPr>
      </p:pic>
    </p:spTree>
    <p:extLst>
      <p:ext uri="{BB962C8B-B14F-4D97-AF65-F5344CB8AC3E}">
        <p14:creationId xmlns="" xmlns:p14="http://schemas.microsoft.com/office/powerpoint/2010/main" val="10409994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830571" y="156526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Akış Çizelgesi: Ayıkla 3"/>
          <p:cNvSpPr/>
          <p:nvPr/>
        </p:nvSpPr>
        <p:spPr>
          <a:xfrm rot="5400000">
            <a:off x="5006406" y="36669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Oval 5"/>
          <p:cNvSpPr/>
          <p:nvPr/>
        </p:nvSpPr>
        <p:spPr>
          <a:xfrm>
            <a:off x="127011" y="116881"/>
            <a:ext cx="1407120" cy="140712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7" name="Düz Bağlayıcı 6"/>
          <p:cNvCxnSpPr>
            <a:stCxn id="6" idx="6"/>
          </p:cNvCxnSpPr>
          <p:nvPr/>
        </p:nvCxnSpPr>
        <p:spPr>
          <a:xfrm>
            <a:off x="1534133" y="820445"/>
            <a:ext cx="10657871" cy="186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a:stCxn id="6" idx="4"/>
          </p:cNvCxnSpPr>
          <p:nvPr/>
        </p:nvCxnSpPr>
        <p:spPr>
          <a:xfrm>
            <a:off x="830571" y="1524005"/>
            <a:ext cx="0" cy="53339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Yay 8"/>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0" name="Yuvarlatılmış Dikdörtgen 9"/>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Metin kutusu 10"/>
          <p:cNvSpPr txBox="1"/>
          <p:nvPr/>
        </p:nvSpPr>
        <p:spPr>
          <a:xfrm>
            <a:off x="5475749" y="211327"/>
            <a:ext cx="6716255" cy="584775"/>
          </a:xfrm>
          <a:prstGeom prst="rect">
            <a:avLst/>
          </a:prstGeom>
          <a:noFill/>
        </p:spPr>
        <p:txBody>
          <a:bodyPr wrap="square" rtlCol="0">
            <a:spAutoFit/>
          </a:bodyPr>
          <a:lstStyle/>
          <a:p>
            <a:pPr algn="ctr"/>
            <a:r>
              <a:rPr lang="tr-TR" sz="3200" b="1" dirty="0" smtClean="0">
                <a:effectLst>
                  <a:outerShdw blurRad="38100" dist="38100" dir="2700000" algn="tl">
                    <a:srgbClr val="000000">
                      <a:alpha val="43137"/>
                    </a:srgbClr>
                  </a:outerShdw>
                </a:effectLst>
                <a:latin typeface="Trebuchet MS" panose="020B0603020202020204" pitchFamily="34" charset="0"/>
              </a:rPr>
              <a:t>2023 EĞİTİM VİZYONU</a:t>
            </a:r>
            <a:endParaRPr lang="tr-TR" sz="3200" b="1" dirty="0">
              <a:effectLst>
                <a:outerShdw blurRad="38100" dist="38100" dir="2700000" algn="tl">
                  <a:srgbClr val="000000">
                    <a:alpha val="43137"/>
                  </a:srgbClr>
                </a:outerShdw>
              </a:effectLst>
              <a:latin typeface="Trebuchet MS" panose="020B0603020202020204" pitchFamily="34" charset="0"/>
            </a:endParaRPr>
          </a:p>
        </p:txBody>
      </p:sp>
      <p:sp>
        <p:nvSpPr>
          <p:cNvPr id="12" name="11 Slayt Numarası Yer Tutucusu"/>
          <p:cNvSpPr>
            <a:spLocks noGrp="1"/>
          </p:cNvSpPr>
          <p:nvPr>
            <p:ph type="sldNum" sz="quarter" idx="12"/>
          </p:nvPr>
        </p:nvSpPr>
        <p:spPr/>
        <p:txBody>
          <a:bodyPr/>
          <a:lstStyle/>
          <a:p>
            <a:fld id="{92906C5C-297D-40D7-908D-F30303E58C5D}" type="slidenum">
              <a:rPr lang="tr-TR" smtClean="0"/>
              <a:pPr/>
              <a:t>43</a:t>
            </a:fld>
            <a:endParaRPr lang="tr-TR"/>
          </a:p>
        </p:txBody>
      </p:sp>
      <p:sp>
        <p:nvSpPr>
          <p:cNvPr id="2" name="Dikdörtgen 1"/>
          <p:cNvSpPr/>
          <p:nvPr/>
        </p:nvSpPr>
        <p:spPr>
          <a:xfrm>
            <a:off x="830572" y="1622800"/>
            <a:ext cx="11361429" cy="652166"/>
          </a:xfrm>
          <a:prstGeom prst="rect">
            <a:avLst/>
          </a:prstGeom>
        </p:spPr>
        <p:txBody>
          <a:bodyPr wrap="square">
            <a:spAutoFit/>
          </a:bodyPr>
          <a:lstStyle/>
          <a:p>
            <a:pPr algn="ctr">
              <a:lnSpc>
                <a:spcPct val="107000"/>
              </a:lnSpc>
              <a:spcAft>
                <a:spcPts val="800"/>
              </a:spcAft>
            </a:pPr>
            <a:r>
              <a:rPr lang="tr-TR" sz="3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İNSAN KAYNAKLARININ GELİŞTİRİLMESİ VE YÖNETİMİ</a:t>
            </a:r>
          </a:p>
        </p:txBody>
      </p:sp>
      <p:sp>
        <p:nvSpPr>
          <p:cNvPr id="14" name="Yuvarlatılmış Dikdörtgen 13"/>
          <p:cNvSpPr/>
          <p:nvPr/>
        </p:nvSpPr>
        <p:spPr>
          <a:xfrm>
            <a:off x="830571" y="2283792"/>
            <a:ext cx="11361431" cy="101438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830572" y="2283791"/>
            <a:ext cx="11361429" cy="1014380"/>
          </a:xfrm>
          <a:prstGeom prst="rect">
            <a:avLst/>
          </a:prstGeom>
        </p:spPr>
        <p:txBody>
          <a:bodyPr wrap="square">
            <a:spAutoFit/>
          </a:bodyPr>
          <a:lstStyle/>
          <a:p>
            <a:pPr algn="ctr">
              <a:lnSpc>
                <a:spcPct val="107000"/>
              </a:lnSpc>
              <a:spcAft>
                <a:spcPts val="800"/>
              </a:spcAft>
            </a:pPr>
            <a:r>
              <a:rPr lang="tr-TR"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ÖĞRETMEN VE OKUL YÖNETİCİLERİNİN MESLEKİ GELİŞİMLERİ </a:t>
            </a:r>
            <a:r>
              <a:rPr lang="tr-TR" sz="28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YENİDEN </a:t>
            </a:r>
            <a:r>
              <a:rPr lang="tr-TR"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YAPILANDIRILACAK</a:t>
            </a:r>
          </a:p>
        </p:txBody>
      </p:sp>
      <p:sp>
        <p:nvSpPr>
          <p:cNvPr id="17" name="Dikdörtgen 16"/>
          <p:cNvSpPr/>
          <p:nvPr/>
        </p:nvSpPr>
        <p:spPr>
          <a:xfrm rot="16200000">
            <a:off x="-647635" y="5276212"/>
            <a:ext cx="2121093" cy="769441"/>
          </a:xfrm>
          <a:prstGeom prst="rect">
            <a:avLst/>
          </a:prstGeom>
        </p:spPr>
        <p:txBody>
          <a:bodyPr wrap="none">
            <a:spAutoFit/>
          </a:bodyPr>
          <a:lstStyle/>
          <a:p>
            <a:r>
              <a:rPr lang="tr-TR" sz="44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HEDEF 1</a:t>
            </a:r>
            <a:endParaRPr lang="tr-TR" sz="4400" dirty="0"/>
          </a:p>
        </p:txBody>
      </p:sp>
      <p:sp>
        <p:nvSpPr>
          <p:cNvPr id="18" name="Dikdörtgen 17"/>
          <p:cNvSpPr/>
          <p:nvPr/>
        </p:nvSpPr>
        <p:spPr>
          <a:xfrm>
            <a:off x="830571" y="3260849"/>
            <a:ext cx="11026149" cy="2335576"/>
          </a:xfrm>
          <a:prstGeom prst="rect">
            <a:avLst/>
          </a:prstGeom>
        </p:spPr>
        <p:txBody>
          <a:bodyPr wrap="square">
            <a:spAutoFit/>
          </a:bodyPr>
          <a:lstStyle/>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1- Yükseköğretim </a:t>
            </a:r>
            <a:r>
              <a:rPr lang="tr-TR" sz="2600" dirty="0">
                <a:latin typeface="Calibri" panose="020F0502020204030204" pitchFamily="34" charset="0"/>
                <a:ea typeface="Calibri" panose="020F0502020204030204" pitchFamily="34" charset="0"/>
                <a:cs typeface="Times New Roman" panose="02020603050405020304" pitchFamily="18" charset="0"/>
              </a:rPr>
              <a:t>Kurumu ile yapılacak iş birliği çerçevesinde </a:t>
            </a:r>
            <a:r>
              <a:rPr lang="tr-TR" sz="2600" b="1" dirty="0">
                <a:solidFill>
                  <a:srgbClr val="CC0000"/>
                </a:solidFill>
                <a:latin typeface="Calibri" panose="020F0502020204030204" pitchFamily="34" charset="0"/>
                <a:ea typeface="Calibri" panose="020F0502020204030204" pitchFamily="34" charset="0"/>
                <a:cs typeface="Times New Roman" panose="02020603050405020304" pitchFamily="18" charset="0"/>
              </a:rPr>
              <a:t>eğitim fakültelerine sıralamada üst dilimde yer alan öğrencilerin yerleştirilmesine</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 </a:t>
            </a:r>
            <a:r>
              <a:rPr lang="tr-TR" sz="2600" dirty="0">
                <a:latin typeface="Calibri" panose="020F0502020204030204" pitchFamily="34" charset="0"/>
                <a:ea typeface="Calibri" panose="020F0502020204030204" pitchFamily="34" charset="0"/>
                <a:cs typeface="Times New Roman" panose="02020603050405020304" pitchFamily="18" charset="0"/>
              </a:rPr>
              <a:t>yönelik iyileştirmeler yapılacaktır.</a:t>
            </a:r>
          </a:p>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2- </a:t>
            </a:r>
            <a:r>
              <a:rPr lang="tr-TR" sz="2600" b="1" dirty="0" smtClean="0">
                <a:solidFill>
                  <a:srgbClr val="CC0000"/>
                </a:solidFill>
                <a:latin typeface="Calibri" panose="020F0502020204030204" pitchFamily="34" charset="0"/>
                <a:ea typeface="Calibri" panose="020F0502020204030204" pitchFamily="34" charset="0"/>
                <a:cs typeface="Times New Roman" panose="02020603050405020304" pitchFamily="18" charset="0"/>
              </a:rPr>
              <a:t>Öğretmen </a:t>
            </a:r>
            <a:r>
              <a:rPr lang="tr-TR" sz="2600" b="1" dirty="0">
                <a:solidFill>
                  <a:srgbClr val="CC0000"/>
                </a:solidFill>
                <a:latin typeface="Calibri" panose="020F0502020204030204" pitchFamily="34" charset="0"/>
                <a:ea typeface="Calibri" panose="020F0502020204030204" pitchFamily="34" charset="0"/>
                <a:cs typeface="Times New Roman" panose="02020603050405020304" pitchFamily="18" charset="0"/>
              </a:rPr>
              <a:t>ve okul yöneticilerimiz için Yatay ve Dikey Kariyer Uzmanlık Alanları </a:t>
            </a:r>
            <a:r>
              <a:rPr lang="tr-TR" sz="2600" dirty="0">
                <a:latin typeface="Calibri" panose="020F0502020204030204" pitchFamily="34" charset="0"/>
                <a:ea typeface="Calibri" panose="020F0502020204030204" pitchFamily="34" charset="0"/>
                <a:cs typeface="Times New Roman" panose="02020603050405020304" pitchFamily="18" charset="0"/>
              </a:rPr>
              <a:t>yapılandırılacaktır</a:t>
            </a:r>
            <a:r>
              <a:rPr lang="tr-TR" sz="2600" dirty="0" smtClean="0">
                <a:latin typeface="Calibri" panose="020F0502020204030204" pitchFamily="34" charset="0"/>
                <a:ea typeface="Calibri" panose="020F0502020204030204" pitchFamily="34" charset="0"/>
                <a:cs typeface="Times New Roman" panose="02020603050405020304" pitchFamily="18" charset="0"/>
              </a:rPr>
              <a:t>. </a:t>
            </a:r>
            <a:endParaRPr lang="tr-TR" sz="200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9" name="Dikdörtgen 20">
            <a:extLst>
              <a:ext uri="{FF2B5EF4-FFF2-40B4-BE49-F238E27FC236}">
                <a16:creationId xmlns:a16="http://schemas.microsoft.com/office/drawing/2014/main" xmlns="" id="{3D532803-586C-4B5C-8414-E114310FAC58}"/>
              </a:ext>
            </a:extLst>
          </p:cNvPr>
          <p:cNvSpPr/>
          <p:nvPr/>
        </p:nvSpPr>
        <p:spPr>
          <a:xfrm>
            <a:off x="3414258" y="6300255"/>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a:t>
            </a:r>
          </a:p>
        </p:txBody>
      </p:sp>
      <p:sp>
        <p:nvSpPr>
          <p:cNvPr id="20" name="Dikdörtgen 26">
            <a:extLst>
              <a:ext uri="{FF2B5EF4-FFF2-40B4-BE49-F238E27FC236}">
                <a16:creationId xmlns:a16="http://schemas.microsoft.com/office/drawing/2014/main" xmlns="" id="{DFAB2C39-4301-4111-9B37-D554AE6AFB0B}"/>
              </a:ext>
            </a:extLst>
          </p:cNvPr>
          <p:cNvSpPr/>
          <p:nvPr/>
        </p:nvSpPr>
        <p:spPr>
          <a:xfrm>
            <a:off x="2466726" y="6300255"/>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a:t>
            </a:r>
          </a:p>
        </p:txBody>
      </p:sp>
      <p:sp>
        <p:nvSpPr>
          <p:cNvPr id="21" name="Dikdörtgen 29">
            <a:extLst>
              <a:ext uri="{FF2B5EF4-FFF2-40B4-BE49-F238E27FC236}">
                <a16:creationId xmlns:a16="http://schemas.microsoft.com/office/drawing/2014/main" xmlns="" id="{40096CD4-1AD2-4D05-9336-BDBC9A8EDA4F}"/>
              </a:ext>
            </a:extLst>
          </p:cNvPr>
          <p:cNvSpPr/>
          <p:nvPr/>
        </p:nvSpPr>
        <p:spPr>
          <a:xfrm>
            <a:off x="5441841" y="6300255"/>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HT</a:t>
            </a:r>
          </a:p>
        </p:txBody>
      </p:sp>
      <p:sp>
        <p:nvSpPr>
          <p:cNvPr id="22" name="Dikdörtgen 32">
            <a:extLst>
              <a:ext uri="{FF2B5EF4-FFF2-40B4-BE49-F238E27FC236}">
                <a16:creationId xmlns:a16="http://schemas.microsoft.com/office/drawing/2014/main" xmlns="" id="{5CA22863-855A-4C9A-83EB-0FCDB9D09F34}"/>
              </a:ext>
            </a:extLst>
          </p:cNvPr>
          <p:cNvSpPr/>
          <p:nvPr/>
        </p:nvSpPr>
        <p:spPr>
          <a:xfrm>
            <a:off x="4494310" y="6300255"/>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a:t>
            </a:r>
          </a:p>
        </p:txBody>
      </p:sp>
      <p:sp>
        <p:nvSpPr>
          <p:cNvPr id="23" name="Dikdörtgen 41">
            <a:extLst>
              <a:ext uri="{FF2B5EF4-FFF2-40B4-BE49-F238E27FC236}">
                <a16:creationId xmlns:a16="http://schemas.microsoft.com/office/drawing/2014/main" xmlns="" id="{EF90D3CE-50DB-4EB5-BC54-79B20DAC533E}"/>
              </a:ext>
            </a:extLst>
          </p:cNvPr>
          <p:cNvSpPr/>
          <p:nvPr/>
        </p:nvSpPr>
        <p:spPr>
          <a:xfrm>
            <a:off x="7469422" y="6300255"/>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ÜU</a:t>
            </a:r>
          </a:p>
        </p:txBody>
      </p:sp>
      <p:sp>
        <p:nvSpPr>
          <p:cNvPr id="24" name="Dikdörtgen 44">
            <a:extLst>
              <a:ext uri="{FF2B5EF4-FFF2-40B4-BE49-F238E27FC236}">
                <a16:creationId xmlns:a16="http://schemas.microsoft.com/office/drawing/2014/main" xmlns="" id="{371BA538-3D81-4C53-A637-9B5E39AF75D4}"/>
              </a:ext>
            </a:extLst>
          </p:cNvPr>
          <p:cNvSpPr/>
          <p:nvPr/>
        </p:nvSpPr>
        <p:spPr>
          <a:xfrm>
            <a:off x="6521890" y="6300255"/>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G</a:t>
            </a:r>
          </a:p>
        </p:txBody>
      </p:sp>
      <p:sp>
        <p:nvSpPr>
          <p:cNvPr id="25" name="Dikdörtgen 47">
            <a:extLst>
              <a:ext uri="{FF2B5EF4-FFF2-40B4-BE49-F238E27FC236}">
                <a16:creationId xmlns:a16="http://schemas.microsoft.com/office/drawing/2014/main" xmlns="" id="{404C4D8E-CC51-4D95-8F23-BD19123CD29B}"/>
              </a:ext>
            </a:extLst>
          </p:cNvPr>
          <p:cNvSpPr/>
          <p:nvPr/>
        </p:nvSpPr>
        <p:spPr>
          <a:xfrm>
            <a:off x="9497002" y="6300255"/>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UİDİ</a:t>
            </a:r>
          </a:p>
        </p:txBody>
      </p:sp>
      <p:sp>
        <p:nvSpPr>
          <p:cNvPr id="26" name="Dikdörtgen 50">
            <a:extLst>
              <a:ext uri="{FF2B5EF4-FFF2-40B4-BE49-F238E27FC236}">
                <a16:creationId xmlns:a16="http://schemas.microsoft.com/office/drawing/2014/main" xmlns="" id="{68D44DCD-ABEF-405C-9F99-6B057BD5E1BB}"/>
              </a:ext>
            </a:extLst>
          </p:cNvPr>
          <p:cNvSpPr/>
          <p:nvPr/>
        </p:nvSpPr>
        <p:spPr>
          <a:xfrm>
            <a:off x="8549470" y="6300255"/>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UİDİ</a:t>
            </a:r>
          </a:p>
        </p:txBody>
      </p:sp>
      <p:grpSp>
        <p:nvGrpSpPr>
          <p:cNvPr id="27" name="Grup 1">
            <a:extLst>
              <a:ext uri="{FF2B5EF4-FFF2-40B4-BE49-F238E27FC236}">
                <a16:creationId xmlns:a16="http://schemas.microsoft.com/office/drawing/2014/main" xmlns="" id="{810E6CF6-C6D5-45F1-98DC-951B57F8E8C4}"/>
              </a:ext>
            </a:extLst>
          </p:cNvPr>
          <p:cNvGrpSpPr/>
          <p:nvPr/>
        </p:nvGrpSpPr>
        <p:grpSpPr>
          <a:xfrm>
            <a:off x="2466724" y="5887500"/>
            <a:ext cx="7873661" cy="829394"/>
            <a:chOff x="4135505" y="1993593"/>
            <a:chExt cx="7873661" cy="829394"/>
          </a:xfrm>
        </p:grpSpPr>
        <p:grpSp>
          <p:nvGrpSpPr>
            <p:cNvPr id="28" name="Grup 62">
              <a:extLst>
                <a:ext uri="{FF2B5EF4-FFF2-40B4-BE49-F238E27FC236}">
                  <a16:creationId xmlns:a16="http://schemas.microsoft.com/office/drawing/2014/main" xmlns="" id="{6CC26AD3-E6AD-484F-A7A2-59A689196B42}"/>
                </a:ext>
              </a:extLst>
            </p:cNvPr>
            <p:cNvGrpSpPr/>
            <p:nvPr/>
          </p:nvGrpSpPr>
          <p:grpSpPr>
            <a:xfrm>
              <a:off x="4135505" y="2678206"/>
              <a:ext cx="7873661" cy="144781"/>
              <a:chOff x="4135505" y="2678206"/>
              <a:chExt cx="7873661" cy="144781"/>
            </a:xfrm>
          </p:grpSpPr>
          <p:sp>
            <p:nvSpPr>
              <p:cNvPr id="38" name="Dikdörtgen: Yuvarlatılmış Üst Köşeler 19">
                <a:extLst>
                  <a:ext uri="{FF2B5EF4-FFF2-40B4-BE49-F238E27FC236}">
                    <a16:creationId xmlns:a16="http://schemas.microsoft.com/office/drawing/2014/main" xmlns="" id="{4F9B7088-1613-4186-9ACA-4127815A647B}"/>
                  </a:ext>
                </a:extLst>
              </p:cNvPr>
              <p:cNvSpPr/>
              <p:nvPr/>
            </p:nvSpPr>
            <p:spPr>
              <a:xfrm rot="10800000">
                <a:off x="5083036" y="2678206"/>
                <a:ext cx="843386" cy="144781"/>
              </a:xfrm>
              <a:prstGeom prst="round2Same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9" name="Dikdörtgen: Yuvarlatılmış Üst Köşeler 25">
                <a:extLst>
                  <a:ext uri="{FF2B5EF4-FFF2-40B4-BE49-F238E27FC236}">
                    <a16:creationId xmlns:a16="http://schemas.microsoft.com/office/drawing/2014/main" xmlns="" id="{F7FE5BB0-0897-4EE1-8C83-35394BA07BC9}"/>
                  </a:ext>
                </a:extLst>
              </p:cNvPr>
              <p:cNvSpPr/>
              <p:nvPr/>
            </p:nvSpPr>
            <p:spPr>
              <a:xfrm rot="10800000">
                <a:off x="4135505" y="2678206"/>
                <a:ext cx="843386" cy="144781"/>
              </a:xfrm>
              <a:prstGeom prst="round2Same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0" name="Dikdörtgen: Yuvarlatılmış Üst Köşeler 28">
                <a:extLst>
                  <a:ext uri="{FF2B5EF4-FFF2-40B4-BE49-F238E27FC236}">
                    <a16:creationId xmlns:a16="http://schemas.microsoft.com/office/drawing/2014/main" xmlns="" id="{9368EDA0-BE61-4D60-A9B6-64F9508CA9C9}"/>
                  </a:ext>
                </a:extLst>
              </p:cNvPr>
              <p:cNvSpPr/>
              <p:nvPr/>
            </p:nvSpPr>
            <p:spPr>
              <a:xfrm rot="10800000">
                <a:off x="7110619" y="2678206"/>
                <a:ext cx="843386" cy="144781"/>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41" name="Dikdörtgen: Yuvarlatılmış Üst Köşeler 31">
                <a:extLst>
                  <a:ext uri="{FF2B5EF4-FFF2-40B4-BE49-F238E27FC236}">
                    <a16:creationId xmlns:a16="http://schemas.microsoft.com/office/drawing/2014/main" xmlns="" id="{6BCBDB55-78A5-440A-856B-30EA0B2B4E88}"/>
                  </a:ext>
                </a:extLst>
              </p:cNvPr>
              <p:cNvSpPr/>
              <p:nvPr/>
            </p:nvSpPr>
            <p:spPr>
              <a:xfrm rot="10800000">
                <a:off x="6163088" y="2678206"/>
                <a:ext cx="843386" cy="144781"/>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42" name="Dikdörtgen: Yuvarlatılmış Üst Köşeler 40">
                <a:extLst>
                  <a:ext uri="{FF2B5EF4-FFF2-40B4-BE49-F238E27FC236}">
                    <a16:creationId xmlns:a16="http://schemas.microsoft.com/office/drawing/2014/main" xmlns="" id="{D13A3FA6-3060-4BD5-A265-14C47B7E2A2C}"/>
                  </a:ext>
                </a:extLst>
              </p:cNvPr>
              <p:cNvSpPr/>
              <p:nvPr/>
            </p:nvSpPr>
            <p:spPr>
              <a:xfrm rot="10800000">
                <a:off x="9138200" y="2678206"/>
                <a:ext cx="843386" cy="144781"/>
              </a:xfrm>
              <a:prstGeom prst="round2Same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tr-TR"/>
              </a:p>
            </p:txBody>
          </p:sp>
          <p:sp>
            <p:nvSpPr>
              <p:cNvPr id="43" name="Dikdörtgen: Yuvarlatılmış Üst Köşeler 43">
                <a:extLst>
                  <a:ext uri="{FF2B5EF4-FFF2-40B4-BE49-F238E27FC236}">
                    <a16:creationId xmlns:a16="http://schemas.microsoft.com/office/drawing/2014/main" xmlns="" id="{838AF3F1-9845-4382-ACE6-68D2A4F39A80}"/>
                  </a:ext>
                </a:extLst>
              </p:cNvPr>
              <p:cNvSpPr/>
              <p:nvPr/>
            </p:nvSpPr>
            <p:spPr>
              <a:xfrm rot="10800000">
                <a:off x="8190669" y="2678206"/>
                <a:ext cx="843386" cy="144781"/>
              </a:xfrm>
              <a:prstGeom prst="round2Same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tr-TR"/>
              </a:p>
            </p:txBody>
          </p:sp>
          <p:sp>
            <p:nvSpPr>
              <p:cNvPr id="44" name="Dikdörtgen: Yuvarlatılmış Üst Köşeler 46">
                <a:extLst>
                  <a:ext uri="{FF2B5EF4-FFF2-40B4-BE49-F238E27FC236}">
                    <a16:creationId xmlns:a16="http://schemas.microsoft.com/office/drawing/2014/main" xmlns="" id="{86A9899E-9392-4E6D-901E-78B1CE46B68C}"/>
                  </a:ext>
                </a:extLst>
              </p:cNvPr>
              <p:cNvSpPr/>
              <p:nvPr/>
            </p:nvSpPr>
            <p:spPr>
              <a:xfrm rot="10800000">
                <a:off x="11165780" y="2678206"/>
                <a:ext cx="843386" cy="144781"/>
              </a:xfrm>
              <a:prstGeom prst="round2Same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5" name="Dikdörtgen: Yuvarlatılmış Üst Köşeler 49">
                <a:extLst>
                  <a:ext uri="{FF2B5EF4-FFF2-40B4-BE49-F238E27FC236}">
                    <a16:creationId xmlns:a16="http://schemas.microsoft.com/office/drawing/2014/main" xmlns="" id="{EC6CCA76-DF14-4FE1-8CFE-4CD1410658E1}"/>
                  </a:ext>
                </a:extLst>
              </p:cNvPr>
              <p:cNvSpPr/>
              <p:nvPr/>
            </p:nvSpPr>
            <p:spPr>
              <a:xfrm rot="10800000">
                <a:off x="10218249" y="2678206"/>
                <a:ext cx="843386" cy="144781"/>
              </a:xfrm>
              <a:prstGeom prst="round2Same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nvGrpSpPr>
            <p:cNvPr id="29" name="Grup 61">
              <a:extLst>
                <a:ext uri="{FF2B5EF4-FFF2-40B4-BE49-F238E27FC236}">
                  <a16:creationId xmlns:a16="http://schemas.microsoft.com/office/drawing/2014/main" xmlns="" id="{B1BF4C8F-3541-42BC-BB30-9A281EA71FD9}"/>
                </a:ext>
              </a:extLst>
            </p:cNvPr>
            <p:cNvGrpSpPr/>
            <p:nvPr/>
          </p:nvGrpSpPr>
          <p:grpSpPr>
            <a:xfrm>
              <a:off x="4135505" y="1993593"/>
              <a:ext cx="7873661" cy="412751"/>
              <a:chOff x="4135505" y="1993593"/>
              <a:chExt cx="7873661" cy="412751"/>
            </a:xfrm>
          </p:grpSpPr>
          <p:sp>
            <p:nvSpPr>
              <p:cNvPr id="30" name="Dikdörtgen: Yuvarlatılmış Üst Köşeler 21">
                <a:extLst>
                  <a:ext uri="{FF2B5EF4-FFF2-40B4-BE49-F238E27FC236}">
                    <a16:creationId xmlns:a16="http://schemas.microsoft.com/office/drawing/2014/main" xmlns="" id="{612B8F5B-D5A2-4E5D-B324-E34944EABE19}"/>
                  </a:ext>
                </a:extLst>
              </p:cNvPr>
              <p:cNvSpPr/>
              <p:nvPr/>
            </p:nvSpPr>
            <p:spPr>
              <a:xfrm>
                <a:off x="5083036" y="1993593"/>
                <a:ext cx="843386" cy="412751"/>
              </a:xfrm>
              <a:prstGeom prst="round2Same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2019</a:t>
                </a:r>
              </a:p>
            </p:txBody>
          </p:sp>
          <p:sp>
            <p:nvSpPr>
              <p:cNvPr id="31" name="Dikdörtgen: Yuvarlatılmış Üst Köşeler 27">
                <a:extLst>
                  <a:ext uri="{FF2B5EF4-FFF2-40B4-BE49-F238E27FC236}">
                    <a16:creationId xmlns:a16="http://schemas.microsoft.com/office/drawing/2014/main" xmlns="" id="{9D0CCE47-61D8-460F-AA83-8A0373B51D8B}"/>
                  </a:ext>
                </a:extLst>
              </p:cNvPr>
              <p:cNvSpPr/>
              <p:nvPr/>
            </p:nvSpPr>
            <p:spPr>
              <a:xfrm>
                <a:off x="4135505" y="1993593"/>
                <a:ext cx="843386" cy="412751"/>
              </a:xfrm>
              <a:prstGeom prst="round2Same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2018</a:t>
                </a:r>
              </a:p>
            </p:txBody>
          </p:sp>
          <p:sp>
            <p:nvSpPr>
              <p:cNvPr id="32" name="Dikdörtgen: Yuvarlatılmış Üst Köşeler 30">
                <a:extLst>
                  <a:ext uri="{FF2B5EF4-FFF2-40B4-BE49-F238E27FC236}">
                    <a16:creationId xmlns:a16="http://schemas.microsoft.com/office/drawing/2014/main" xmlns="" id="{06763E78-0EF9-4EB8-AEB3-89BFC485A244}"/>
                  </a:ext>
                </a:extLst>
              </p:cNvPr>
              <p:cNvSpPr/>
              <p:nvPr/>
            </p:nvSpPr>
            <p:spPr>
              <a:xfrm>
                <a:off x="7110619" y="1993593"/>
                <a:ext cx="843386" cy="412751"/>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2020</a:t>
                </a:r>
              </a:p>
            </p:txBody>
          </p:sp>
          <p:sp>
            <p:nvSpPr>
              <p:cNvPr id="33" name="Dikdörtgen: Yuvarlatılmış Üst Köşeler 33">
                <a:extLst>
                  <a:ext uri="{FF2B5EF4-FFF2-40B4-BE49-F238E27FC236}">
                    <a16:creationId xmlns:a16="http://schemas.microsoft.com/office/drawing/2014/main" xmlns="" id="{DEA662AA-89C6-4CF4-8934-E52DC80667D8}"/>
                  </a:ext>
                </a:extLst>
              </p:cNvPr>
              <p:cNvSpPr/>
              <p:nvPr/>
            </p:nvSpPr>
            <p:spPr>
              <a:xfrm>
                <a:off x="6163088" y="1993593"/>
                <a:ext cx="843386" cy="412751"/>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2019</a:t>
                </a:r>
              </a:p>
            </p:txBody>
          </p:sp>
          <p:sp>
            <p:nvSpPr>
              <p:cNvPr id="34" name="Dikdörtgen: Yuvarlatılmış Üst Köşeler 42">
                <a:extLst>
                  <a:ext uri="{FF2B5EF4-FFF2-40B4-BE49-F238E27FC236}">
                    <a16:creationId xmlns:a16="http://schemas.microsoft.com/office/drawing/2014/main" xmlns="" id="{EC533748-EEE2-4BA9-A524-9450A7BF7DB3}"/>
                  </a:ext>
                </a:extLst>
              </p:cNvPr>
              <p:cNvSpPr/>
              <p:nvPr/>
            </p:nvSpPr>
            <p:spPr>
              <a:xfrm>
                <a:off x="9138200" y="1993593"/>
                <a:ext cx="843386" cy="412751"/>
              </a:xfrm>
              <a:prstGeom prst="round2SameRect">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2021</a:t>
                </a:r>
              </a:p>
            </p:txBody>
          </p:sp>
          <p:sp>
            <p:nvSpPr>
              <p:cNvPr id="35" name="Dikdörtgen: Yuvarlatılmış Üst Köşeler 45">
                <a:extLst>
                  <a:ext uri="{FF2B5EF4-FFF2-40B4-BE49-F238E27FC236}">
                    <a16:creationId xmlns:a16="http://schemas.microsoft.com/office/drawing/2014/main" xmlns="" id="{72D302F9-4C01-4185-AF58-B5EEE5362D30}"/>
                  </a:ext>
                </a:extLst>
              </p:cNvPr>
              <p:cNvSpPr/>
              <p:nvPr/>
            </p:nvSpPr>
            <p:spPr>
              <a:xfrm>
                <a:off x="8190669" y="1993593"/>
                <a:ext cx="843386" cy="412751"/>
              </a:xfrm>
              <a:prstGeom prst="round2SameRect">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2020</a:t>
                </a:r>
              </a:p>
            </p:txBody>
          </p:sp>
          <p:sp>
            <p:nvSpPr>
              <p:cNvPr id="36" name="Dikdörtgen: Yuvarlatılmış Üst Köşeler 48">
                <a:extLst>
                  <a:ext uri="{FF2B5EF4-FFF2-40B4-BE49-F238E27FC236}">
                    <a16:creationId xmlns:a16="http://schemas.microsoft.com/office/drawing/2014/main" xmlns="" id="{C7AE3EF1-4858-4058-BB0C-469D3EB36171}"/>
                  </a:ext>
                </a:extLst>
              </p:cNvPr>
              <p:cNvSpPr/>
              <p:nvPr/>
            </p:nvSpPr>
            <p:spPr>
              <a:xfrm>
                <a:off x="11165780" y="1993593"/>
                <a:ext cx="843386" cy="412751"/>
              </a:xfrm>
              <a:prstGeom prst="round2Same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2022</a:t>
                </a:r>
              </a:p>
            </p:txBody>
          </p:sp>
          <p:sp>
            <p:nvSpPr>
              <p:cNvPr id="37" name="Dikdörtgen: Yuvarlatılmış Üst Köşeler 51">
                <a:extLst>
                  <a:ext uri="{FF2B5EF4-FFF2-40B4-BE49-F238E27FC236}">
                    <a16:creationId xmlns:a16="http://schemas.microsoft.com/office/drawing/2014/main" xmlns="" id="{2F925679-9961-4CB0-91A7-858BFCB474C2}"/>
                  </a:ext>
                </a:extLst>
              </p:cNvPr>
              <p:cNvSpPr/>
              <p:nvPr/>
            </p:nvSpPr>
            <p:spPr>
              <a:xfrm>
                <a:off x="10218249" y="1993593"/>
                <a:ext cx="843386" cy="412751"/>
              </a:xfrm>
              <a:prstGeom prst="round2Same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2021</a:t>
                </a:r>
              </a:p>
            </p:txBody>
          </p:sp>
        </p:grpSp>
      </p:grpSp>
      <p:pic>
        <p:nvPicPr>
          <p:cNvPr id="46" name="3 Resim" descr="merkezefendi mem logo2.jpg"/>
          <p:cNvPicPr>
            <a:picLocks noChangeAspect="1"/>
          </p:cNvPicPr>
          <p:nvPr/>
        </p:nvPicPr>
        <p:blipFill>
          <a:blip r:embed="rId3" cstate="print"/>
          <a:srcRect/>
          <a:stretch>
            <a:fillRect/>
          </a:stretch>
        </p:blipFill>
        <p:spPr bwMode="auto">
          <a:xfrm>
            <a:off x="56446" y="101599"/>
            <a:ext cx="1557865" cy="1461054"/>
          </a:xfrm>
          <a:prstGeom prst="rect">
            <a:avLst/>
          </a:prstGeom>
          <a:noFill/>
          <a:ln w="9525">
            <a:noFill/>
            <a:miter lim="800000"/>
            <a:headEnd/>
            <a:tailEnd/>
          </a:ln>
        </p:spPr>
      </p:pic>
    </p:spTree>
    <p:extLst>
      <p:ext uri="{BB962C8B-B14F-4D97-AF65-F5344CB8AC3E}">
        <p14:creationId xmlns="" xmlns:p14="http://schemas.microsoft.com/office/powerpoint/2010/main" val="25932530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830571" y="156526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Akış Çizelgesi: Ayıkla 3"/>
          <p:cNvSpPr/>
          <p:nvPr/>
        </p:nvSpPr>
        <p:spPr>
          <a:xfrm rot="5400000">
            <a:off x="5006406" y="36669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Oval 5"/>
          <p:cNvSpPr/>
          <p:nvPr/>
        </p:nvSpPr>
        <p:spPr>
          <a:xfrm>
            <a:off x="127011" y="116881"/>
            <a:ext cx="1407120" cy="140712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7" name="Düz Bağlayıcı 6"/>
          <p:cNvCxnSpPr>
            <a:stCxn id="6" idx="6"/>
          </p:cNvCxnSpPr>
          <p:nvPr/>
        </p:nvCxnSpPr>
        <p:spPr>
          <a:xfrm>
            <a:off x="1534133" y="820445"/>
            <a:ext cx="10657871" cy="186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a:stCxn id="6" idx="4"/>
          </p:cNvCxnSpPr>
          <p:nvPr/>
        </p:nvCxnSpPr>
        <p:spPr>
          <a:xfrm>
            <a:off x="830571" y="1524005"/>
            <a:ext cx="0" cy="53339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Yay 8"/>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0" name="Yuvarlatılmış Dikdörtgen 9"/>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Metin kutusu 10"/>
          <p:cNvSpPr txBox="1"/>
          <p:nvPr/>
        </p:nvSpPr>
        <p:spPr>
          <a:xfrm>
            <a:off x="5475749" y="211327"/>
            <a:ext cx="6716255" cy="584775"/>
          </a:xfrm>
          <a:prstGeom prst="rect">
            <a:avLst/>
          </a:prstGeom>
          <a:noFill/>
        </p:spPr>
        <p:txBody>
          <a:bodyPr wrap="square" rtlCol="0">
            <a:spAutoFit/>
          </a:bodyPr>
          <a:lstStyle/>
          <a:p>
            <a:pPr algn="ctr"/>
            <a:r>
              <a:rPr lang="tr-TR" sz="3200" b="1" dirty="0" smtClean="0">
                <a:effectLst>
                  <a:outerShdw blurRad="38100" dist="38100" dir="2700000" algn="tl">
                    <a:srgbClr val="000000">
                      <a:alpha val="43137"/>
                    </a:srgbClr>
                  </a:outerShdw>
                </a:effectLst>
                <a:latin typeface="Trebuchet MS" panose="020B0603020202020204" pitchFamily="34" charset="0"/>
              </a:rPr>
              <a:t>2023 EĞİTİM VİZYONU</a:t>
            </a:r>
            <a:endParaRPr lang="tr-TR" sz="3200" b="1" dirty="0">
              <a:effectLst>
                <a:outerShdw blurRad="38100" dist="38100" dir="2700000" algn="tl">
                  <a:srgbClr val="000000">
                    <a:alpha val="43137"/>
                  </a:srgbClr>
                </a:outerShdw>
              </a:effectLst>
              <a:latin typeface="Trebuchet MS" panose="020B0603020202020204" pitchFamily="34" charset="0"/>
            </a:endParaRPr>
          </a:p>
        </p:txBody>
      </p:sp>
      <p:sp>
        <p:nvSpPr>
          <p:cNvPr id="12" name="11 Slayt Numarası Yer Tutucusu"/>
          <p:cNvSpPr>
            <a:spLocks noGrp="1"/>
          </p:cNvSpPr>
          <p:nvPr>
            <p:ph type="sldNum" sz="quarter" idx="12"/>
          </p:nvPr>
        </p:nvSpPr>
        <p:spPr/>
        <p:txBody>
          <a:bodyPr/>
          <a:lstStyle/>
          <a:p>
            <a:fld id="{92906C5C-297D-40D7-908D-F30303E58C5D}" type="slidenum">
              <a:rPr lang="tr-TR" smtClean="0"/>
              <a:pPr/>
              <a:t>44</a:t>
            </a:fld>
            <a:endParaRPr lang="tr-TR"/>
          </a:p>
        </p:txBody>
      </p:sp>
      <p:sp>
        <p:nvSpPr>
          <p:cNvPr id="2" name="Dikdörtgen 1"/>
          <p:cNvSpPr/>
          <p:nvPr/>
        </p:nvSpPr>
        <p:spPr>
          <a:xfrm>
            <a:off x="830572" y="1622800"/>
            <a:ext cx="11361429" cy="652166"/>
          </a:xfrm>
          <a:prstGeom prst="rect">
            <a:avLst/>
          </a:prstGeom>
        </p:spPr>
        <p:txBody>
          <a:bodyPr wrap="square">
            <a:spAutoFit/>
          </a:bodyPr>
          <a:lstStyle/>
          <a:p>
            <a:pPr algn="ctr">
              <a:lnSpc>
                <a:spcPct val="107000"/>
              </a:lnSpc>
              <a:spcAft>
                <a:spcPts val="800"/>
              </a:spcAft>
            </a:pPr>
            <a:r>
              <a:rPr lang="tr-TR" sz="3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İNSAN KAYNAKLARININ GELİŞTİRİLMESİ VE YÖNETİMİ</a:t>
            </a:r>
          </a:p>
        </p:txBody>
      </p:sp>
      <p:sp>
        <p:nvSpPr>
          <p:cNvPr id="14" name="Yuvarlatılmış Dikdörtgen 13"/>
          <p:cNvSpPr/>
          <p:nvPr/>
        </p:nvSpPr>
        <p:spPr>
          <a:xfrm>
            <a:off x="830571" y="2283792"/>
            <a:ext cx="11361431" cy="101438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830572" y="2283791"/>
            <a:ext cx="11361429" cy="1014380"/>
          </a:xfrm>
          <a:prstGeom prst="rect">
            <a:avLst/>
          </a:prstGeom>
        </p:spPr>
        <p:txBody>
          <a:bodyPr wrap="square">
            <a:spAutoFit/>
          </a:bodyPr>
          <a:lstStyle/>
          <a:p>
            <a:pPr algn="ctr">
              <a:lnSpc>
                <a:spcPct val="107000"/>
              </a:lnSpc>
              <a:spcAft>
                <a:spcPts val="800"/>
              </a:spcAft>
            </a:pPr>
            <a:r>
              <a:rPr lang="tr-TR"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ÖĞRETMEN VE OKUL YÖNETİCİLERİNİN MESLEKİ GELİŞİMLERİ </a:t>
            </a:r>
            <a:r>
              <a:rPr lang="tr-TR" sz="28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YENİDEN </a:t>
            </a:r>
            <a:r>
              <a:rPr lang="tr-TR"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YAPILANDIRILACAK</a:t>
            </a:r>
          </a:p>
        </p:txBody>
      </p:sp>
      <p:sp>
        <p:nvSpPr>
          <p:cNvPr id="17" name="Dikdörtgen 16"/>
          <p:cNvSpPr/>
          <p:nvPr/>
        </p:nvSpPr>
        <p:spPr>
          <a:xfrm rot="16200000">
            <a:off x="-647635" y="5276212"/>
            <a:ext cx="2121093" cy="769441"/>
          </a:xfrm>
          <a:prstGeom prst="rect">
            <a:avLst/>
          </a:prstGeom>
        </p:spPr>
        <p:txBody>
          <a:bodyPr wrap="none">
            <a:spAutoFit/>
          </a:bodyPr>
          <a:lstStyle/>
          <a:p>
            <a:r>
              <a:rPr lang="tr-TR" sz="44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HEDEF 1</a:t>
            </a:r>
            <a:endParaRPr lang="tr-TR" sz="4400" dirty="0"/>
          </a:p>
        </p:txBody>
      </p:sp>
      <p:sp>
        <p:nvSpPr>
          <p:cNvPr id="18" name="Dikdörtgen 17"/>
          <p:cNvSpPr/>
          <p:nvPr/>
        </p:nvSpPr>
        <p:spPr>
          <a:xfrm>
            <a:off x="830571" y="3305243"/>
            <a:ext cx="11026149" cy="1014380"/>
          </a:xfrm>
          <a:prstGeom prst="rect">
            <a:avLst/>
          </a:prstGeom>
        </p:spPr>
        <p:txBody>
          <a:bodyPr wrap="square">
            <a:spAutoFit/>
          </a:bodyPr>
          <a:lstStyle/>
          <a:p>
            <a:pPr algn="just">
              <a:lnSpc>
                <a:spcPct val="107000"/>
              </a:lnSpc>
              <a:spcAft>
                <a:spcPts val="800"/>
              </a:spcAft>
            </a:pPr>
            <a:r>
              <a:rPr lang="tr-TR" sz="2800" dirty="0" smtClean="0">
                <a:latin typeface="Calibri" panose="020F0502020204030204" pitchFamily="34" charset="0"/>
                <a:ea typeface="Calibri" panose="020F0502020204030204" pitchFamily="34" charset="0"/>
                <a:cs typeface="Times New Roman" panose="02020603050405020304" pitchFamily="18" charset="0"/>
              </a:rPr>
              <a:t>3- Yatay </a:t>
            </a:r>
            <a:r>
              <a:rPr lang="tr-TR" sz="2800" dirty="0">
                <a:latin typeface="Calibri" panose="020F0502020204030204" pitchFamily="34" charset="0"/>
                <a:ea typeface="Calibri" panose="020F0502020204030204" pitchFamily="34" charset="0"/>
                <a:cs typeface="Times New Roman" panose="02020603050405020304" pitchFamily="18" charset="0"/>
              </a:rPr>
              <a:t>ve dikey kariyer basamaklarına yönelik </a:t>
            </a:r>
            <a:r>
              <a:rPr lang="tr-TR" sz="2800" b="1" dirty="0">
                <a:solidFill>
                  <a:srgbClr val="CC0000"/>
                </a:solidFill>
                <a:latin typeface="Calibri" panose="020F0502020204030204" pitchFamily="34" charset="0"/>
                <a:ea typeface="Calibri" panose="020F0502020204030204" pitchFamily="34" charset="0"/>
                <a:cs typeface="Times New Roman" panose="02020603050405020304" pitchFamily="18" charset="0"/>
              </a:rPr>
              <a:t>lisansüstü düzeyde mesleki uzmanlık programları açılacaktır</a:t>
            </a:r>
            <a:r>
              <a:rPr lang="tr-TR" sz="2800" b="1" dirty="0" smtClean="0">
                <a:solidFill>
                  <a:srgbClr val="CC0000"/>
                </a:solidFill>
                <a:latin typeface="Calibri" panose="020F0502020204030204" pitchFamily="34" charset="0"/>
                <a:ea typeface="Calibri" panose="020F0502020204030204" pitchFamily="34" charset="0"/>
                <a:cs typeface="Times New Roman" panose="02020603050405020304" pitchFamily="18" charset="0"/>
              </a:rPr>
              <a:t>. </a:t>
            </a:r>
            <a:endParaRPr lang="tr-TR" sz="2000" b="1" dirty="0">
              <a:solidFill>
                <a:srgbClr val="CC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9" name="Dikdörtgen 20">
            <a:extLst>
              <a:ext uri="{FF2B5EF4-FFF2-40B4-BE49-F238E27FC236}">
                <a16:creationId xmlns:a16="http://schemas.microsoft.com/office/drawing/2014/main" xmlns="" id="{3D532803-586C-4B5C-8414-E114310FAC58}"/>
              </a:ext>
            </a:extLst>
          </p:cNvPr>
          <p:cNvSpPr/>
          <p:nvPr/>
        </p:nvSpPr>
        <p:spPr>
          <a:xfrm>
            <a:off x="3212761" y="5939711"/>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HT</a:t>
            </a:r>
          </a:p>
        </p:txBody>
      </p:sp>
      <p:sp>
        <p:nvSpPr>
          <p:cNvPr id="20" name="Dikdörtgen 26">
            <a:extLst>
              <a:ext uri="{FF2B5EF4-FFF2-40B4-BE49-F238E27FC236}">
                <a16:creationId xmlns:a16="http://schemas.microsoft.com/office/drawing/2014/main" xmlns="" id="{DFAB2C39-4301-4111-9B37-D554AE6AFB0B}"/>
              </a:ext>
            </a:extLst>
          </p:cNvPr>
          <p:cNvSpPr/>
          <p:nvPr/>
        </p:nvSpPr>
        <p:spPr>
          <a:xfrm>
            <a:off x="2265230" y="5939711"/>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HT</a:t>
            </a:r>
          </a:p>
        </p:txBody>
      </p:sp>
      <p:sp>
        <p:nvSpPr>
          <p:cNvPr id="21" name="Dikdörtgen 29">
            <a:extLst>
              <a:ext uri="{FF2B5EF4-FFF2-40B4-BE49-F238E27FC236}">
                <a16:creationId xmlns:a16="http://schemas.microsoft.com/office/drawing/2014/main" xmlns="" id="{40096CD4-1AD2-4D05-9336-BDBC9A8EDA4F}"/>
              </a:ext>
            </a:extLst>
          </p:cNvPr>
          <p:cNvSpPr/>
          <p:nvPr/>
        </p:nvSpPr>
        <p:spPr>
          <a:xfrm>
            <a:off x="5240344" y="5939711"/>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G</a:t>
            </a:r>
          </a:p>
        </p:txBody>
      </p:sp>
      <p:sp>
        <p:nvSpPr>
          <p:cNvPr id="22" name="Dikdörtgen 32">
            <a:extLst>
              <a:ext uri="{FF2B5EF4-FFF2-40B4-BE49-F238E27FC236}">
                <a16:creationId xmlns:a16="http://schemas.microsoft.com/office/drawing/2014/main" xmlns="" id="{5CA22863-855A-4C9A-83EB-0FCDB9D09F34}"/>
              </a:ext>
            </a:extLst>
          </p:cNvPr>
          <p:cNvSpPr/>
          <p:nvPr/>
        </p:nvSpPr>
        <p:spPr>
          <a:xfrm>
            <a:off x="4292813" y="5939711"/>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G</a:t>
            </a:r>
          </a:p>
        </p:txBody>
      </p:sp>
      <p:sp>
        <p:nvSpPr>
          <p:cNvPr id="23" name="Dikdörtgen 41">
            <a:extLst>
              <a:ext uri="{FF2B5EF4-FFF2-40B4-BE49-F238E27FC236}">
                <a16:creationId xmlns:a16="http://schemas.microsoft.com/office/drawing/2014/main" xmlns="" id="{EF90D3CE-50DB-4EB5-BC54-79B20DAC533E}"/>
              </a:ext>
            </a:extLst>
          </p:cNvPr>
          <p:cNvSpPr/>
          <p:nvPr/>
        </p:nvSpPr>
        <p:spPr>
          <a:xfrm>
            <a:off x="7267925" y="5939711"/>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İ2, P2</a:t>
            </a:r>
          </a:p>
        </p:txBody>
      </p:sp>
      <p:sp>
        <p:nvSpPr>
          <p:cNvPr id="24" name="Dikdörtgen 44">
            <a:extLst>
              <a:ext uri="{FF2B5EF4-FFF2-40B4-BE49-F238E27FC236}">
                <a16:creationId xmlns:a16="http://schemas.microsoft.com/office/drawing/2014/main" xmlns="" id="{371BA538-3D81-4C53-A637-9B5E39AF75D4}"/>
              </a:ext>
            </a:extLst>
          </p:cNvPr>
          <p:cNvSpPr/>
          <p:nvPr/>
        </p:nvSpPr>
        <p:spPr>
          <a:xfrm>
            <a:off x="6320394" y="5939711"/>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İ1, P1</a:t>
            </a:r>
          </a:p>
        </p:txBody>
      </p:sp>
      <p:sp>
        <p:nvSpPr>
          <p:cNvPr id="25" name="Dikdörtgen 47">
            <a:extLst>
              <a:ext uri="{FF2B5EF4-FFF2-40B4-BE49-F238E27FC236}">
                <a16:creationId xmlns:a16="http://schemas.microsoft.com/office/drawing/2014/main" xmlns="" id="{404C4D8E-CC51-4D95-8F23-BD19123CD29B}"/>
              </a:ext>
            </a:extLst>
          </p:cNvPr>
          <p:cNvSpPr/>
          <p:nvPr/>
        </p:nvSpPr>
        <p:spPr>
          <a:xfrm>
            <a:off x="9295505" y="5939711"/>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UİDİ</a:t>
            </a:r>
          </a:p>
        </p:txBody>
      </p:sp>
      <p:sp>
        <p:nvSpPr>
          <p:cNvPr id="26" name="Dikdörtgen 50">
            <a:extLst>
              <a:ext uri="{FF2B5EF4-FFF2-40B4-BE49-F238E27FC236}">
                <a16:creationId xmlns:a16="http://schemas.microsoft.com/office/drawing/2014/main" xmlns="" id="{68D44DCD-ABEF-405C-9F99-6B057BD5E1BB}"/>
              </a:ext>
            </a:extLst>
          </p:cNvPr>
          <p:cNvSpPr/>
          <p:nvPr/>
        </p:nvSpPr>
        <p:spPr>
          <a:xfrm>
            <a:off x="8347974" y="5939711"/>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ÜU</a:t>
            </a:r>
          </a:p>
        </p:txBody>
      </p:sp>
      <p:grpSp>
        <p:nvGrpSpPr>
          <p:cNvPr id="27" name="Grup 1">
            <a:extLst>
              <a:ext uri="{FF2B5EF4-FFF2-40B4-BE49-F238E27FC236}">
                <a16:creationId xmlns:a16="http://schemas.microsoft.com/office/drawing/2014/main" xmlns="" id="{810E6CF6-C6D5-45F1-98DC-951B57F8E8C4}"/>
              </a:ext>
            </a:extLst>
          </p:cNvPr>
          <p:cNvGrpSpPr/>
          <p:nvPr/>
        </p:nvGrpSpPr>
        <p:grpSpPr>
          <a:xfrm>
            <a:off x="2265227" y="5526956"/>
            <a:ext cx="7873661" cy="829394"/>
            <a:chOff x="4135505" y="1993593"/>
            <a:chExt cx="7873661" cy="829394"/>
          </a:xfrm>
        </p:grpSpPr>
        <p:grpSp>
          <p:nvGrpSpPr>
            <p:cNvPr id="28" name="Grup 62">
              <a:extLst>
                <a:ext uri="{FF2B5EF4-FFF2-40B4-BE49-F238E27FC236}">
                  <a16:creationId xmlns:a16="http://schemas.microsoft.com/office/drawing/2014/main" xmlns="" id="{6CC26AD3-E6AD-484F-A7A2-59A689196B42}"/>
                </a:ext>
              </a:extLst>
            </p:cNvPr>
            <p:cNvGrpSpPr/>
            <p:nvPr/>
          </p:nvGrpSpPr>
          <p:grpSpPr>
            <a:xfrm>
              <a:off x="4135505" y="2678206"/>
              <a:ext cx="7873661" cy="144781"/>
              <a:chOff x="4135505" y="2678206"/>
              <a:chExt cx="7873661" cy="144781"/>
            </a:xfrm>
          </p:grpSpPr>
          <p:sp>
            <p:nvSpPr>
              <p:cNvPr id="38" name="Dikdörtgen: Yuvarlatılmış Üst Köşeler 19">
                <a:extLst>
                  <a:ext uri="{FF2B5EF4-FFF2-40B4-BE49-F238E27FC236}">
                    <a16:creationId xmlns:a16="http://schemas.microsoft.com/office/drawing/2014/main" xmlns="" id="{4F9B7088-1613-4186-9ACA-4127815A647B}"/>
                  </a:ext>
                </a:extLst>
              </p:cNvPr>
              <p:cNvSpPr/>
              <p:nvPr/>
            </p:nvSpPr>
            <p:spPr>
              <a:xfrm rot="10800000">
                <a:off x="5083036" y="2678206"/>
                <a:ext cx="843386" cy="144781"/>
              </a:xfrm>
              <a:prstGeom prst="round2Same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9" name="Dikdörtgen: Yuvarlatılmış Üst Köşeler 25">
                <a:extLst>
                  <a:ext uri="{FF2B5EF4-FFF2-40B4-BE49-F238E27FC236}">
                    <a16:creationId xmlns:a16="http://schemas.microsoft.com/office/drawing/2014/main" xmlns="" id="{F7FE5BB0-0897-4EE1-8C83-35394BA07BC9}"/>
                  </a:ext>
                </a:extLst>
              </p:cNvPr>
              <p:cNvSpPr/>
              <p:nvPr/>
            </p:nvSpPr>
            <p:spPr>
              <a:xfrm rot="10800000">
                <a:off x="4135505" y="2678206"/>
                <a:ext cx="843386" cy="144781"/>
              </a:xfrm>
              <a:prstGeom prst="round2Same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0" name="Dikdörtgen: Yuvarlatılmış Üst Köşeler 28">
                <a:extLst>
                  <a:ext uri="{FF2B5EF4-FFF2-40B4-BE49-F238E27FC236}">
                    <a16:creationId xmlns:a16="http://schemas.microsoft.com/office/drawing/2014/main" xmlns="" id="{9368EDA0-BE61-4D60-A9B6-64F9508CA9C9}"/>
                  </a:ext>
                </a:extLst>
              </p:cNvPr>
              <p:cNvSpPr/>
              <p:nvPr/>
            </p:nvSpPr>
            <p:spPr>
              <a:xfrm rot="10800000">
                <a:off x="7110619" y="2678206"/>
                <a:ext cx="843386" cy="144781"/>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41" name="Dikdörtgen: Yuvarlatılmış Üst Köşeler 31">
                <a:extLst>
                  <a:ext uri="{FF2B5EF4-FFF2-40B4-BE49-F238E27FC236}">
                    <a16:creationId xmlns:a16="http://schemas.microsoft.com/office/drawing/2014/main" xmlns="" id="{6BCBDB55-78A5-440A-856B-30EA0B2B4E88}"/>
                  </a:ext>
                </a:extLst>
              </p:cNvPr>
              <p:cNvSpPr/>
              <p:nvPr/>
            </p:nvSpPr>
            <p:spPr>
              <a:xfrm rot="10800000">
                <a:off x="6163088" y="2678206"/>
                <a:ext cx="843386" cy="144781"/>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42" name="Dikdörtgen: Yuvarlatılmış Üst Köşeler 40">
                <a:extLst>
                  <a:ext uri="{FF2B5EF4-FFF2-40B4-BE49-F238E27FC236}">
                    <a16:creationId xmlns:a16="http://schemas.microsoft.com/office/drawing/2014/main" xmlns="" id="{D13A3FA6-3060-4BD5-A265-14C47B7E2A2C}"/>
                  </a:ext>
                </a:extLst>
              </p:cNvPr>
              <p:cNvSpPr/>
              <p:nvPr/>
            </p:nvSpPr>
            <p:spPr>
              <a:xfrm rot="10800000">
                <a:off x="9138200" y="2678206"/>
                <a:ext cx="843386" cy="144781"/>
              </a:xfrm>
              <a:prstGeom prst="round2Same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tr-TR"/>
              </a:p>
            </p:txBody>
          </p:sp>
          <p:sp>
            <p:nvSpPr>
              <p:cNvPr id="43" name="Dikdörtgen: Yuvarlatılmış Üst Köşeler 43">
                <a:extLst>
                  <a:ext uri="{FF2B5EF4-FFF2-40B4-BE49-F238E27FC236}">
                    <a16:creationId xmlns:a16="http://schemas.microsoft.com/office/drawing/2014/main" xmlns="" id="{838AF3F1-9845-4382-ACE6-68D2A4F39A80}"/>
                  </a:ext>
                </a:extLst>
              </p:cNvPr>
              <p:cNvSpPr/>
              <p:nvPr/>
            </p:nvSpPr>
            <p:spPr>
              <a:xfrm rot="10800000">
                <a:off x="8190669" y="2678206"/>
                <a:ext cx="843386" cy="144781"/>
              </a:xfrm>
              <a:prstGeom prst="round2Same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tr-TR"/>
              </a:p>
            </p:txBody>
          </p:sp>
          <p:sp>
            <p:nvSpPr>
              <p:cNvPr id="44" name="Dikdörtgen: Yuvarlatılmış Üst Köşeler 46">
                <a:extLst>
                  <a:ext uri="{FF2B5EF4-FFF2-40B4-BE49-F238E27FC236}">
                    <a16:creationId xmlns:a16="http://schemas.microsoft.com/office/drawing/2014/main" xmlns="" id="{86A9899E-9392-4E6D-901E-78B1CE46B68C}"/>
                  </a:ext>
                </a:extLst>
              </p:cNvPr>
              <p:cNvSpPr/>
              <p:nvPr/>
            </p:nvSpPr>
            <p:spPr>
              <a:xfrm rot="10800000">
                <a:off x="11165780" y="2678206"/>
                <a:ext cx="843386" cy="144781"/>
              </a:xfrm>
              <a:prstGeom prst="round2Same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5" name="Dikdörtgen: Yuvarlatılmış Üst Köşeler 49">
                <a:extLst>
                  <a:ext uri="{FF2B5EF4-FFF2-40B4-BE49-F238E27FC236}">
                    <a16:creationId xmlns:a16="http://schemas.microsoft.com/office/drawing/2014/main" xmlns="" id="{EC6CCA76-DF14-4FE1-8CFE-4CD1410658E1}"/>
                  </a:ext>
                </a:extLst>
              </p:cNvPr>
              <p:cNvSpPr/>
              <p:nvPr/>
            </p:nvSpPr>
            <p:spPr>
              <a:xfrm rot="10800000">
                <a:off x="10218249" y="2678206"/>
                <a:ext cx="843386" cy="144781"/>
              </a:xfrm>
              <a:prstGeom prst="round2Same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nvGrpSpPr>
            <p:cNvPr id="29" name="Grup 61">
              <a:extLst>
                <a:ext uri="{FF2B5EF4-FFF2-40B4-BE49-F238E27FC236}">
                  <a16:creationId xmlns:a16="http://schemas.microsoft.com/office/drawing/2014/main" xmlns="" id="{B1BF4C8F-3541-42BC-BB30-9A281EA71FD9}"/>
                </a:ext>
              </a:extLst>
            </p:cNvPr>
            <p:cNvGrpSpPr/>
            <p:nvPr/>
          </p:nvGrpSpPr>
          <p:grpSpPr>
            <a:xfrm>
              <a:off x="4135505" y="1993593"/>
              <a:ext cx="7873661" cy="412751"/>
              <a:chOff x="4135505" y="1993593"/>
              <a:chExt cx="7873661" cy="412751"/>
            </a:xfrm>
          </p:grpSpPr>
          <p:sp>
            <p:nvSpPr>
              <p:cNvPr id="30" name="Dikdörtgen: Yuvarlatılmış Üst Köşeler 21">
                <a:extLst>
                  <a:ext uri="{FF2B5EF4-FFF2-40B4-BE49-F238E27FC236}">
                    <a16:creationId xmlns:a16="http://schemas.microsoft.com/office/drawing/2014/main" xmlns="" id="{612B8F5B-D5A2-4E5D-B324-E34944EABE19}"/>
                  </a:ext>
                </a:extLst>
              </p:cNvPr>
              <p:cNvSpPr/>
              <p:nvPr/>
            </p:nvSpPr>
            <p:spPr>
              <a:xfrm>
                <a:off x="5083036" y="1993593"/>
                <a:ext cx="843386" cy="412751"/>
              </a:xfrm>
              <a:prstGeom prst="round2Same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2019</a:t>
                </a:r>
              </a:p>
            </p:txBody>
          </p:sp>
          <p:sp>
            <p:nvSpPr>
              <p:cNvPr id="31" name="Dikdörtgen: Yuvarlatılmış Üst Köşeler 27">
                <a:extLst>
                  <a:ext uri="{FF2B5EF4-FFF2-40B4-BE49-F238E27FC236}">
                    <a16:creationId xmlns:a16="http://schemas.microsoft.com/office/drawing/2014/main" xmlns="" id="{9D0CCE47-61D8-460F-AA83-8A0373B51D8B}"/>
                  </a:ext>
                </a:extLst>
              </p:cNvPr>
              <p:cNvSpPr/>
              <p:nvPr/>
            </p:nvSpPr>
            <p:spPr>
              <a:xfrm>
                <a:off x="4135505" y="1993593"/>
                <a:ext cx="843386" cy="412751"/>
              </a:xfrm>
              <a:prstGeom prst="round2Same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2018</a:t>
                </a:r>
              </a:p>
            </p:txBody>
          </p:sp>
          <p:sp>
            <p:nvSpPr>
              <p:cNvPr id="32" name="Dikdörtgen: Yuvarlatılmış Üst Köşeler 30">
                <a:extLst>
                  <a:ext uri="{FF2B5EF4-FFF2-40B4-BE49-F238E27FC236}">
                    <a16:creationId xmlns:a16="http://schemas.microsoft.com/office/drawing/2014/main" xmlns="" id="{06763E78-0EF9-4EB8-AEB3-89BFC485A244}"/>
                  </a:ext>
                </a:extLst>
              </p:cNvPr>
              <p:cNvSpPr/>
              <p:nvPr/>
            </p:nvSpPr>
            <p:spPr>
              <a:xfrm>
                <a:off x="7110619" y="1993593"/>
                <a:ext cx="843386" cy="412751"/>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2020</a:t>
                </a:r>
              </a:p>
            </p:txBody>
          </p:sp>
          <p:sp>
            <p:nvSpPr>
              <p:cNvPr id="33" name="Dikdörtgen: Yuvarlatılmış Üst Köşeler 33">
                <a:extLst>
                  <a:ext uri="{FF2B5EF4-FFF2-40B4-BE49-F238E27FC236}">
                    <a16:creationId xmlns:a16="http://schemas.microsoft.com/office/drawing/2014/main" xmlns="" id="{DEA662AA-89C6-4CF4-8934-E52DC80667D8}"/>
                  </a:ext>
                </a:extLst>
              </p:cNvPr>
              <p:cNvSpPr/>
              <p:nvPr/>
            </p:nvSpPr>
            <p:spPr>
              <a:xfrm>
                <a:off x="6163088" y="1993593"/>
                <a:ext cx="843386" cy="412751"/>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2019</a:t>
                </a:r>
              </a:p>
            </p:txBody>
          </p:sp>
          <p:sp>
            <p:nvSpPr>
              <p:cNvPr id="34" name="Dikdörtgen: Yuvarlatılmış Üst Köşeler 42">
                <a:extLst>
                  <a:ext uri="{FF2B5EF4-FFF2-40B4-BE49-F238E27FC236}">
                    <a16:creationId xmlns:a16="http://schemas.microsoft.com/office/drawing/2014/main" xmlns="" id="{EC533748-EEE2-4BA9-A524-9450A7BF7DB3}"/>
                  </a:ext>
                </a:extLst>
              </p:cNvPr>
              <p:cNvSpPr/>
              <p:nvPr/>
            </p:nvSpPr>
            <p:spPr>
              <a:xfrm>
                <a:off x="9138200" y="1993593"/>
                <a:ext cx="843386" cy="412751"/>
              </a:xfrm>
              <a:prstGeom prst="round2SameRect">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2021</a:t>
                </a:r>
              </a:p>
            </p:txBody>
          </p:sp>
          <p:sp>
            <p:nvSpPr>
              <p:cNvPr id="35" name="Dikdörtgen: Yuvarlatılmış Üst Köşeler 45">
                <a:extLst>
                  <a:ext uri="{FF2B5EF4-FFF2-40B4-BE49-F238E27FC236}">
                    <a16:creationId xmlns:a16="http://schemas.microsoft.com/office/drawing/2014/main" xmlns="" id="{72D302F9-4C01-4185-AF58-B5EEE5362D30}"/>
                  </a:ext>
                </a:extLst>
              </p:cNvPr>
              <p:cNvSpPr/>
              <p:nvPr/>
            </p:nvSpPr>
            <p:spPr>
              <a:xfrm>
                <a:off x="8190669" y="1993593"/>
                <a:ext cx="843386" cy="412751"/>
              </a:xfrm>
              <a:prstGeom prst="round2SameRect">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2020</a:t>
                </a:r>
              </a:p>
            </p:txBody>
          </p:sp>
          <p:sp>
            <p:nvSpPr>
              <p:cNvPr id="36" name="Dikdörtgen: Yuvarlatılmış Üst Köşeler 48">
                <a:extLst>
                  <a:ext uri="{FF2B5EF4-FFF2-40B4-BE49-F238E27FC236}">
                    <a16:creationId xmlns:a16="http://schemas.microsoft.com/office/drawing/2014/main" xmlns="" id="{C7AE3EF1-4858-4058-BB0C-469D3EB36171}"/>
                  </a:ext>
                </a:extLst>
              </p:cNvPr>
              <p:cNvSpPr/>
              <p:nvPr/>
            </p:nvSpPr>
            <p:spPr>
              <a:xfrm>
                <a:off x="11165780" y="1993593"/>
                <a:ext cx="843386" cy="412751"/>
              </a:xfrm>
              <a:prstGeom prst="round2Same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2022</a:t>
                </a:r>
              </a:p>
            </p:txBody>
          </p:sp>
          <p:sp>
            <p:nvSpPr>
              <p:cNvPr id="37" name="Dikdörtgen: Yuvarlatılmış Üst Köşeler 51">
                <a:extLst>
                  <a:ext uri="{FF2B5EF4-FFF2-40B4-BE49-F238E27FC236}">
                    <a16:creationId xmlns:a16="http://schemas.microsoft.com/office/drawing/2014/main" xmlns="" id="{2F925679-9961-4CB0-91A7-858BFCB474C2}"/>
                  </a:ext>
                </a:extLst>
              </p:cNvPr>
              <p:cNvSpPr/>
              <p:nvPr/>
            </p:nvSpPr>
            <p:spPr>
              <a:xfrm>
                <a:off x="10218249" y="1993593"/>
                <a:ext cx="843386" cy="412751"/>
              </a:xfrm>
              <a:prstGeom prst="round2Same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2021</a:t>
                </a:r>
              </a:p>
            </p:txBody>
          </p:sp>
        </p:grpSp>
      </p:grpSp>
      <p:pic>
        <p:nvPicPr>
          <p:cNvPr id="46" name="3 Resim" descr="merkezefendi mem logo2.jpg"/>
          <p:cNvPicPr>
            <a:picLocks noChangeAspect="1"/>
          </p:cNvPicPr>
          <p:nvPr/>
        </p:nvPicPr>
        <p:blipFill>
          <a:blip r:embed="rId3" cstate="print"/>
          <a:srcRect/>
          <a:stretch>
            <a:fillRect/>
          </a:stretch>
        </p:blipFill>
        <p:spPr bwMode="auto">
          <a:xfrm>
            <a:off x="56446" y="101599"/>
            <a:ext cx="1557865" cy="1461054"/>
          </a:xfrm>
          <a:prstGeom prst="rect">
            <a:avLst/>
          </a:prstGeom>
          <a:noFill/>
          <a:ln w="9525">
            <a:noFill/>
            <a:miter lim="800000"/>
            <a:headEnd/>
            <a:tailEnd/>
          </a:ln>
        </p:spPr>
      </p:pic>
    </p:spTree>
    <p:extLst>
      <p:ext uri="{BB962C8B-B14F-4D97-AF65-F5344CB8AC3E}">
        <p14:creationId xmlns="" xmlns:p14="http://schemas.microsoft.com/office/powerpoint/2010/main" val="259325303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830571" y="156526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Akış Çizelgesi: Ayıkla 3"/>
          <p:cNvSpPr/>
          <p:nvPr/>
        </p:nvSpPr>
        <p:spPr>
          <a:xfrm rot="5400000">
            <a:off x="5006406" y="36669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Oval 5"/>
          <p:cNvSpPr/>
          <p:nvPr/>
        </p:nvSpPr>
        <p:spPr>
          <a:xfrm>
            <a:off x="127011" y="116881"/>
            <a:ext cx="1407120" cy="140712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7" name="Düz Bağlayıcı 6"/>
          <p:cNvCxnSpPr>
            <a:stCxn id="6" idx="6"/>
          </p:cNvCxnSpPr>
          <p:nvPr/>
        </p:nvCxnSpPr>
        <p:spPr>
          <a:xfrm>
            <a:off x="1534133" y="820445"/>
            <a:ext cx="10657871" cy="186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a:stCxn id="6" idx="4"/>
          </p:cNvCxnSpPr>
          <p:nvPr/>
        </p:nvCxnSpPr>
        <p:spPr>
          <a:xfrm>
            <a:off x="830571" y="1524005"/>
            <a:ext cx="0" cy="53339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Yay 8"/>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0" name="Yuvarlatılmış Dikdörtgen 9"/>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Metin kutusu 10"/>
          <p:cNvSpPr txBox="1"/>
          <p:nvPr/>
        </p:nvSpPr>
        <p:spPr>
          <a:xfrm>
            <a:off x="5475749" y="211327"/>
            <a:ext cx="6716255" cy="584775"/>
          </a:xfrm>
          <a:prstGeom prst="rect">
            <a:avLst/>
          </a:prstGeom>
          <a:noFill/>
        </p:spPr>
        <p:txBody>
          <a:bodyPr wrap="square" rtlCol="0">
            <a:spAutoFit/>
          </a:bodyPr>
          <a:lstStyle/>
          <a:p>
            <a:pPr algn="ctr"/>
            <a:r>
              <a:rPr lang="tr-TR" sz="3200" b="1" dirty="0" smtClean="0">
                <a:effectLst>
                  <a:outerShdw blurRad="38100" dist="38100" dir="2700000" algn="tl">
                    <a:srgbClr val="000000">
                      <a:alpha val="43137"/>
                    </a:srgbClr>
                  </a:outerShdw>
                </a:effectLst>
                <a:latin typeface="Trebuchet MS" panose="020B0603020202020204" pitchFamily="34" charset="0"/>
              </a:rPr>
              <a:t>2023 EĞİTİM VİZYONU</a:t>
            </a:r>
            <a:endParaRPr lang="tr-TR" sz="3200" b="1" dirty="0">
              <a:effectLst>
                <a:outerShdw blurRad="38100" dist="38100" dir="2700000" algn="tl">
                  <a:srgbClr val="000000">
                    <a:alpha val="43137"/>
                  </a:srgbClr>
                </a:outerShdw>
              </a:effectLst>
              <a:latin typeface="Trebuchet MS" panose="020B0603020202020204" pitchFamily="34" charset="0"/>
            </a:endParaRPr>
          </a:p>
        </p:txBody>
      </p:sp>
      <p:sp>
        <p:nvSpPr>
          <p:cNvPr id="12" name="11 Slayt Numarası Yer Tutucusu"/>
          <p:cNvSpPr>
            <a:spLocks noGrp="1"/>
          </p:cNvSpPr>
          <p:nvPr>
            <p:ph type="sldNum" sz="quarter" idx="12"/>
          </p:nvPr>
        </p:nvSpPr>
        <p:spPr/>
        <p:txBody>
          <a:bodyPr/>
          <a:lstStyle/>
          <a:p>
            <a:fld id="{92906C5C-297D-40D7-908D-F30303E58C5D}" type="slidenum">
              <a:rPr lang="tr-TR" smtClean="0"/>
              <a:pPr/>
              <a:t>45</a:t>
            </a:fld>
            <a:endParaRPr lang="tr-TR"/>
          </a:p>
        </p:txBody>
      </p:sp>
      <p:sp>
        <p:nvSpPr>
          <p:cNvPr id="2" name="Dikdörtgen 1"/>
          <p:cNvSpPr/>
          <p:nvPr/>
        </p:nvSpPr>
        <p:spPr>
          <a:xfrm>
            <a:off x="830572" y="1557642"/>
            <a:ext cx="11361429" cy="652166"/>
          </a:xfrm>
          <a:prstGeom prst="rect">
            <a:avLst/>
          </a:prstGeom>
        </p:spPr>
        <p:txBody>
          <a:bodyPr wrap="square">
            <a:spAutoFit/>
          </a:bodyPr>
          <a:lstStyle/>
          <a:p>
            <a:pPr algn="ctr">
              <a:lnSpc>
                <a:spcPct val="107000"/>
              </a:lnSpc>
              <a:spcAft>
                <a:spcPts val="800"/>
              </a:spcAft>
            </a:pPr>
            <a:r>
              <a:rPr lang="tr-TR" sz="3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İNSAN KAYNAKLARININ GELİŞTİRİLMESİ VE YÖNETİMİ</a:t>
            </a:r>
          </a:p>
        </p:txBody>
      </p:sp>
      <p:sp>
        <p:nvSpPr>
          <p:cNvPr id="14" name="Yuvarlatılmış Dikdörtgen 13"/>
          <p:cNvSpPr/>
          <p:nvPr/>
        </p:nvSpPr>
        <p:spPr>
          <a:xfrm>
            <a:off x="830571" y="2283792"/>
            <a:ext cx="11361431" cy="101438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830572" y="2283791"/>
            <a:ext cx="11361429" cy="1014380"/>
          </a:xfrm>
          <a:prstGeom prst="rect">
            <a:avLst/>
          </a:prstGeom>
        </p:spPr>
        <p:txBody>
          <a:bodyPr wrap="square">
            <a:spAutoFit/>
          </a:bodyPr>
          <a:lstStyle/>
          <a:p>
            <a:pPr algn="ctr">
              <a:lnSpc>
                <a:spcPct val="107000"/>
              </a:lnSpc>
              <a:spcAft>
                <a:spcPts val="800"/>
              </a:spcAft>
            </a:pPr>
            <a:r>
              <a:rPr lang="tr-TR"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ÖĞRETMEN VE OKUL YÖNETİCİLERİNİN MESLEKİ GELİŞİMLERİ                      YENİDEN YAPILANDIRILACAK</a:t>
            </a:r>
          </a:p>
        </p:txBody>
      </p:sp>
      <p:sp>
        <p:nvSpPr>
          <p:cNvPr id="17" name="Dikdörtgen 16"/>
          <p:cNvSpPr/>
          <p:nvPr/>
        </p:nvSpPr>
        <p:spPr>
          <a:xfrm rot="16200000">
            <a:off x="-647635" y="5276212"/>
            <a:ext cx="2121093" cy="769441"/>
          </a:xfrm>
          <a:prstGeom prst="rect">
            <a:avLst/>
          </a:prstGeom>
        </p:spPr>
        <p:txBody>
          <a:bodyPr wrap="none">
            <a:spAutoFit/>
          </a:bodyPr>
          <a:lstStyle/>
          <a:p>
            <a:r>
              <a:rPr lang="tr-TR" sz="44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HEDEF 1</a:t>
            </a:r>
            <a:endParaRPr lang="tr-TR" sz="4400" dirty="0"/>
          </a:p>
        </p:txBody>
      </p:sp>
      <p:sp>
        <p:nvSpPr>
          <p:cNvPr id="18" name="Dikdörtgen 17"/>
          <p:cNvSpPr/>
          <p:nvPr/>
        </p:nvSpPr>
        <p:spPr>
          <a:xfrm>
            <a:off x="830572" y="3381704"/>
            <a:ext cx="11026149" cy="1907445"/>
          </a:xfrm>
          <a:prstGeom prst="rect">
            <a:avLst/>
          </a:prstGeom>
        </p:spPr>
        <p:txBody>
          <a:bodyPr wrap="square">
            <a:spAutoFit/>
          </a:bodyPr>
          <a:lstStyle/>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4- </a:t>
            </a:r>
            <a:r>
              <a:rPr lang="tr-TR" sz="2600" b="1" dirty="0" smtClean="0">
                <a:solidFill>
                  <a:srgbClr val="CC0000"/>
                </a:solidFill>
                <a:latin typeface="Calibri" panose="020F0502020204030204" pitchFamily="34" charset="0"/>
                <a:ea typeface="Calibri" panose="020F0502020204030204" pitchFamily="34" charset="0"/>
                <a:cs typeface="Times New Roman" panose="02020603050405020304" pitchFamily="18" charset="0"/>
              </a:rPr>
              <a:t>Öğretmen </a:t>
            </a:r>
            <a:r>
              <a:rPr lang="tr-TR" sz="2600" b="1" dirty="0">
                <a:solidFill>
                  <a:srgbClr val="CC0000"/>
                </a:solidFill>
                <a:latin typeface="Calibri" panose="020F0502020204030204" pitchFamily="34" charset="0"/>
                <a:ea typeface="Calibri" panose="020F0502020204030204" pitchFamily="34" charset="0"/>
                <a:cs typeface="Times New Roman" panose="02020603050405020304" pitchFamily="18" charset="0"/>
              </a:rPr>
              <a:t>ve okul yöneticilerimizin mesleki gelişimleri</a:t>
            </a:r>
            <a:r>
              <a:rPr lang="tr-TR" sz="2600" dirty="0">
                <a:latin typeface="Calibri" panose="020F0502020204030204" pitchFamily="34" charset="0"/>
                <a:ea typeface="Calibri" panose="020F0502020204030204" pitchFamily="34" charset="0"/>
                <a:cs typeface="Times New Roman" panose="02020603050405020304" pitchFamily="18" charset="0"/>
              </a:rPr>
              <a:t>ni sürekli desteklemek</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 </a:t>
            </a:r>
            <a:r>
              <a:rPr lang="tr-TR" sz="2600" dirty="0">
                <a:latin typeface="Calibri" panose="020F0502020204030204" pitchFamily="34" charset="0"/>
                <a:ea typeface="Calibri" panose="020F0502020204030204" pitchFamily="34" charset="0"/>
                <a:cs typeface="Times New Roman" panose="02020603050405020304" pitchFamily="18" charset="0"/>
              </a:rPr>
              <a:t>üzere üniversitelerle ve STK’larla yüz yüze, örgün ve/veya uzaktan eğitim iş birlikleri hayata geçirilecektir.</a:t>
            </a:r>
          </a:p>
          <a:p>
            <a:pPr algn="just">
              <a:lnSpc>
                <a:spcPct val="107000"/>
              </a:lnSpc>
              <a:spcAft>
                <a:spcPts val="800"/>
              </a:spcAft>
            </a:pPr>
            <a:endParaRPr lang="tr-TR" sz="2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6" name="3 Resim" descr="merkezefendi mem logo2.jpg"/>
          <p:cNvPicPr>
            <a:picLocks noChangeAspect="1"/>
          </p:cNvPicPr>
          <p:nvPr/>
        </p:nvPicPr>
        <p:blipFill>
          <a:blip r:embed="rId3" cstate="print"/>
          <a:srcRect/>
          <a:stretch>
            <a:fillRect/>
          </a:stretch>
        </p:blipFill>
        <p:spPr bwMode="auto">
          <a:xfrm>
            <a:off x="56446" y="101599"/>
            <a:ext cx="1557865" cy="1461054"/>
          </a:xfrm>
          <a:prstGeom prst="rect">
            <a:avLst/>
          </a:prstGeom>
          <a:noFill/>
          <a:ln w="9525">
            <a:noFill/>
            <a:miter lim="800000"/>
            <a:headEnd/>
            <a:tailEnd/>
          </a:ln>
        </p:spPr>
      </p:pic>
    </p:spTree>
    <p:extLst>
      <p:ext uri="{BB962C8B-B14F-4D97-AF65-F5344CB8AC3E}">
        <p14:creationId xmlns="" xmlns:p14="http://schemas.microsoft.com/office/powerpoint/2010/main" val="264603140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830571" y="156526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Akış Çizelgesi: Ayıkla 3"/>
          <p:cNvSpPr/>
          <p:nvPr/>
        </p:nvSpPr>
        <p:spPr>
          <a:xfrm rot="5400000">
            <a:off x="5006406" y="36669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Oval 5"/>
          <p:cNvSpPr/>
          <p:nvPr/>
        </p:nvSpPr>
        <p:spPr>
          <a:xfrm>
            <a:off x="127011" y="116881"/>
            <a:ext cx="1407120" cy="140712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7" name="Düz Bağlayıcı 6"/>
          <p:cNvCxnSpPr>
            <a:stCxn id="6" idx="6"/>
          </p:cNvCxnSpPr>
          <p:nvPr/>
        </p:nvCxnSpPr>
        <p:spPr>
          <a:xfrm>
            <a:off x="1534133" y="820445"/>
            <a:ext cx="10657871" cy="186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a:stCxn id="6" idx="4"/>
          </p:cNvCxnSpPr>
          <p:nvPr/>
        </p:nvCxnSpPr>
        <p:spPr>
          <a:xfrm>
            <a:off x="830571" y="1524005"/>
            <a:ext cx="0" cy="53339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Yay 8"/>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0" name="Yuvarlatılmış Dikdörtgen 9"/>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Metin kutusu 10"/>
          <p:cNvSpPr txBox="1"/>
          <p:nvPr/>
        </p:nvSpPr>
        <p:spPr>
          <a:xfrm>
            <a:off x="5475749" y="211327"/>
            <a:ext cx="6716255" cy="584775"/>
          </a:xfrm>
          <a:prstGeom prst="rect">
            <a:avLst/>
          </a:prstGeom>
          <a:noFill/>
        </p:spPr>
        <p:txBody>
          <a:bodyPr wrap="square" rtlCol="0">
            <a:spAutoFit/>
          </a:bodyPr>
          <a:lstStyle/>
          <a:p>
            <a:pPr algn="ctr"/>
            <a:r>
              <a:rPr lang="tr-TR" sz="3200" b="1" dirty="0" smtClean="0">
                <a:effectLst>
                  <a:outerShdw blurRad="38100" dist="38100" dir="2700000" algn="tl">
                    <a:srgbClr val="000000">
                      <a:alpha val="43137"/>
                    </a:srgbClr>
                  </a:outerShdw>
                </a:effectLst>
                <a:latin typeface="Trebuchet MS" panose="020B0603020202020204" pitchFamily="34" charset="0"/>
              </a:rPr>
              <a:t>2023 EĞİTİM VİZYONU</a:t>
            </a:r>
            <a:endParaRPr lang="tr-TR" sz="3200" b="1" dirty="0">
              <a:effectLst>
                <a:outerShdw blurRad="38100" dist="38100" dir="2700000" algn="tl">
                  <a:srgbClr val="000000">
                    <a:alpha val="43137"/>
                  </a:srgbClr>
                </a:outerShdw>
              </a:effectLst>
              <a:latin typeface="Trebuchet MS" panose="020B0603020202020204" pitchFamily="34" charset="0"/>
            </a:endParaRPr>
          </a:p>
        </p:txBody>
      </p:sp>
      <p:sp>
        <p:nvSpPr>
          <p:cNvPr id="12" name="11 Slayt Numarası Yer Tutucusu"/>
          <p:cNvSpPr>
            <a:spLocks noGrp="1"/>
          </p:cNvSpPr>
          <p:nvPr>
            <p:ph type="sldNum" sz="quarter" idx="12"/>
          </p:nvPr>
        </p:nvSpPr>
        <p:spPr/>
        <p:txBody>
          <a:bodyPr/>
          <a:lstStyle/>
          <a:p>
            <a:fld id="{92906C5C-297D-40D7-908D-F30303E58C5D}" type="slidenum">
              <a:rPr lang="tr-TR" smtClean="0"/>
              <a:pPr/>
              <a:t>46</a:t>
            </a:fld>
            <a:endParaRPr lang="tr-TR"/>
          </a:p>
        </p:txBody>
      </p:sp>
      <p:sp>
        <p:nvSpPr>
          <p:cNvPr id="2" name="Dikdörtgen 1"/>
          <p:cNvSpPr/>
          <p:nvPr/>
        </p:nvSpPr>
        <p:spPr>
          <a:xfrm>
            <a:off x="830572" y="1557642"/>
            <a:ext cx="11361429" cy="652166"/>
          </a:xfrm>
          <a:prstGeom prst="rect">
            <a:avLst/>
          </a:prstGeom>
        </p:spPr>
        <p:txBody>
          <a:bodyPr wrap="square">
            <a:spAutoFit/>
          </a:bodyPr>
          <a:lstStyle/>
          <a:p>
            <a:pPr algn="ctr">
              <a:lnSpc>
                <a:spcPct val="107000"/>
              </a:lnSpc>
              <a:spcAft>
                <a:spcPts val="800"/>
              </a:spcAft>
            </a:pPr>
            <a:r>
              <a:rPr lang="tr-TR" sz="3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İNSAN KAYNAKLARININ GELİŞTİRİLMESİ VE YÖNETİMİ</a:t>
            </a:r>
          </a:p>
        </p:txBody>
      </p:sp>
      <p:sp>
        <p:nvSpPr>
          <p:cNvPr id="14" name="Yuvarlatılmış Dikdörtgen 13"/>
          <p:cNvSpPr/>
          <p:nvPr/>
        </p:nvSpPr>
        <p:spPr>
          <a:xfrm>
            <a:off x="830571" y="2283792"/>
            <a:ext cx="11361431" cy="101438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830572" y="2283791"/>
            <a:ext cx="11361429" cy="1014380"/>
          </a:xfrm>
          <a:prstGeom prst="rect">
            <a:avLst/>
          </a:prstGeom>
        </p:spPr>
        <p:txBody>
          <a:bodyPr wrap="square">
            <a:spAutoFit/>
          </a:bodyPr>
          <a:lstStyle/>
          <a:p>
            <a:pPr algn="ctr">
              <a:lnSpc>
                <a:spcPct val="107000"/>
              </a:lnSpc>
              <a:spcAft>
                <a:spcPts val="800"/>
              </a:spcAft>
            </a:pPr>
            <a:r>
              <a:rPr lang="tr-TR"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ÖĞRETMEN VE OKUL YÖNETİCİLERİNİN MESLEKİ GELİŞİMLERİ                      YENİDEN YAPILANDIRILACAK</a:t>
            </a:r>
          </a:p>
        </p:txBody>
      </p:sp>
      <p:sp>
        <p:nvSpPr>
          <p:cNvPr id="17" name="Dikdörtgen 16"/>
          <p:cNvSpPr/>
          <p:nvPr/>
        </p:nvSpPr>
        <p:spPr>
          <a:xfrm rot="16200000">
            <a:off x="-647635" y="5276212"/>
            <a:ext cx="2121093" cy="769441"/>
          </a:xfrm>
          <a:prstGeom prst="rect">
            <a:avLst/>
          </a:prstGeom>
        </p:spPr>
        <p:txBody>
          <a:bodyPr wrap="none">
            <a:spAutoFit/>
          </a:bodyPr>
          <a:lstStyle/>
          <a:p>
            <a:r>
              <a:rPr lang="tr-TR" sz="44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HEDEF 1</a:t>
            </a:r>
            <a:endParaRPr lang="tr-TR" sz="4400" dirty="0"/>
          </a:p>
        </p:txBody>
      </p:sp>
      <p:sp>
        <p:nvSpPr>
          <p:cNvPr id="18" name="Dikdörtgen 17"/>
          <p:cNvSpPr/>
          <p:nvPr/>
        </p:nvSpPr>
        <p:spPr>
          <a:xfrm>
            <a:off x="830572" y="3381704"/>
            <a:ext cx="11026149" cy="1771895"/>
          </a:xfrm>
          <a:prstGeom prst="rect">
            <a:avLst/>
          </a:prstGeom>
        </p:spPr>
        <p:txBody>
          <a:bodyPr wrap="square">
            <a:spAutoFit/>
          </a:bodyPr>
          <a:lstStyle/>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5- </a:t>
            </a:r>
            <a:r>
              <a:rPr lang="tr-TR" sz="2600" b="1"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Sertifikaya </a:t>
            </a:r>
            <a:r>
              <a:rPr lang="tr-TR" sz="26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dayalı Pedagojik Formasyon uygulaması kaldırılacak </a:t>
            </a:r>
            <a:r>
              <a:rPr lang="tr-TR" sz="2600" dirty="0">
                <a:latin typeface="Calibri" panose="020F0502020204030204" pitchFamily="34" charset="0"/>
                <a:ea typeface="Calibri" panose="020F0502020204030204" pitchFamily="34" charset="0"/>
                <a:cs typeface="Times New Roman" panose="02020603050405020304" pitchFamily="18" charset="0"/>
              </a:rPr>
              <a:t>ve yerine yurt sathında kolay erişilebilir </a:t>
            </a:r>
            <a:r>
              <a:rPr lang="tr-TR" sz="26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lisansüstü düzeyde Öğretmenlik Mesleği Uzmanlık Programı açılacaktır.</a:t>
            </a:r>
            <a:r>
              <a:rPr lang="tr-TR" sz="2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tr-TR" sz="2400" dirty="0">
                <a:latin typeface="Calibri" panose="020F0502020204030204" pitchFamily="34" charset="0"/>
                <a:ea typeface="Calibri" panose="020F0502020204030204" pitchFamily="34" charset="0"/>
                <a:cs typeface="Times New Roman" panose="02020603050405020304" pitchFamily="18" charset="0"/>
              </a:rPr>
              <a:t>Bu program mesleki gelişim çerçevesinde Millî Eğitim Bakanlığında öğretmenlik hakkı kazanan adaylara uygulanmaya başlayacaktır.</a:t>
            </a:r>
          </a:p>
        </p:txBody>
      </p:sp>
      <p:sp>
        <p:nvSpPr>
          <p:cNvPr id="46" name="Dikdörtgen 20">
            <a:extLst>
              <a:ext uri="{FF2B5EF4-FFF2-40B4-BE49-F238E27FC236}">
                <a16:creationId xmlns:a16="http://schemas.microsoft.com/office/drawing/2014/main" xmlns="" id="{3D532803-586C-4B5C-8414-E114310FAC58}"/>
              </a:ext>
            </a:extLst>
          </p:cNvPr>
          <p:cNvSpPr/>
          <p:nvPr/>
        </p:nvSpPr>
        <p:spPr>
          <a:xfrm>
            <a:off x="3179938" y="5820948"/>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HT, G</a:t>
            </a:r>
          </a:p>
        </p:txBody>
      </p:sp>
      <p:sp>
        <p:nvSpPr>
          <p:cNvPr id="47" name="Dikdörtgen 26">
            <a:extLst>
              <a:ext uri="{FF2B5EF4-FFF2-40B4-BE49-F238E27FC236}">
                <a16:creationId xmlns:a16="http://schemas.microsoft.com/office/drawing/2014/main" xmlns="" id="{DFAB2C39-4301-4111-9B37-D554AE6AFB0B}"/>
              </a:ext>
            </a:extLst>
          </p:cNvPr>
          <p:cNvSpPr/>
          <p:nvPr/>
        </p:nvSpPr>
        <p:spPr>
          <a:xfrm>
            <a:off x="2232408" y="5820948"/>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HT</a:t>
            </a:r>
          </a:p>
        </p:txBody>
      </p:sp>
      <p:sp>
        <p:nvSpPr>
          <p:cNvPr id="48" name="Dikdörtgen 29">
            <a:extLst>
              <a:ext uri="{FF2B5EF4-FFF2-40B4-BE49-F238E27FC236}">
                <a16:creationId xmlns:a16="http://schemas.microsoft.com/office/drawing/2014/main" xmlns="" id="{40096CD4-1AD2-4D05-9336-BDBC9A8EDA4F}"/>
              </a:ext>
            </a:extLst>
          </p:cNvPr>
          <p:cNvSpPr/>
          <p:nvPr/>
        </p:nvSpPr>
        <p:spPr>
          <a:xfrm>
            <a:off x="5207522" y="5820948"/>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İ2, P2</a:t>
            </a:r>
          </a:p>
        </p:txBody>
      </p:sp>
      <p:sp>
        <p:nvSpPr>
          <p:cNvPr id="49" name="Dikdörtgen 32">
            <a:extLst>
              <a:ext uri="{FF2B5EF4-FFF2-40B4-BE49-F238E27FC236}">
                <a16:creationId xmlns:a16="http://schemas.microsoft.com/office/drawing/2014/main" xmlns="" id="{5CA22863-855A-4C9A-83EB-0FCDB9D09F34}"/>
              </a:ext>
            </a:extLst>
          </p:cNvPr>
          <p:cNvSpPr/>
          <p:nvPr/>
        </p:nvSpPr>
        <p:spPr>
          <a:xfrm>
            <a:off x="4259990" y="5820948"/>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İ1, P1</a:t>
            </a:r>
          </a:p>
        </p:txBody>
      </p:sp>
      <p:sp>
        <p:nvSpPr>
          <p:cNvPr id="50" name="Dikdörtgen 41">
            <a:extLst>
              <a:ext uri="{FF2B5EF4-FFF2-40B4-BE49-F238E27FC236}">
                <a16:creationId xmlns:a16="http://schemas.microsoft.com/office/drawing/2014/main" xmlns="" id="{EF90D3CE-50DB-4EB5-BC54-79B20DAC533E}"/>
              </a:ext>
            </a:extLst>
          </p:cNvPr>
          <p:cNvSpPr/>
          <p:nvPr/>
        </p:nvSpPr>
        <p:spPr>
          <a:xfrm>
            <a:off x="7235102" y="5820948"/>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UİDİ</a:t>
            </a:r>
          </a:p>
        </p:txBody>
      </p:sp>
      <p:sp>
        <p:nvSpPr>
          <p:cNvPr id="51" name="Dikdörtgen 44">
            <a:extLst>
              <a:ext uri="{FF2B5EF4-FFF2-40B4-BE49-F238E27FC236}">
                <a16:creationId xmlns:a16="http://schemas.microsoft.com/office/drawing/2014/main" xmlns="" id="{371BA538-3D81-4C53-A637-9B5E39AF75D4}"/>
              </a:ext>
            </a:extLst>
          </p:cNvPr>
          <p:cNvSpPr/>
          <p:nvPr/>
        </p:nvSpPr>
        <p:spPr>
          <a:xfrm>
            <a:off x="6287572" y="5820948"/>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ÜU</a:t>
            </a:r>
          </a:p>
        </p:txBody>
      </p:sp>
      <p:sp>
        <p:nvSpPr>
          <p:cNvPr id="52" name="Dikdörtgen 47">
            <a:extLst>
              <a:ext uri="{FF2B5EF4-FFF2-40B4-BE49-F238E27FC236}">
                <a16:creationId xmlns:a16="http://schemas.microsoft.com/office/drawing/2014/main" xmlns="" id="{404C4D8E-CC51-4D95-8F23-BD19123CD29B}"/>
              </a:ext>
            </a:extLst>
          </p:cNvPr>
          <p:cNvSpPr/>
          <p:nvPr/>
        </p:nvSpPr>
        <p:spPr>
          <a:xfrm>
            <a:off x="9262682" y="5820948"/>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UİDİ</a:t>
            </a:r>
          </a:p>
        </p:txBody>
      </p:sp>
      <p:sp>
        <p:nvSpPr>
          <p:cNvPr id="53" name="Dikdörtgen 50">
            <a:extLst>
              <a:ext uri="{FF2B5EF4-FFF2-40B4-BE49-F238E27FC236}">
                <a16:creationId xmlns:a16="http://schemas.microsoft.com/office/drawing/2014/main" xmlns="" id="{68D44DCD-ABEF-405C-9F99-6B057BD5E1BB}"/>
              </a:ext>
            </a:extLst>
          </p:cNvPr>
          <p:cNvSpPr/>
          <p:nvPr/>
        </p:nvSpPr>
        <p:spPr>
          <a:xfrm>
            <a:off x="8315152" y="5820948"/>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UİDİ</a:t>
            </a:r>
          </a:p>
        </p:txBody>
      </p:sp>
      <p:grpSp>
        <p:nvGrpSpPr>
          <p:cNvPr id="54" name="Grup 1">
            <a:extLst>
              <a:ext uri="{FF2B5EF4-FFF2-40B4-BE49-F238E27FC236}">
                <a16:creationId xmlns:a16="http://schemas.microsoft.com/office/drawing/2014/main" xmlns="" id="{810E6CF6-C6D5-45F1-98DC-951B57F8E8C4}"/>
              </a:ext>
            </a:extLst>
          </p:cNvPr>
          <p:cNvGrpSpPr/>
          <p:nvPr/>
        </p:nvGrpSpPr>
        <p:grpSpPr>
          <a:xfrm>
            <a:off x="2232404" y="5408193"/>
            <a:ext cx="7873661" cy="829394"/>
            <a:chOff x="4135505" y="1993593"/>
            <a:chExt cx="7873661" cy="829394"/>
          </a:xfrm>
        </p:grpSpPr>
        <p:grpSp>
          <p:nvGrpSpPr>
            <p:cNvPr id="55" name="Grup 62">
              <a:extLst>
                <a:ext uri="{FF2B5EF4-FFF2-40B4-BE49-F238E27FC236}">
                  <a16:creationId xmlns:a16="http://schemas.microsoft.com/office/drawing/2014/main" xmlns="" id="{6CC26AD3-E6AD-484F-A7A2-59A689196B42}"/>
                </a:ext>
              </a:extLst>
            </p:cNvPr>
            <p:cNvGrpSpPr/>
            <p:nvPr/>
          </p:nvGrpSpPr>
          <p:grpSpPr>
            <a:xfrm>
              <a:off x="4135505" y="2678206"/>
              <a:ext cx="7873661" cy="144781"/>
              <a:chOff x="4135505" y="2678206"/>
              <a:chExt cx="7873661" cy="144781"/>
            </a:xfrm>
          </p:grpSpPr>
          <p:sp>
            <p:nvSpPr>
              <p:cNvPr id="65" name="Dikdörtgen: Yuvarlatılmış Üst Köşeler 19">
                <a:extLst>
                  <a:ext uri="{FF2B5EF4-FFF2-40B4-BE49-F238E27FC236}">
                    <a16:creationId xmlns:a16="http://schemas.microsoft.com/office/drawing/2014/main" xmlns="" id="{4F9B7088-1613-4186-9ACA-4127815A647B}"/>
                  </a:ext>
                </a:extLst>
              </p:cNvPr>
              <p:cNvSpPr/>
              <p:nvPr/>
            </p:nvSpPr>
            <p:spPr>
              <a:xfrm rot="10800000">
                <a:off x="5083036" y="2678206"/>
                <a:ext cx="843386" cy="144781"/>
              </a:xfrm>
              <a:prstGeom prst="round2Same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6" name="Dikdörtgen: Yuvarlatılmış Üst Köşeler 25">
                <a:extLst>
                  <a:ext uri="{FF2B5EF4-FFF2-40B4-BE49-F238E27FC236}">
                    <a16:creationId xmlns:a16="http://schemas.microsoft.com/office/drawing/2014/main" xmlns="" id="{F7FE5BB0-0897-4EE1-8C83-35394BA07BC9}"/>
                  </a:ext>
                </a:extLst>
              </p:cNvPr>
              <p:cNvSpPr/>
              <p:nvPr/>
            </p:nvSpPr>
            <p:spPr>
              <a:xfrm rot="10800000">
                <a:off x="4135505" y="2678206"/>
                <a:ext cx="843386" cy="144781"/>
              </a:xfrm>
              <a:prstGeom prst="round2Same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7" name="Dikdörtgen: Yuvarlatılmış Üst Köşeler 28">
                <a:extLst>
                  <a:ext uri="{FF2B5EF4-FFF2-40B4-BE49-F238E27FC236}">
                    <a16:creationId xmlns:a16="http://schemas.microsoft.com/office/drawing/2014/main" xmlns="" id="{9368EDA0-BE61-4D60-A9B6-64F9508CA9C9}"/>
                  </a:ext>
                </a:extLst>
              </p:cNvPr>
              <p:cNvSpPr/>
              <p:nvPr/>
            </p:nvSpPr>
            <p:spPr>
              <a:xfrm rot="10800000">
                <a:off x="7110619" y="2678206"/>
                <a:ext cx="843386" cy="144781"/>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68" name="Dikdörtgen: Yuvarlatılmış Üst Köşeler 31">
                <a:extLst>
                  <a:ext uri="{FF2B5EF4-FFF2-40B4-BE49-F238E27FC236}">
                    <a16:creationId xmlns:a16="http://schemas.microsoft.com/office/drawing/2014/main" xmlns="" id="{6BCBDB55-78A5-440A-856B-30EA0B2B4E88}"/>
                  </a:ext>
                </a:extLst>
              </p:cNvPr>
              <p:cNvSpPr/>
              <p:nvPr/>
            </p:nvSpPr>
            <p:spPr>
              <a:xfrm rot="10800000">
                <a:off x="6163088" y="2678206"/>
                <a:ext cx="843386" cy="144781"/>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69" name="Dikdörtgen: Yuvarlatılmış Üst Köşeler 40">
                <a:extLst>
                  <a:ext uri="{FF2B5EF4-FFF2-40B4-BE49-F238E27FC236}">
                    <a16:creationId xmlns:a16="http://schemas.microsoft.com/office/drawing/2014/main" xmlns="" id="{D13A3FA6-3060-4BD5-A265-14C47B7E2A2C}"/>
                  </a:ext>
                </a:extLst>
              </p:cNvPr>
              <p:cNvSpPr/>
              <p:nvPr/>
            </p:nvSpPr>
            <p:spPr>
              <a:xfrm rot="10800000">
                <a:off x="9138200" y="2678206"/>
                <a:ext cx="843386" cy="144781"/>
              </a:xfrm>
              <a:prstGeom prst="round2Same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tr-TR"/>
              </a:p>
            </p:txBody>
          </p:sp>
          <p:sp>
            <p:nvSpPr>
              <p:cNvPr id="70" name="Dikdörtgen: Yuvarlatılmış Üst Köşeler 43">
                <a:extLst>
                  <a:ext uri="{FF2B5EF4-FFF2-40B4-BE49-F238E27FC236}">
                    <a16:creationId xmlns:a16="http://schemas.microsoft.com/office/drawing/2014/main" xmlns="" id="{838AF3F1-9845-4382-ACE6-68D2A4F39A80}"/>
                  </a:ext>
                </a:extLst>
              </p:cNvPr>
              <p:cNvSpPr/>
              <p:nvPr/>
            </p:nvSpPr>
            <p:spPr>
              <a:xfrm rot="10800000">
                <a:off x="8190669" y="2678206"/>
                <a:ext cx="843386" cy="144781"/>
              </a:xfrm>
              <a:prstGeom prst="round2Same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tr-TR"/>
              </a:p>
            </p:txBody>
          </p:sp>
          <p:sp>
            <p:nvSpPr>
              <p:cNvPr id="71" name="Dikdörtgen: Yuvarlatılmış Üst Köşeler 46">
                <a:extLst>
                  <a:ext uri="{FF2B5EF4-FFF2-40B4-BE49-F238E27FC236}">
                    <a16:creationId xmlns:a16="http://schemas.microsoft.com/office/drawing/2014/main" xmlns="" id="{86A9899E-9392-4E6D-901E-78B1CE46B68C}"/>
                  </a:ext>
                </a:extLst>
              </p:cNvPr>
              <p:cNvSpPr/>
              <p:nvPr/>
            </p:nvSpPr>
            <p:spPr>
              <a:xfrm rot="10800000">
                <a:off x="11165780" y="2678206"/>
                <a:ext cx="843386" cy="144781"/>
              </a:xfrm>
              <a:prstGeom prst="round2Same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2" name="Dikdörtgen: Yuvarlatılmış Üst Köşeler 49">
                <a:extLst>
                  <a:ext uri="{FF2B5EF4-FFF2-40B4-BE49-F238E27FC236}">
                    <a16:creationId xmlns:a16="http://schemas.microsoft.com/office/drawing/2014/main" xmlns="" id="{EC6CCA76-DF14-4FE1-8CFE-4CD1410658E1}"/>
                  </a:ext>
                </a:extLst>
              </p:cNvPr>
              <p:cNvSpPr/>
              <p:nvPr/>
            </p:nvSpPr>
            <p:spPr>
              <a:xfrm rot="10800000">
                <a:off x="10218249" y="2678206"/>
                <a:ext cx="843386" cy="144781"/>
              </a:xfrm>
              <a:prstGeom prst="round2Same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nvGrpSpPr>
            <p:cNvPr id="56" name="Grup 61">
              <a:extLst>
                <a:ext uri="{FF2B5EF4-FFF2-40B4-BE49-F238E27FC236}">
                  <a16:creationId xmlns:a16="http://schemas.microsoft.com/office/drawing/2014/main" xmlns="" id="{B1BF4C8F-3541-42BC-BB30-9A281EA71FD9}"/>
                </a:ext>
              </a:extLst>
            </p:cNvPr>
            <p:cNvGrpSpPr/>
            <p:nvPr/>
          </p:nvGrpSpPr>
          <p:grpSpPr>
            <a:xfrm>
              <a:off x="4135505" y="1993593"/>
              <a:ext cx="7873661" cy="412751"/>
              <a:chOff x="4135505" y="1993593"/>
              <a:chExt cx="7873661" cy="412751"/>
            </a:xfrm>
          </p:grpSpPr>
          <p:sp>
            <p:nvSpPr>
              <p:cNvPr id="57" name="Dikdörtgen: Yuvarlatılmış Üst Köşeler 21">
                <a:extLst>
                  <a:ext uri="{FF2B5EF4-FFF2-40B4-BE49-F238E27FC236}">
                    <a16:creationId xmlns:a16="http://schemas.microsoft.com/office/drawing/2014/main" xmlns="" id="{612B8F5B-D5A2-4E5D-B324-E34944EABE19}"/>
                  </a:ext>
                </a:extLst>
              </p:cNvPr>
              <p:cNvSpPr/>
              <p:nvPr/>
            </p:nvSpPr>
            <p:spPr>
              <a:xfrm>
                <a:off x="5083036" y="1993593"/>
                <a:ext cx="843386" cy="412751"/>
              </a:xfrm>
              <a:prstGeom prst="round2Same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2019</a:t>
                </a:r>
              </a:p>
            </p:txBody>
          </p:sp>
          <p:sp>
            <p:nvSpPr>
              <p:cNvPr id="58" name="Dikdörtgen: Yuvarlatılmış Üst Köşeler 27">
                <a:extLst>
                  <a:ext uri="{FF2B5EF4-FFF2-40B4-BE49-F238E27FC236}">
                    <a16:creationId xmlns:a16="http://schemas.microsoft.com/office/drawing/2014/main" xmlns="" id="{9D0CCE47-61D8-460F-AA83-8A0373B51D8B}"/>
                  </a:ext>
                </a:extLst>
              </p:cNvPr>
              <p:cNvSpPr/>
              <p:nvPr/>
            </p:nvSpPr>
            <p:spPr>
              <a:xfrm>
                <a:off x="4135505" y="1993593"/>
                <a:ext cx="843386" cy="412751"/>
              </a:xfrm>
              <a:prstGeom prst="round2Same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2018</a:t>
                </a:r>
              </a:p>
            </p:txBody>
          </p:sp>
          <p:sp>
            <p:nvSpPr>
              <p:cNvPr id="59" name="Dikdörtgen: Yuvarlatılmış Üst Köşeler 30">
                <a:extLst>
                  <a:ext uri="{FF2B5EF4-FFF2-40B4-BE49-F238E27FC236}">
                    <a16:creationId xmlns:a16="http://schemas.microsoft.com/office/drawing/2014/main" xmlns="" id="{06763E78-0EF9-4EB8-AEB3-89BFC485A244}"/>
                  </a:ext>
                </a:extLst>
              </p:cNvPr>
              <p:cNvSpPr/>
              <p:nvPr/>
            </p:nvSpPr>
            <p:spPr>
              <a:xfrm>
                <a:off x="7110619" y="1993593"/>
                <a:ext cx="843386" cy="412751"/>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2020</a:t>
                </a:r>
              </a:p>
            </p:txBody>
          </p:sp>
          <p:sp>
            <p:nvSpPr>
              <p:cNvPr id="60" name="Dikdörtgen: Yuvarlatılmış Üst Köşeler 33">
                <a:extLst>
                  <a:ext uri="{FF2B5EF4-FFF2-40B4-BE49-F238E27FC236}">
                    <a16:creationId xmlns:a16="http://schemas.microsoft.com/office/drawing/2014/main" xmlns="" id="{DEA662AA-89C6-4CF4-8934-E52DC80667D8}"/>
                  </a:ext>
                </a:extLst>
              </p:cNvPr>
              <p:cNvSpPr/>
              <p:nvPr/>
            </p:nvSpPr>
            <p:spPr>
              <a:xfrm>
                <a:off x="6163088" y="1993593"/>
                <a:ext cx="843386" cy="412751"/>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2019</a:t>
                </a:r>
              </a:p>
            </p:txBody>
          </p:sp>
          <p:sp>
            <p:nvSpPr>
              <p:cNvPr id="61" name="Dikdörtgen: Yuvarlatılmış Üst Köşeler 42">
                <a:extLst>
                  <a:ext uri="{FF2B5EF4-FFF2-40B4-BE49-F238E27FC236}">
                    <a16:creationId xmlns:a16="http://schemas.microsoft.com/office/drawing/2014/main" xmlns="" id="{EC533748-EEE2-4BA9-A524-9450A7BF7DB3}"/>
                  </a:ext>
                </a:extLst>
              </p:cNvPr>
              <p:cNvSpPr/>
              <p:nvPr/>
            </p:nvSpPr>
            <p:spPr>
              <a:xfrm>
                <a:off x="9138200" y="1993593"/>
                <a:ext cx="843386" cy="412751"/>
              </a:xfrm>
              <a:prstGeom prst="round2SameRect">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2021</a:t>
                </a:r>
              </a:p>
            </p:txBody>
          </p:sp>
          <p:sp>
            <p:nvSpPr>
              <p:cNvPr id="62" name="Dikdörtgen: Yuvarlatılmış Üst Köşeler 45">
                <a:extLst>
                  <a:ext uri="{FF2B5EF4-FFF2-40B4-BE49-F238E27FC236}">
                    <a16:creationId xmlns:a16="http://schemas.microsoft.com/office/drawing/2014/main" xmlns="" id="{72D302F9-4C01-4185-AF58-B5EEE5362D30}"/>
                  </a:ext>
                </a:extLst>
              </p:cNvPr>
              <p:cNvSpPr/>
              <p:nvPr/>
            </p:nvSpPr>
            <p:spPr>
              <a:xfrm>
                <a:off x="8190669" y="1993593"/>
                <a:ext cx="843386" cy="412751"/>
              </a:xfrm>
              <a:prstGeom prst="round2SameRect">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2020</a:t>
                </a:r>
              </a:p>
            </p:txBody>
          </p:sp>
          <p:sp>
            <p:nvSpPr>
              <p:cNvPr id="63" name="Dikdörtgen: Yuvarlatılmış Üst Köşeler 48">
                <a:extLst>
                  <a:ext uri="{FF2B5EF4-FFF2-40B4-BE49-F238E27FC236}">
                    <a16:creationId xmlns:a16="http://schemas.microsoft.com/office/drawing/2014/main" xmlns="" id="{C7AE3EF1-4858-4058-BB0C-469D3EB36171}"/>
                  </a:ext>
                </a:extLst>
              </p:cNvPr>
              <p:cNvSpPr/>
              <p:nvPr/>
            </p:nvSpPr>
            <p:spPr>
              <a:xfrm>
                <a:off x="11165780" y="1993593"/>
                <a:ext cx="843386" cy="412751"/>
              </a:xfrm>
              <a:prstGeom prst="round2Same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2022</a:t>
                </a:r>
              </a:p>
            </p:txBody>
          </p:sp>
          <p:sp>
            <p:nvSpPr>
              <p:cNvPr id="64" name="Dikdörtgen: Yuvarlatılmış Üst Köşeler 51">
                <a:extLst>
                  <a:ext uri="{FF2B5EF4-FFF2-40B4-BE49-F238E27FC236}">
                    <a16:creationId xmlns:a16="http://schemas.microsoft.com/office/drawing/2014/main" xmlns="" id="{2F925679-9961-4CB0-91A7-858BFCB474C2}"/>
                  </a:ext>
                </a:extLst>
              </p:cNvPr>
              <p:cNvSpPr/>
              <p:nvPr/>
            </p:nvSpPr>
            <p:spPr>
              <a:xfrm>
                <a:off x="10218249" y="1993593"/>
                <a:ext cx="843386" cy="412751"/>
              </a:xfrm>
              <a:prstGeom prst="round2Same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2021</a:t>
                </a:r>
              </a:p>
            </p:txBody>
          </p:sp>
        </p:grpSp>
      </p:grpSp>
      <p:pic>
        <p:nvPicPr>
          <p:cNvPr id="43" name="3 Resim" descr="merkezefendi mem logo2.jpg"/>
          <p:cNvPicPr>
            <a:picLocks noChangeAspect="1"/>
          </p:cNvPicPr>
          <p:nvPr/>
        </p:nvPicPr>
        <p:blipFill>
          <a:blip r:embed="rId3" cstate="print"/>
          <a:srcRect/>
          <a:stretch>
            <a:fillRect/>
          </a:stretch>
        </p:blipFill>
        <p:spPr bwMode="auto">
          <a:xfrm>
            <a:off x="56446" y="101599"/>
            <a:ext cx="1557865" cy="1461054"/>
          </a:xfrm>
          <a:prstGeom prst="rect">
            <a:avLst/>
          </a:prstGeom>
          <a:noFill/>
          <a:ln w="9525">
            <a:noFill/>
            <a:miter lim="800000"/>
            <a:headEnd/>
            <a:tailEnd/>
          </a:ln>
        </p:spPr>
      </p:pic>
    </p:spTree>
    <p:extLst>
      <p:ext uri="{BB962C8B-B14F-4D97-AF65-F5344CB8AC3E}">
        <p14:creationId xmlns="" xmlns:p14="http://schemas.microsoft.com/office/powerpoint/2010/main" val="264603140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830571" y="156526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Akış Çizelgesi: Ayıkla 3"/>
          <p:cNvSpPr/>
          <p:nvPr/>
        </p:nvSpPr>
        <p:spPr>
          <a:xfrm rot="5400000">
            <a:off x="5006406" y="36669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Oval 5"/>
          <p:cNvSpPr/>
          <p:nvPr/>
        </p:nvSpPr>
        <p:spPr>
          <a:xfrm>
            <a:off x="127011" y="116881"/>
            <a:ext cx="1407120" cy="140712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7" name="Düz Bağlayıcı 6"/>
          <p:cNvCxnSpPr>
            <a:stCxn id="6" idx="6"/>
          </p:cNvCxnSpPr>
          <p:nvPr/>
        </p:nvCxnSpPr>
        <p:spPr>
          <a:xfrm>
            <a:off x="1534133" y="820445"/>
            <a:ext cx="10657871" cy="186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a:stCxn id="6" idx="4"/>
          </p:cNvCxnSpPr>
          <p:nvPr/>
        </p:nvCxnSpPr>
        <p:spPr>
          <a:xfrm>
            <a:off x="830571" y="1524005"/>
            <a:ext cx="0" cy="53339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Yay 8"/>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0" name="Yuvarlatılmış Dikdörtgen 9"/>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Metin kutusu 10"/>
          <p:cNvSpPr txBox="1"/>
          <p:nvPr/>
        </p:nvSpPr>
        <p:spPr>
          <a:xfrm>
            <a:off x="5475749" y="211327"/>
            <a:ext cx="6716255" cy="584775"/>
          </a:xfrm>
          <a:prstGeom prst="rect">
            <a:avLst/>
          </a:prstGeom>
          <a:noFill/>
        </p:spPr>
        <p:txBody>
          <a:bodyPr wrap="square" rtlCol="0">
            <a:spAutoFit/>
          </a:bodyPr>
          <a:lstStyle/>
          <a:p>
            <a:pPr algn="ctr"/>
            <a:r>
              <a:rPr lang="tr-TR" sz="3200" b="1" dirty="0" smtClean="0">
                <a:effectLst>
                  <a:outerShdw blurRad="38100" dist="38100" dir="2700000" algn="tl">
                    <a:srgbClr val="000000">
                      <a:alpha val="43137"/>
                    </a:srgbClr>
                  </a:outerShdw>
                </a:effectLst>
                <a:latin typeface="Trebuchet MS" panose="020B0603020202020204" pitchFamily="34" charset="0"/>
              </a:rPr>
              <a:t>2023 EĞİTİM VİZYONU</a:t>
            </a:r>
            <a:endParaRPr lang="tr-TR" sz="3200" b="1" dirty="0">
              <a:effectLst>
                <a:outerShdw blurRad="38100" dist="38100" dir="2700000" algn="tl">
                  <a:srgbClr val="000000">
                    <a:alpha val="43137"/>
                  </a:srgbClr>
                </a:outerShdw>
              </a:effectLst>
              <a:latin typeface="Trebuchet MS" panose="020B0603020202020204" pitchFamily="34" charset="0"/>
            </a:endParaRPr>
          </a:p>
        </p:txBody>
      </p:sp>
      <p:sp>
        <p:nvSpPr>
          <p:cNvPr id="12" name="11 Slayt Numarası Yer Tutucusu"/>
          <p:cNvSpPr>
            <a:spLocks noGrp="1"/>
          </p:cNvSpPr>
          <p:nvPr>
            <p:ph type="sldNum" sz="quarter" idx="12"/>
          </p:nvPr>
        </p:nvSpPr>
        <p:spPr/>
        <p:txBody>
          <a:bodyPr/>
          <a:lstStyle/>
          <a:p>
            <a:fld id="{92906C5C-297D-40D7-908D-F30303E58C5D}" type="slidenum">
              <a:rPr lang="tr-TR" smtClean="0"/>
              <a:pPr/>
              <a:t>47</a:t>
            </a:fld>
            <a:endParaRPr lang="tr-TR"/>
          </a:p>
        </p:txBody>
      </p:sp>
      <p:sp>
        <p:nvSpPr>
          <p:cNvPr id="2" name="Dikdörtgen 1"/>
          <p:cNvSpPr/>
          <p:nvPr/>
        </p:nvSpPr>
        <p:spPr>
          <a:xfrm>
            <a:off x="830572" y="1557642"/>
            <a:ext cx="11361429" cy="652166"/>
          </a:xfrm>
          <a:prstGeom prst="rect">
            <a:avLst/>
          </a:prstGeom>
        </p:spPr>
        <p:txBody>
          <a:bodyPr wrap="square">
            <a:spAutoFit/>
          </a:bodyPr>
          <a:lstStyle/>
          <a:p>
            <a:pPr algn="ctr">
              <a:lnSpc>
                <a:spcPct val="107000"/>
              </a:lnSpc>
              <a:spcAft>
                <a:spcPts val="800"/>
              </a:spcAft>
            </a:pPr>
            <a:r>
              <a:rPr lang="tr-TR" sz="3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İNSAN KAYNAKLARININ GELİŞTİRİLMESİ VE YÖNETİMİ</a:t>
            </a:r>
          </a:p>
        </p:txBody>
      </p:sp>
      <p:sp>
        <p:nvSpPr>
          <p:cNvPr id="14" name="Yuvarlatılmış Dikdörtgen 13"/>
          <p:cNvSpPr/>
          <p:nvPr/>
        </p:nvSpPr>
        <p:spPr>
          <a:xfrm>
            <a:off x="830571" y="2283792"/>
            <a:ext cx="11361431" cy="101438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830572" y="2283791"/>
            <a:ext cx="11361429" cy="1014380"/>
          </a:xfrm>
          <a:prstGeom prst="rect">
            <a:avLst/>
          </a:prstGeom>
        </p:spPr>
        <p:txBody>
          <a:bodyPr wrap="square">
            <a:spAutoFit/>
          </a:bodyPr>
          <a:lstStyle/>
          <a:p>
            <a:pPr algn="ctr">
              <a:lnSpc>
                <a:spcPct val="107000"/>
              </a:lnSpc>
              <a:spcAft>
                <a:spcPts val="800"/>
              </a:spcAft>
            </a:pPr>
            <a:r>
              <a:rPr lang="tr-TR"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ÖĞRETMEN VE OKUL YÖNETİCİLERİNİN MESLEKİ GELİŞİMLERİ                      YENİDEN YAPILANDIRILACAK</a:t>
            </a:r>
          </a:p>
        </p:txBody>
      </p:sp>
      <p:sp>
        <p:nvSpPr>
          <p:cNvPr id="17" name="Dikdörtgen 16"/>
          <p:cNvSpPr/>
          <p:nvPr/>
        </p:nvSpPr>
        <p:spPr>
          <a:xfrm rot="16200000">
            <a:off x="-647635" y="5276212"/>
            <a:ext cx="2121093" cy="769441"/>
          </a:xfrm>
          <a:prstGeom prst="rect">
            <a:avLst/>
          </a:prstGeom>
        </p:spPr>
        <p:txBody>
          <a:bodyPr wrap="none">
            <a:spAutoFit/>
          </a:bodyPr>
          <a:lstStyle/>
          <a:p>
            <a:r>
              <a:rPr lang="tr-TR" sz="44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HEDEF 1</a:t>
            </a:r>
            <a:endParaRPr lang="tr-TR" sz="4400" dirty="0"/>
          </a:p>
        </p:txBody>
      </p:sp>
      <p:sp>
        <p:nvSpPr>
          <p:cNvPr id="18" name="Dikdörtgen 17"/>
          <p:cNvSpPr/>
          <p:nvPr/>
        </p:nvSpPr>
        <p:spPr>
          <a:xfrm>
            <a:off x="830572" y="3381705"/>
            <a:ext cx="11026149" cy="2763705"/>
          </a:xfrm>
          <a:prstGeom prst="rect">
            <a:avLst/>
          </a:prstGeom>
        </p:spPr>
        <p:txBody>
          <a:bodyPr wrap="square">
            <a:spAutoFit/>
          </a:bodyPr>
          <a:lstStyle/>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6- Öğretmen </a:t>
            </a:r>
            <a:r>
              <a:rPr lang="tr-TR" sz="2600" dirty="0">
                <a:latin typeface="Calibri" panose="020F0502020204030204" pitchFamily="34" charset="0"/>
                <a:ea typeface="Calibri" panose="020F0502020204030204" pitchFamily="34" charset="0"/>
                <a:cs typeface="Times New Roman" panose="02020603050405020304" pitchFamily="18" charset="0"/>
              </a:rPr>
              <a:t>ve okul yöneticilerimize yönelik bazı </a:t>
            </a:r>
            <a:r>
              <a:rPr lang="tr-TR" sz="26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hizmet içi eğitim faaliyetleri katılıma ilişkin belgelendirme uygulamasından ayrılarak üniversiteler aracılığıyla akredite sertifika programlarına dönüştürülecektir</a:t>
            </a:r>
            <a:r>
              <a:rPr lang="tr-TR" sz="2600" b="1"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7- Yükseköğretim </a:t>
            </a:r>
            <a:r>
              <a:rPr lang="tr-TR" sz="2600" dirty="0">
                <a:latin typeface="Calibri" panose="020F0502020204030204" pitchFamily="34" charset="0"/>
                <a:ea typeface="Calibri" panose="020F0502020204030204" pitchFamily="34" charset="0"/>
                <a:cs typeface="Times New Roman" panose="02020603050405020304" pitchFamily="18" charset="0"/>
              </a:rPr>
              <a:t>kurumlarıyla iş birliği içinde </a:t>
            </a:r>
            <a:r>
              <a:rPr lang="tr-TR" sz="26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21. yüzyıl becerilerini kazandırmak</a:t>
            </a:r>
            <a:r>
              <a:rPr lang="tr-TR" sz="2600" dirty="0">
                <a:latin typeface="Calibri" panose="020F0502020204030204" pitchFamily="34" charset="0"/>
                <a:ea typeface="Calibri" panose="020F0502020204030204" pitchFamily="34" charset="0"/>
                <a:cs typeface="Times New Roman" panose="02020603050405020304" pitchFamily="18" charset="0"/>
              </a:rPr>
              <a:t> üzere ihtiyaç duyulan alanlarda öğretmenlere yönelik </a:t>
            </a:r>
            <a:r>
              <a:rPr lang="tr-TR" sz="26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lisansüstü düzeyde yan dal programları açılacaktır</a:t>
            </a:r>
            <a:r>
              <a:rPr lang="tr-TR" sz="2600" b="1"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a:t>
            </a:r>
            <a:endParaRPr lang="tr-TR" sz="2600" b="1"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6" name="3 Resim" descr="merkezefendi mem logo2.jpg"/>
          <p:cNvPicPr>
            <a:picLocks noChangeAspect="1"/>
          </p:cNvPicPr>
          <p:nvPr/>
        </p:nvPicPr>
        <p:blipFill>
          <a:blip r:embed="rId3" cstate="print"/>
          <a:srcRect/>
          <a:stretch>
            <a:fillRect/>
          </a:stretch>
        </p:blipFill>
        <p:spPr bwMode="auto">
          <a:xfrm>
            <a:off x="56446" y="101599"/>
            <a:ext cx="1557865" cy="1461054"/>
          </a:xfrm>
          <a:prstGeom prst="rect">
            <a:avLst/>
          </a:prstGeom>
          <a:noFill/>
          <a:ln w="9525">
            <a:noFill/>
            <a:miter lim="800000"/>
            <a:headEnd/>
            <a:tailEnd/>
          </a:ln>
        </p:spPr>
      </p:pic>
    </p:spTree>
    <p:extLst>
      <p:ext uri="{BB962C8B-B14F-4D97-AF65-F5344CB8AC3E}">
        <p14:creationId xmlns="" xmlns:p14="http://schemas.microsoft.com/office/powerpoint/2010/main" val="283488727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830571" y="156526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Akış Çizelgesi: Ayıkla 3"/>
          <p:cNvSpPr/>
          <p:nvPr/>
        </p:nvSpPr>
        <p:spPr>
          <a:xfrm rot="5400000">
            <a:off x="5006406" y="36669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Oval 5"/>
          <p:cNvSpPr/>
          <p:nvPr/>
        </p:nvSpPr>
        <p:spPr>
          <a:xfrm>
            <a:off x="127011" y="116881"/>
            <a:ext cx="1407120" cy="140712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7" name="Düz Bağlayıcı 6"/>
          <p:cNvCxnSpPr>
            <a:stCxn id="6" idx="6"/>
          </p:cNvCxnSpPr>
          <p:nvPr/>
        </p:nvCxnSpPr>
        <p:spPr>
          <a:xfrm>
            <a:off x="1534133" y="820445"/>
            <a:ext cx="10657871" cy="186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a:stCxn id="6" idx="4"/>
          </p:cNvCxnSpPr>
          <p:nvPr/>
        </p:nvCxnSpPr>
        <p:spPr>
          <a:xfrm>
            <a:off x="830571" y="1524005"/>
            <a:ext cx="0" cy="53339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Yay 8"/>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0" name="Yuvarlatılmış Dikdörtgen 9"/>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Metin kutusu 10"/>
          <p:cNvSpPr txBox="1"/>
          <p:nvPr/>
        </p:nvSpPr>
        <p:spPr>
          <a:xfrm>
            <a:off x="5475749" y="211327"/>
            <a:ext cx="6716255" cy="584775"/>
          </a:xfrm>
          <a:prstGeom prst="rect">
            <a:avLst/>
          </a:prstGeom>
          <a:noFill/>
        </p:spPr>
        <p:txBody>
          <a:bodyPr wrap="square" rtlCol="0">
            <a:spAutoFit/>
          </a:bodyPr>
          <a:lstStyle/>
          <a:p>
            <a:pPr algn="ctr"/>
            <a:r>
              <a:rPr lang="tr-TR" sz="3200" b="1" dirty="0" smtClean="0">
                <a:effectLst>
                  <a:outerShdw blurRad="38100" dist="38100" dir="2700000" algn="tl">
                    <a:srgbClr val="000000">
                      <a:alpha val="43137"/>
                    </a:srgbClr>
                  </a:outerShdw>
                </a:effectLst>
                <a:latin typeface="Trebuchet MS" panose="020B0603020202020204" pitchFamily="34" charset="0"/>
              </a:rPr>
              <a:t>2023 EĞİTİM VİZYONU</a:t>
            </a:r>
            <a:endParaRPr lang="tr-TR" sz="3200" b="1" dirty="0">
              <a:effectLst>
                <a:outerShdw blurRad="38100" dist="38100" dir="2700000" algn="tl">
                  <a:srgbClr val="000000">
                    <a:alpha val="43137"/>
                  </a:srgbClr>
                </a:outerShdw>
              </a:effectLst>
              <a:latin typeface="Trebuchet MS" panose="020B0603020202020204" pitchFamily="34" charset="0"/>
            </a:endParaRPr>
          </a:p>
        </p:txBody>
      </p:sp>
      <p:sp>
        <p:nvSpPr>
          <p:cNvPr id="12" name="11 Slayt Numarası Yer Tutucusu"/>
          <p:cNvSpPr>
            <a:spLocks noGrp="1"/>
          </p:cNvSpPr>
          <p:nvPr>
            <p:ph type="sldNum" sz="quarter" idx="12"/>
          </p:nvPr>
        </p:nvSpPr>
        <p:spPr/>
        <p:txBody>
          <a:bodyPr/>
          <a:lstStyle/>
          <a:p>
            <a:fld id="{92906C5C-297D-40D7-908D-F30303E58C5D}" type="slidenum">
              <a:rPr lang="tr-TR" smtClean="0"/>
              <a:pPr/>
              <a:t>48</a:t>
            </a:fld>
            <a:endParaRPr lang="tr-TR"/>
          </a:p>
        </p:txBody>
      </p:sp>
      <p:sp>
        <p:nvSpPr>
          <p:cNvPr id="2" name="Dikdörtgen 1"/>
          <p:cNvSpPr/>
          <p:nvPr/>
        </p:nvSpPr>
        <p:spPr>
          <a:xfrm>
            <a:off x="830572" y="1557642"/>
            <a:ext cx="11361429" cy="652166"/>
          </a:xfrm>
          <a:prstGeom prst="rect">
            <a:avLst/>
          </a:prstGeom>
        </p:spPr>
        <p:txBody>
          <a:bodyPr wrap="square">
            <a:spAutoFit/>
          </a:bodyPr>
          <a:lstStyle/>
          <a:p>
            <a:pPr algn="ctr">
              <a:lnSpc>
                <a:spcPct val="107000"/>
              </a:lnSpc>
              <a:spcAft>
                <a:spcPts val="800"/>
              </a:spcAft>
            </a:pPr>
            <a:r>
              <a:rPr lang="tr-TR" sz="3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İNSAN KAYNAKLARININ GELİŞTİRİLMESİ VE YÖNETİMİ</a:t>
            </a:r>
          </a:p>
        </p:txBody>
      </p:sp>
      <p:sp>
        <p:nvSpPr>
          <p:cNvPr id="14" name="Yuvarlatılmış Dikdörtgen 13"/>
          <p:cNvSpPr/>
          <p:nvPr/>
        </p:nvSpPr>
        <p:spPr>
          <a:xfrm>
            <a:off x="830571" y="2283792"/>
            <a:ext cx="11361431" cy="101438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830572" y="2283791"/>
            <a:ext cx="11361429" cy="1014380"/>
          </a:xfrm>
          <a:prstGeom prst="rect">
            <a:avLst/>
          </a:prstGeom>
        </p:spPr>
        <p:txBody>
          <a:bodyPr wrap="square">
            <a:spAutoFit/>
          </a:bodyPr>
          <a:lstStyle/>
          <a:p>
            <a:pPr algn="ctr">
              <a:lnSpc>
                <a:spcPct val="107000"/>
              </a:lnSpc>
              <a:spcAft>
                <a:spcPts val="800"/>
              </a:spcAft>
            </a:pPr>
            <a:r>
              <a:rPr lang="tr-TR"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ÖĞRETMEN VE OKUL YÖNETİCİLERİNİN MESLEKİ GELİŞİMLERİ                      YENİDEN YAPILANDIRILACAK</a:t>
            </a:r>
          </a:p>
        </p:txBody>
      </p:sp>
      <p:sp>
        <p:nvSpPr>
          <p:cNvPr id="17" name="Dikdörtgen 16"/>
          <p:cNvSpPr/>
          <p:nvPr/>
        </p:nvSpPr>
        <p:spPr>
          <a:xfrm rot="16200000">
            <a:off x="-647635" y="5276212"/>
            <a:ext cx="2121093" cy="769441"/>
          </a:xfrm>
          <a:prstGeom prst="rect">
            <a:avLst/>
          </a:prstGeom>
        </p:spPr>
        <p:txBody>
          <a:bodyPr wrap="none">
            <a:spAutoFit/>
          </a:bodyPr>
          <a:lstStyle/>
          <a:p>
            <a:r>
              <a:rPr lang="tr-TR" sz="44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HEDEF 1</a:t>
            </a:r>
            <a:endParaRPr lang="tr-TR" sz="4400" dirty="0"/>
          </a:p>
        </p:txBody>
      </p:sp>
      <p:sp>
        <p:nvSpPr>
          <p:cNvPr id="18" name="Dikdörtgen 17"/>
          <p:cNvSpPr/>
          <p:nvPr/>
        </p:nvSpPr>
        <p:spPr>
          <a:xfrm>
            <a:off x="830572" y="3381704"/>
            <a:ext cx="11026149" cy="2565959"/>
          </a:xfrm>
          <a:prstGeom prst="rect">
            <a:avLst/>
          </a:prstGeom>
        </p:spPr>
        <p:txBody>
          <a:bodyPr wrap="square">
            <a:spAutoFit/>
          </a:bodyPr>
          <a:lstStyle/>
          <a:p>
            <a:pPr algn="just">
              <a:lnSpc>
                <a:spcPct val="107000"/>
              </a:lnSpc>
              <a:spcAft>
                <a:spcPts val="800"/>
              </a:spcAft>
            </a:pPr>
            <a:r>
              <a:rPr lang="tr-TR" sz="2400" dirty="0" smtClean="0">
                <a:latin typeface="Calibri" panose="020F0502020204030204" pitchFamily="34" charset="0"/>
                <a:ea typeface="Calibri" panose="020F0502020204030204" pitchFamily="34" charset="0"/>
                <a:cs typeface="Times New Roman" panose="02020603050405020304" pitchFamily="18" charset="0"/>
              </a:rPr>
              <a:t>8- YÖK </a:t>
            </a:r>
            <a:r>
              <a:rPr lang="tr-TR" sz="2400" dirty="0">
                <a:latin typeface="Calibri" panose="020F0502020204030204" pitchFamily="34" charset="0"/>
                <a:ea typeface="Calibri" panose="020F0502020204030204" pitchFamily="34" charset="0"/>
                <a:cs typeface="Times New Roman" panose="02020603050405020304" pitchFamily="18" charset="0"/>
              </a:rPr>
              <a:t>ile yürütülecek işbirliği ve koordinasyon çerçevesinde Türkiye genelinde belirlenecek ölçütleri taşıyan </a:t>
            </a:r>
            <a:r>
              <a:rPr lang="tr-TR" sz="24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eğitim fakültelerinde öğretmen yetiştirme programları öğretmenlik uygulaması merkeze alınarak özel olarak yeniden yapılandırılacaktır.</a:t>
            </a:r>
          </a:p>
          <a:p>
            <a:pPr algn="just">
              <a:lnSpc>
                <a:spcPct val="107000"/>
              </a:lnSpc>
              <a:spcAft>
                <a:spcPts val="800"/>
              </a:spcAft>
            </a:pPr>
            <a:r>
              <a:rPr lang="tr-TR" sz="2400" dirty="0" smtClean="0">
                <a:latin typeface="Calibri" panose="020F0502020204030204" pitchFamily="34" charset="0"/>
                <a:ea typeface="Calibri" panose="020F0502020204030204" pitchFamily="34" charset="0"/>
                <a:cs typeface="Times New Roman" panose="02020603050405020304" pitchFamily="18" charset="0"/>
              </a:rPr>
              <a:t>9-YÖK </a:t>
            </a:r>
            <a:r>
              <a:rPr lang="tr-TR" sz="2400" dirty="0">
                <a:latin typeface="Calibri" panose="020F0502020204030204" pitchFamily="34" charset="0"/>
                <a:ea typeface="Calibri" panose="020F0502020204030204" pitchFamily="34" charset="0"/>
                <a:cs typeface="Times New Roman" panose="02020603050405020304" pitchFamily="18" charset="0"/>
              </a:rPr>
              <a:t>ile yapılacak iş birliği ve koordinasyon çerçevesinde </a:t>
            </a:r>
            <a:r>
              <a:rPr lang="tr-TR" sz="24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Yükseköğretim Kalite Kurulunun üniversite ziyaretlerinde sadece eğitim fakülteleri ile sınırlı olmak kaydıyla Millî Eğitim Bakanlığı üst düzey yetkilileri</a:t>
            </a:r>
            <a:r>
              <a:rPr lang="tr-TR" sz="24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 </a:t>
            </a:r>
            <a:r>
              <a:rPr lang="tr-TR" sz="2400" dirty="0">
                <a:latin typeface="Calibri" panose="020F0502020204030204" pitchFamily="34" charset="0"/>
                <a:ea typeface="Calibri" panose="020F0502020204030204" pitchFamily="34" charset="0"/>
                <a:cs typeface="Times New Roman" panose="02020603050405020304" pitchFamily="18" charset="0"/>
              </a:rPr>
              <a:t>de değerlendirme ekibinde yer alacaktır.</a:t>
            </a:r>
          </a:p>
        </p:txBody>
      </p:sp>
      <p:pic>
        <p:nvPicPr>
          <p:cNvPr id="16" name="3 Resim" descr="merkezefendi mem logo2.jpg"/>
          <p:cNvPicPr>
            <a:picLocks noChangeAspect="1"/>
          </p:cNvPicPr>
          <p:nvPr/>
        </p:nvPicPr>
        <p:blipFill>
          <a:blip r:embed="rId3" cstate="print"/>
          <a:srcRect/>
          <a:stretch>
            <a:fillRect/>
          </a:stretch>
        </p:blipFill>
        <p:spPr bwMode="auto">
          <a:xfrm>
            <a:off x="56446" y="101599"/>
            <a:ext cx="1557865" cy="1461054"/>
          </a:xfrm>
          <a:prstGeom prst="rect">
            <a:avLst/>
          </a:prstGeom>
          <a:noFill/>
          <a:ln w="9525">
            <a:noFill/>
            <a:miter lim="800000"/>
            <a:headEnd/>
            <a:tailEnd/>
          </a:ln>
        </p:spPr>
      </p:pic>
    </p:spTree>
    <p:extLst>
      <p:ext uri="{BB962C8B-B14F-4D97-AF65-F5344CB8AC3E}">
        <p14:creationId xmlns="" xmlns:p14="http://schemas.microsoft.com/office/powerpoint/2010/main" val="147211956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830571" y="156526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Akış Çizelgesi: Ayıkla 3"/>
          <p:cNvSpPr/>
          <p:nvPr/>
        </p:nvSpPr>
        <p:spPr>
          <a:xfrm rot="5400000">
            <a:off x="5006406" y="36669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Oval 5"/>
          <p:cNvSpPr/>
          <p:nvPr/>
        </p:nvSpPr>
        <p:spPr>
          <a:xfrm>
            <a:off x="127011" y="116881"/>
            <a:ext cx="1407120" cy="140712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7" name="Düz Bağlayıcı 6"/>
          <p:cNvCxnSpPr>
            <a:stCxn id="6" idx="6"/>
          </p:cNvCxnSpPr>
          <p:nvPr/>
        </p:nvCxnSpPr>
        <p:spPr>
          <a:xfrm>
            <a:off x="1534133" y="820445"/>
            <a:ext cx="10657871" cy="186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a:stCxn id="6" idx="4"/>
          </p:cNvCxnSpPr>
          <p:nvPr/>
        </p:nvCxnSpPr>
        <p:spPr>
          <a:xfrm>
            <a:off x="830571" y="1524005"/>
            <a:ext cx="0" cy="53339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Yay 8"/>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0" name="Yuvarlatılmış Dikdörtgen 9"/>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Metin kutusu 10"/>
          <p:cNvSpPr txBox="1"/>
          <p:nvPr/>
        </p:nvSpPr>
        <p:spPr>
          <a:xfrm>
            <a:off x="5475749" y="211327"/>
            <a:ext cx="6716255" cy="584775"/>
          </a:xfrm>
          <a:prstGeom prst="rect">
            <a:avLst/>
          </a:prstGeom>
          <a:noFill/>
        </p:spPr>
        <p:txBody>
          <a:bodyPr wrap="square" rtlCol="0">
            <a:spAutoFit/>
          </a:bodyPr>
          <a:lstStyle/>
          <a:p>
            <a:pPr algn="ctr"/>
            <a:r>
              <a:rPr lang="tr-TR" sz="3200" b="1" dirty="0" smtClean="0">
                <a:effectLst>
                  <a:outerShdw blurRad="38100" dist="38100" dir="2700000" algn="tl">
                    <a:srgbClr val="000000">
                      <a:alpha val="43137"/>
                    </a:srgbClr>
                  </a:outerShdw>
                </a:effectLst>
                <a:latin typeface="Trebuchet MS" panose="020B0603020202020204" pitchFamily="34" charset="0"/>
              </a:rPr>
              <a:t>2023 EĞİTİM VİZYONU</a:t>
            </a:r>
            <a:endParaRPr lang="tr-TR" sz="3200" b="1" dirty="0">
              <a:effectLst>
                <a:outerShdw blurRad="38100" dist="38100" dir="2700000" algn="tl">
                  <a:srgbClr val="000000">
                    <a:alpha val="43137"/>
                  </a:srgbClr>
                </a:outerShdw>
              </a:effectLst>
              <a:latin typeface="Trebuchet MS" panose="020B0603020202020204" pitchFamily="34" charset="0"/>
            </a:endParaRPr>
          </a:p>
        </p:txBody>
      </p:sp>
      <p:sp>
        <p:nvSpPr>
          <p:cNvPr id="12" name="11 Slayt Numarası Yer Tutucusu"/>
          <p:cNvSpPr>
            <a:spLocks noGrp="1"/>
          </p:cNvSpPr>
          <p:nvPr>
            <p:ph type="sldNum" sz="quarter" idx="12"/>
          </p:nvPr>
        </p:nvSpPr>
        <p:spPr/>
        <p:txBody>
          <a:bodyPr/>
          <a:lstStyle/>
          <a:p>
            <a:fld id="{92906C5C-297D-40D7-908D-F30303E58C5D}" type="slidenum">
              <a:rPr lang="tr-TR" smtClean="0"/>
              <a:pPr/>
              <a:t>49</a:t>
            </a:fld>
            <a:endParaRPr lang="tr-TR"/>
          </a:p>
        </p:txBody>
      </p:sp>
      <p:sp>
        <p:nvSpPr>
          <p:cNvPr id="2" name="Dikdörtgen 1"/>
          <p:cNvSpPr/>
          <p:nvPr/>
        </p:nvSpPr>
        <p:spPr>
          <a:xfrm>
            <a:off x="830572" y="1557642"/>
            <a:ext cx="11361429" cy="652166"/>
          </a:xfrm>
          <a:prstGeom prst="rect">
            <a:avLst/>
          </a:prstGeom>
        </p:spPr>
        <p:txBody>
          <a:bodyPr wrap="square">
            <a:spAutoFit/>
          </a:bodyPr>
          <a:lstStyle/>
          <a:p>
            <a:pPr algn="ctr">
              <a:lnSpc>
                <a:spcPct val="107000"/>
              </a:lnSpc>
              <a:spcAft>
                <a:spcPts val="800"/>
              </a:spcAft>
            </a:pPr>
            <a:r>
              <a:rPr lang="tr-TR" sz="3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İNSAN KAYNAKLARININ GELİŞTİRİLMESİ VE YÖNETİMİ</a:t>
            </a:r>
          </a:p>
        </p:txBody>
      </p:sp>
      <p:sp>
        <p:nvSpPr>
          <p:cNvPr id="14" name="Yuvarlatılmış Dikdörtgen 13"/>
          <p:cNvSpPr/>
          <p:nvPr/>
        </p:nvSpPr>
        <p:spPr>
          <a:xfrm>
            <a:off x="830571" y="2283792"/>
            <a:ext cx="11361431" cy="101438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830572" y="2283791"/>
            <a:ext cx="11361429" cy="1014380"/>
          </a:xfrm>
          <a:prstGeom prst="rect">
            <a:avLst/>
          </a:prstGeom>
        </p:spPr>
        <p:txBody>
          <a:bodyPr wrap="square">
            <a:spAutoFit/>
          </a:bodyPr>
          <a:lstStyle/>
          <a:p>
            <a:pPr algn="ctr">
              <a:lnSpc>
                <a:spcPct val="107000"/>
              </a:lnSpc>
              <a:spcAft>
                <a:spcPts val="800"/>
              </a:spcAft>
            </a:pPr>
            <a:r>
              <a:rPr lang="tr-TR"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ÖĞRETMEN VE OKUL YÖNETİCİLERİNİN MESLEKİ GELİŞİMLERİ                      YENİDEN YAPILANDIRILACAK</a:t>
            </a:r>
          </a:p>
        </p:txBody>
      </p:sp>
      <p:sp>
        <p:nvSpPr>
          <p:cNvPr id="17" name="Dikdörtgen 16"/>
          <p:cNvSpPr/>
          <p:nvPr/>
        </p:nvSpPr>
        <p:spPr>
          <a:xfrm rot="16200000">
            <a:off x="-647635" y="5276212"/>
            <a:ext cx="2121093" cy="769441"/>
          </a:xfrm>
          <a:prstGeom prst="rect">
            <a:avLst/>
          </a:prstGeom>
        </p:spPr>
        <p:txBody>
          <a:bodyPr wrap="none">
            <a:spAutoFit/>
          </a:bodyPr>
          <a:lstStyle/>
          <a:p>
            <a:r>
              <a:rPr lang="tr-TR" sz="44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HEDEF 1</a:t>
            </a:r>
            <a:endParaRPr lang="tr-TR" sz="4400" dirty="0"/>
          </a:p>
        </p:txBody>
      </p:sp>
      <p:sp>
        <p:nvSpPr>
          <p:cNvPr id="18" name="Dikdörtgen 17"/>
          <p:cNvSpPr/>
          <p:nvPr/>
        </p:nvSpPr>
        <p:spPr>
          <a:xfrm>
            <a:off x="830572" y="3381704"/>
            <a:ext cx="11026149" cy="2866297"/>
          </a:xfrm>
          <a:prstGeom prst="rect">
            <a:avLst/>
          </a:prstGeom>
        </p:spPr>
        <p:txBody>
          <a:bodyPr wrap="square">
            <a:spAutoFit/>
          </a:bodyPr>
          <a:lstStyle/>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10- Eğitim </a:t>
            </a:r>
            <a:r>
              <a:rPr lang="tr-TR" sz="2600" dirty="0">
                <a:latin typeface="Calibri" panose="020F0502020204030204" pitchFamily="34" charset="0"/>
                <a:ea typeface="Calibri" panose="020F0502020204030204" pitchFamily="34" charset="0"/>
                <a:cs typeface="Times New Roman" panose="02020603050405020304" pitchFamily="18" charset="0"/>
              </a:rPr>
              <a:t>fakültelerinde yürütülen </a:t>
            </a:r>
            <a:r>
              <a:rPr lang="tr-TR" sz="26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okul öncesi ve sınıf öğretmenliği bölümlerindeki hizmet-öncesi öğretmen yetiştirme programlarının yeniden yapılandırılmasına</a:t>
            </a:r>
            <a:r>
              <a:rPr lang="tr-TR" sz="2600" dirty="0">
                <a:latin typeface="Calibri" panose="020F0502020204030204" pitchFamily="34" charset="0"/>
                <a:ea typeface="Calibri" panose="020F0502020204030204" pitchFamily="34" charset="0"/>
                <a:cs typeface="Times New Roman" panose="02020603050405020304" pitchFamily="18" charset="0"/>
              </a:rPr>
              <a:t> öncelik verilecektir</a:t>
            </a:r>
            <a:r>
              <a:rPr lang="tr-TR" sz="2600" dirty="0" smtClean="0">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spcAft>
                <a:spcPts val="800"/>
              </a:spcAft>
            </a:pPr>
            <a:endParaRPr lang="tr-TR" sz="2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11- </a:t>
            </a:r>
            <a:r>
              <a:rPr lang="tr-TR" sz="2600" b="1"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Yurtdışında </a:t>
            </a:r>
            <a:r>
              <a:rPr lang="tr-TR" sz="26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yaşayan vatandaşlarımızın çocuklarına eğitim hizmeti götürecek öğretmenlerimiz</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 </a:t>
            </a:r>
            <a:r>
              <a:rPr lang="tr-TR" sz="2600" dirty="0">
                <a:latin typeface="Calibri" panose="020F0502020204030204" pitchFamily="34" charset="0"/>
                <a:ea typeface="Calibri" panose="020F0502020204030204" pitchFamily="34" charset="0"/>
                <a:cs typeface="Times New Roman" panose="02020603050405020304" pitchFamily="18" charset="0"/>
              </a:rPr>
              <a:t>için mesleki gelişim programları </a:t>
            </a:r>
            <a:r>
              <a:rPr lang="tr-TR" sz="2600" dirty="0" smtClean="0">
                <a:latin typeface="Calibri" panose="020F0502020204030204" pitchFamily="34" charset="0"/>
                <a:ea typeface="Calibri" panose="020F0502020204030204" pitchFamily="34" charset="0"/>
                <a:cs typeface="Times New Roman" panose="02020603050405020304" pitchFamily="18" charset="0"/>
              </a:rPr>
              <a:t>oluşturulacaktır</a:t>
            </a:r>
            <a:endParaRPr lang="tr-TR" sz="2600" dirty="0" smtClean="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6" name="3 Resim" descr="merkezefendi mem logo2.jpg"/>
          <p:cNvPicPr>
            <a:picLocks noChangeAspect="1"/>
          </p:cNvPicPr>
          <p:nvPr/>
        </p:nvPicPr>
        <p:blipFill>
          <a:blip r:embed="rId3" cstate="print"/>
          <a:srcRect/>
          <a:stretch>
            <a:fillRect/>
          </a:stretch>
        </p:blipFill>
        <p:spPr bwMode="auto">
          <a:xfrm>
            <a:off x="56446" y="101599"/>
            <a:ext cx="1557865" cy="1461054"/>
          </a:xfrm>
          <a:prstGeom prst="rect">
            <a:avLst/>
          </a:prstGeom>
          <a:noFill/>
          <a:ln w="9525">
            <a:noFill/>
            <a:miter lim="800000"/>
            <a:headEnd/>
            <a:tailEnd/>
          </a:ln>
        </p:spPr>
      </p:pic>
    </p:spTree>
    <p:extLst>
      <p:ext uri="{BB962C8B-B14F-4D97-AF65-F5344CB8AC3E}">
        <p14:creationId xmlns="" xmlns:p14="http://schemas.microsoft.com/office/powerpoint/2010/main" val="24352419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Yuvarlatılmış Dikdörtgen 19"/>
          <p:cNvSpPr/>
          <p:nvPr/>
        </p:nvSpPr>
        <p:spPr>
          <a:xfrm>
            <a:off x="830571" y="156526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sp>
        <p:nvSpPr>
          <p:cNvPr id="4" name="Akış Çizelgesi: Ayıkla 3"/>
          <p:cNvSpPr/>
          <p:nvPr/>
        </p:nvSpPr>
        <p:spPr>
          <a:xfrm rot="5400000">
            <a:off x="5006406" y="36669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sp>
        <p:nvSpPr>
          <p:cNvPr id="6" name="Oval 5"/>
          <p:cNvSpPr/>
          <p:nvPr/>
        </p:nvSpPr>
        <p:spPr>
          <a:xfrm>
            <a:off x="127011" y="116881"/>
            <a:ext cx="1407120" cy="140712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cxnSp>
        <p:nvCxnSpPr>
          <p:cNvPr id="7" name="Düz Bağlayıcı 6"/>
          <p:cNvCxnSpPr>
            <a:stCxn id="6" idx="6"/>
          </p:cNvCxnSpPr>
          <p:nvPr/>
        </p:nvCxnSpPr>
        <p:spPr>
          <a:xfrm>
            <a:off x="1534133" y="820445"/>
            <a:ext cx="10657871" cy="186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a:stCxn id="6" idx="4"/>
          </p:cNvCxnSpPr>
          <p:nvPr/>
        </p:nvCxnSpPr>
        <p:spPr>
          <a:xfrm>
            <a:off x="830571" y="1524005"/>
            <a:ext cx="0" cy="53339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Yay 8"/>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dirty="0">
              <a:solidFill>
                <a:prstClr val="black"/>
              </a:solidFill>
            </a:endParaRPr>
          </a:p>
        </p:txBody>
      </p:sp>
      <p:sp>
        <p:nvSpPr>
          <p:cNvPr id="10" name="Yuvarlatılmış Dikdörtgen 9"/>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sp>
        <p:nvSpPr>
          <p:cNvPr id="11" name="Metin kutusu 10"/>
          <p:cNvSpPr txBox="1"/>
          <p:nvPr/>
        </p:nvSpPr>
        <p:spPr>
          <a:xfrm>
            <a:off x="5475749" y="211327"/>
            <a:ext cx="6716255" cy="584775"/>
          </a:xfrm>
          <a:prstGeom prst="rect">
            <a:avLst/>
          </a:prstGeom>
          <a:noFill/>
        </p:spPr>
        <p:txBody>
          <a:bodyPr wrap="square" rtlCol="0">
            <a:spAutoFit/>
          </a:bodyPr>
          <a:lstStyle/>
          <a:p>
            <a:pPr algn="ctr"/>
            <a:r>
              <a:rPr lang="tr-TR" sz="3200" b="1" dirty="0" smtClean="0">
                <a:solidFill>
                  <a:prstClr val="black"/>
                </a:solidFill>
                <a:effectLst>
                  <a:outerShdw blurRad="38100" dist="38100" dir="2700000" algn="tl">
                    <a:srgbClr val="000000">
                      <a:alpha val="43137"/>
                    </a:srgbClr>
                  </a:outerShdw>
                </a:effectLst>
                <a:latin typeface="Trebuchet MS" panose="020B0603020202020204" pitchFamily="34" charset="0"/>
              </a:rPr>
              <a:t>2023 EĞİTİM VİZYONU</a:t>
            </a:r>
            <a:endParaRPr lang="tr-TR" sz="3200" b="1" dirty="0">
              <a:solidFill>
                <a:prstClr val="black"/>
              </a:solidFill>
              <a:effectLst>
                <a:outerShdw blurRad="38100" dist="38100" dir="2700000" algn="tl">
                  <a:srgbClr val="000000">
                    <a:alpha val="43137"/>
                  </a:srgbClr>
                </a:outerShdw>
              </a:effectLst>
              <a:latin typeface="Trebuchet MS" panose="020B0603020202020204" pitchFamily="34" charset="0"/>
            </a:endParaRPr>
          </a:p>
        </p:txBody>
      </p:sp>
      <p:sp>
        <p:nvSpPr>
          <p:cNvPr id="12" name="11 Slayt Numarası Yer Tutucusu"/>
          <p:cNvSpPr>
            <a:spLocks noGrp="1"/>
          </p:cNvSpPr>
          <p:nvPr>
            <p:ph type="sldNum" sz="quarter" idx="12"/>
          </p:nvPr>
        </p:nvSpPr>
        <p:spPr/>
        <p:txBody>
          <a:bodyPr/>
          <a:lstStyle/>
          <a:p>
            <a:fld id="{92906C5C-297D-40D7-908D-F30303E58C5D}" type="slidenum">
              <a:rPr lang="tr-TR" smtClean="0">
                <a:solidFill>
                  <a:prstClr val="black">
                    <a:tint val="75000"/>
                  </a:prstClr>
                </a:solidFill>
              </a:rPr>
              <a:pPr/>
              <a:t>5</a:t>
            </a:fld>
            <a:endParaRPr lang="tr-TR" dirty="0">
              <a:solidFill>
                <a:prstClr val="black">
                  <a:tint val="75000"/>
                </a:prstClr>
              </a:solidFill>
            </a:endParaRPr>
          </a:p>
        </p:txBody>
      </p:sp>
      <p:sp>
        <p:nvSpPr>
          <p:cNvPr id="2" name="Dikdörtgen 1"/>
          <p:cNvSpPr/>
          <p:nvPr/>
        </p:nvSpPr>
        <p:spPr>
          <a:xfrm>
            <a:off x="830572" y="1557642"/>
            <a:ext cx="11361429" cy="652166"/>
          </a:xfrm>
          <a:prstGeom prst="rect">
            <a:avLst/>
          </a:prstGeom>
        </p:spPr>
        <p:txBody>
          <a:bodyPr wrap="square">
            <a:spAutoFit/>
          </a:bodyPr>
          <a:lstStyle/>
          <a:p>
            <a:pPr algn="ctr">
              <a:lnSpc>
                <a:spcPct val="107000"/>
              </a:lnSpc>
              <a:spcAft>
                <a:spcPts val="800"/>
              </a:spcAft>
            </a:pPr>
            <a:r>
              <a:rPr lang="tr-TR" sz="3400" b="1" dirty="0" smtClean="0">
                <a:solidFill>
                  <a:prstClr val="black"/>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2023 EĞİTİM VİZYONUNUN FELSEFESİ</a:t>
            </a:r>
            <a:endParaRPr lang="tr-TR" sz="3400" dirty="0">
              <a:solidFill>
                <a:prstClr val="black"/>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p:txBody>
      </p:sp>
      <p:sp>
        <p:nvSpPr>
          <p:cNvPr id="17" name="Dikdörtgen 16"/>
          <p:cNvSpPr/>
          <p:nvPr/>
        </p:nvSpPr>
        <p:spPr>
          <a:xfrm>
            <a:off x="830572" y="2367851"/>
            <a:ext cx="11026149" cy="3627275"/>
          </a:xfrm>
          <a:prstGeom prst="rect">
            <a:avLst/>
          </a:prstGeom>
        </p:spPr>
        <p:txBody>
          <a:bodyPr wrap="square">
            <a:spAutoFit/>
          </a:bodyPr>
          <a:lstStyle/>
          <a:p>
            <a:pPr marL="457200" indent="-457200" algn="just">
              <a:lnSpc>
                <a:spcPct val="107000"/>
              </a:lnSpc>
              <a:spcAft>
                <a:spcPts val="800"/>
              </a:spcAft>
              <a:buFont typeface="Wingdings" pitchFamily="2" charset="2"/>
              <a:buChar char="ü"/>
            </a:pPr>
            <a:r>
              <a:rPr lang="tr-TR" sz="2800" dirty="0">
                <a:ea typeface="Times New Roman"/>
                <a:cs typeface="Times New Roman"/>
              </a:rPr>
              <a:t>2023 eğitim vizyonunun insanı konumlandırdığı yerde eğitime bakış açısını anlayabilmek için temelde cevap vermemiz gereken bazı sorular vardır.</a:t>
            </a:r>
            <a:endParaRPr lang="tr-TR" sz="1200" dirty="0">
              <a:ea typeface="Times New Roman"/>
              <a:cs typeface="Times New Roman"/>
            </a:endParaRPr>
          </a:p>
          <a:p>
            <a:pPr marL="457200" indent="-457200" algn="just">
              <a:lnSpc>
                <a:spcPct val="107000"/>
              </a:lnSpc>
              <a:spcAft>
                <a:spcPts val="800"/>
              </a:spcAft>
              <a:buFont typeface="Wingdings" pitchFamily="2" charset="2"/>
              <a:buChar char="q"/>
            </a:pPr>
            <a:r>
              <a:rPr lang="tr-TR" sz="2800" dirty="0">
                <a:ea typeface="Times New Roman"/>
                <a:cs typeface="Times New Roman"/>
              </a:rPr>
              <a:t>Nasıl bir insan yetiştirmek istiyoruz?</a:t>
            </a:r>
            <a:endParaRPr lang="tr-TR" sz="1200" dirty="0">
              <a:ea typeface="Times New Roman"/>
              <a:cs typeface="Times New Roman"/>
            </a:endParaRPr>
          </a:p>
          <a:p>
            <a:pPr marL="457200" indent="-457200" algn="just">
              <a:lnSpc>
                <a:spcPct val="107000"/>
              </a:lnSpc>
              <a:spcAft>
                <a:spcPts val="800"/>
              </a:spcAft>
              <a:buFont typeface="Wingdings" pitchFamily="2" charset="2"/>
              <a:buChar char="q"/>
            </a:pPr>
            <a:r>
              <a:rPr lang="tr-TR" sz="2800" dirty="0">
                <a:ea typeface="Times New Roman"/>
                <a:cs typeface="Times New Roman"/>
              </a:rPr>
              <a:t>İhtiyacımız olan eğitim paradigması nedir?</a:t>
            </a:r>
            <a:endParaRPr lang="tr-TR" sz="1200" dirty="0">
              <a:ea typeface="Times New Roman"/>
              <a:cs typeface="Times New Roman"/>
            </a:endParaRPr>
          </a:p>
          <a:p>
            <a:pPr marL="457200" indent="-457200" algn="just">
              <a:lnSpc>
                <a:spcPct val="107000"/>
              </a:lnSpc>
              <a:spcAft>
                <a:spcPts val="800"/>
              </a:spcAft>
              <a:buFont typeface="Wingdings" pitchFamily="2" charset="2"/>
              <a:buChar char="q"/>
            </a:pPr>
            <a:r>
              <a:rPr lang="tr-TR" sz="2800" dirty="0">
                <a:ea typeface="Times New Roman"/>
                <a:cs typeface="Times New Roman"/>
              </a:rPr>
              <a:t>Ruhu, istikameti, gaye ve felsefesi olan evrensel bir pedagoji yaratmak için neler yapmalıyız?</a:t>
            </a:r>
            <a:endParaRPr lang="tr-TR" sz="1200" dirty="0">
              <a:ea typeface="Times New Roman"/>
              <a:cs typeface="Times New Roman"/>
            </a:endParaRPr>
          </a:p>
        </p:txBody>
      </p:sp>
      <p:pic>
        <p:nvPicPr>
          <p:cNvPr id="13" name="3 Resim" descr="merkezefendi mem logo2.jpg"/>
          <p:cNvPicPr>
            <a:picLocks noChangeAspect="1"/>
          </p:cNvPicPr>
          <p:nvPr/>
        </p:nvPicPr>
        <p:blipFill>
          <a:blip r:embed="rId3" cstate="print"/>
          <a:srcRect/>
          <a:stretch>
            <a:fillRect/>
          </a:stretch>
        </p:blipFill>
        <p:spPr bwMode="auto">
          <a:xfrm>
            <a:off x="56446" y="79021"/>
            <a:ext cx="1557865" cy="1461054"/>
          </a:xfrm>
          <a:prstGeom prst="rect">
            <a:avLst/>
          </a:prstGeom>
          <a:noFill/>
          <a:ln w="9525">
            <a:noFill/>
            <a:miter lim="800000"/>
            <a:headEnd/>
            <a:tailEnd/>
          </a:ln>
        </p:spPr>
      </p:pic>
    </p:spTree>
    <p:extLst>
      <p:ext uri="{BB962C8B-B14F-4D97-AF65-F5344CB8AC3E}">
        <p14:creationId xmlns="" xmlns:p14="http://schemas.microsoft.com/office/powerpoint/2010/main" val="121385344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830571" y="156526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Akış Çizelgesi: Ayıkla 3"/>
          <p:cNvSpPr/>
          <p:nvPr/>
        </p:nvSpPr>
        <p:spPr>
          <a:xfrm rot="5400000">
            <a:off x="5006406" y="36669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Oval 5"/>
          <p:cNvSpPr/>
          <p:nvPr/>
        </p:nvSpPr>
        <p:spPr>
          <a:xfrm>
            <a:off x="127011" y="116881"/>
            <a:ext cx="1407120" cy="140712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7" name="Düz Bağlayıcı 6"/>
          <p:cNvCxnSpPr>
            <a:stCxn id="6" idx="6"/>
          </p:cNvCxnSpPr>
          <p:nvPr/>
        </p:nvCxnSpPr>
        <p:spPr>
          <a:xfrm>
            <a:off x="1534133" y="820445"/>
            <a:ext cx="10657871" cy="186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a:stCxn id="6" idx="4"/>
          </p:cNvCxnSpPr>
          <p:nvPr/>
        </p:nvCxnSpPr>
        <p:spPr>
          <a:xfrm>
            <a:off x="830571" y="1524005"/>
            <a:ext cx="0" cy="53339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Yay 8"/>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0" name="Yuvarlatılmış Dikdörtgen 9"/>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Metin kutusu 10"/>
          <p:cNvSpPr txBox="1"/>
          <p:nvPr/>
        </p:nvSpPr>
        <p:spPr>
          <a:xfrm>
            <a:off x="5475749" y="211327"/>
            <a:ext cx="6716255" cy="584775"/>
          </a:xfrm>
          <a:prstGeom prst="rect">
            <a:avLst/>
          </a:prstGeom>
          <a:noFill/>
        </p:spPr>
        <p:txBody>
          <a:bodyPr wrap="square" rtlCol="0">
            <a:spAutoFit/>
          </a:bodyPr>
          <a:lstStyle/>
          <a:p>
            <a:pPr algn="ctr"/>
            <a:r>
              <a:rPr lang="tr-TR" sz="3200" b="1" dirty="0" smtClean="0">
                <a:effectLst>
                  <a:outerShdw blurRad="38100" dist="38100" dir="2700000" algn="tl">
                    <a:srgbClr val="000000">
                      <a:alpha val="43137"/>
                    </a:srgbClr>
                  </a:outerShdw>
                </a:effectLst>
                <a:latin typeface="Trebuchet MS" panose="020B0603020202020204" pitchFamily="34" charset="0"/>
              </a:rPr>
              <a:t>2023 EĞİTİM VİZYONU</a:t>
            </a:r>
            <a:endParaRPr lang="tr-TR" sz="3200" b="1" dirty="0">
              <a:effectLst>
                <a:outerShdw blurRad="38100" dist="38100" dir="2700000" algn="tl">
                  <a:srgbClr val="000000">
                    <a:alpha val="43137"/>
                  </a:srgbClr>
                </a:outerShdw>
              </a:effectLst>
              <a:latin typeface="Trebuchet MS" panose="020B0603020202020204" pitchFamily="34" charset="0"/>
            </a:endParaRPr>
          </a:p>
        </p:txBody>
      </p:sp>
      <p:sp>
        <p:nvSpPr>
          <p:cNvPr id="12" name="11 Slayt Numarası Yer Tutucusu"/>
          <p:cNvSpPr>
            <a:spLocks noGrp="1"/>
          </p:cNvSpPr>
          <p:nvPr>
            <p:ph type="sldNum" sz="quarter" idx="12"/>
          </p:nvPr>
        </p:nvSpPr>
        <p:spPr/>
        <p:txBody>
          <a:bodyPr/>
          <a:lstStyle/>
          <a:p>
            <a:fld id="{92906C5C-297D-40D7-908D-F30303E58C5D}" type="slidenum">
              <a:rPr lang="tr-TR" smtClean="0"/>
              <a:pPr/>
              <a:t>50</a:t>
            </a:fld>
            <a:endParaRPr lang="tr-TR"/>
          </a:p>
        </p:txBody>
      </p:sp>
      <p:sp>
        <p:nvSpPr>
          <p:cNvPr id="2" name="Dikdörtgen 1"/>
          <p:cNvSpPr/>
          <p:nvPr/>
        </p:nvSpPr>
        <p:spPr>
          <a:xfrm>
            <a:off x="830572" y="1557642"/>
            <a:ext cx="11361429" cy="652166"/>
          </a:xfrm>
          <a:prstGeom prst="rect">
            <a:avLst/>
          </a:prstGeom>
        </p:spPr>
        <p:txBody>
          <a:bodyPr wrap="square">
            <a:spAutoFit/>
          </a:bodyPr>
          <a:lstStyle/>
          <a:p>
            <a:pPr algn="ctr">
              <a:lnSpc>
                <a:spcPct val="107000"/>
              </a:lnSpc>
              <a:spcAft>
                <a:spcPts val="800"/>
              </a:spcAft>
            </a:pPr>
            <a:r>
              <a:rPr lang="tr-TR" sz="3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İNSAN KAYNAKLARININ GELİŞTİRİLMESİ VE YÖNETİMİ</a:t>
            </a:r>
          </a:p>
        </p:txBody>
      </p:sp>
      <p:sp>
        <p:nvSpPr>
          <p:cNvPr id="14" name="Yuvarlatılmış Dikdörtgen 13"/>
          <p:cNvSpPr/>
          <p:nvPr/>
        </p:nvSpPr>
        <p:spPr>
          <a:xfrm>
            <a:off x="830571" y="2283792"/>
            <a:ext cx="11361431" cy="101438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830572" y="2283791"/>
            <a:ext cx="11361429" cy="1014380"/>
          </a:xfrm>
          <a:prstGeom prst="rect">
            <a:avLst/>
          </a:prstGeom>
        </p:spPr>
        <p:txBody>
          <a:bodyPr wrap="square">
            <a:spAutoFit/>
          </a:bodyPr>
          <a:lstStyle/>
          <a:p>
            <a:pPr algn="ctr">
              <a:lnSpc>
                <a:spcPct val="107000"/>
              </a:lnSpc>
              <a:spcAft>
                <a:spcPts val="800"/>
              </a:spcAft>
            </a:pPr>
            <a:r>
              <a:rPr lang="tr-TR"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ÖĞRETMEN VE OKUL YÖNETİCİLERİNİN MESLEKİ GELİŞİMLERİ                      YENİDEN YAPILANDIRILACAK</a:t>
            </a:r>
          </a:p>
        </p:txBody>
      </p:sp>
      <p:sp>
        <p:nvSpPr>
          <p:cNvPr id="17" name="Dikdörtgen 16"/>
          <p:cNvSpPr/>
          <p:nvPr/>
        </p:nvSpPr>
        <p:spPr>
          <a:xfrm rot="16200000">
            <a:off x="-647635" y="5276212"/>
            <a:ext cx="2121093" cy="769441"/>
          </a:xfrm>
          <a:prstGeom prst="rect">
            <a:avLst/>
          </a:prstGeom>
        </p:spPr>
        <p:txBody>
          <a:bodyPr wrap="none">
            <a:spAutoFit/>
          </a:bodyPr>
          <a:lstStyle/>
          <a:p>
            <a:r>
              <a:rPr lang="tr-TR" sz="44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HEDEF 1</a:t>
            </a:r>
            <a:endParaRPr lang="tr-TR" sz="4400" dirty="0"/>
          </a:p>
        </p:txBody>
      </p:sp>
      <p:sp>
        <p:nvSpPr>
          <p:cNvPr id="18" name="Dikdörtgen 17"/>
          <p:cNvSpPr/>
          <p:nvPr/>
        </p:nvSpPr>
        <p:spPr>
          <a:xfrm>
            <a:off x="830572" y="3707477"/>
            <a:ext cx="11026149" cy="1376724"/>
          </a:xfrm>
          <a:prstGeom prst="rect">
            <a:avLst/>
          </a:prstGeom>
        </p:spPr>
        <p:txBody>
          <a:bodyPr wrap="square">
            <a:spAutoFit/>
          </a:bodyPr>
          <a:lstStyle/>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12- Gerekli </a:t>
            </a:r>
            <a:r>
              <a:rPr lang="tr-TR" sz="2600" dirty="0">
                <a:latin typeface="Calibri" panose="020F0502020204030204" pitchFamily="34" charset="0"/>
                <a:ea typeface="Calibri" panose="020F0502020204030204" pitchFamily="34" charset="0"/>
                <a:cs typeface="Times New Roman" panose="02020603050405020304" pitchFamily="18" charset="0"/>
              </a:rPr>
              <a:t>alt yapı hazırlandıktan sonra </a:t>
            </a:r>
            <a:r>
              <a:rPr lang="tr-TR" sz="26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eğitim fakültelerinin hizmet öncesi öğretmen yetiştirme programlarının</a:t>
            </a:r>
            <a:r>
              <a:rPr lang="tr-TR" sz="2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tr-TR" sz="2600" dirty="0">
                <a:latin typeface="Calibri" panose="020F0502020204030204" pitchFamily="34" charset="0"/>
                <a:ea typeface="Calibri" panose="020F0502020204030204" pitchFamily="34" charset="0"/>
                <a:cs typeface="Times New Roman" panose="02020603050405020304" pitchFamily="18" charset="0"/>
              </a:rPr>
              <a:t>okullardaki ihtiyaç doğrultusunda, </a:t>
            </a:r>
            <a:r>
              <a:rPr lang="tr-TR" sz="26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uygulama ağırlıklı olmasını atamaya esas koşullar arasında değerlendirecektir.</a:t>
            </a:r>
          </a:p>
        </p:txBody>
      </p:sp>
      <p:sp>
        <p:nvSpPr>
          <p:cNvPr id="19" name="Dikdörtgen 20">
            <a:extLst>
              <a:ext uri="{FF2B5EF4-FFF2-40B4-BE49-F238E27FC236}">
                <a16:creationId xmlns:a16="http://schemas.microsoft.com/office/drawing/2014/main" xmlns="" id="{3D532803-586C-4B5C-8414-E114310FAC58}"/>
              </a:ext>
            </a:extLst>
          </p:cNvPr>
          <p:cNvSpPr/>
          <p:nvPr/>
        </p:nvSpPr>
        <p:spPr>
          <a:xfrm>
            <a:off x="3218121" y="5750108"/>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G</a:t>
            </a:r>
          </a:p>
        </p:txBody>
      </p:sp>
      <p:sp>
        <p:nvSpPr>
          <p:cNvPr id="20" name="Dikdörtgen 26">
            <a:extLst>
              <a:ext uri="{FF2B5EF4-FFF2-40B4-BE49-F238E27FC236}">
                <a16:creationId xmlns:a16="http://schemas.microsoft.com/office/drawing/2014/main" xmlns="" id="{DFAB2C39-4301-4111-9B37-D554AE6AFB0B}"/>
              </a:ext>
            </a:extLst>
          </p:cNvPr>
          <p:cNvSpPr/>
          <p:nvPr/>
        </p:nvSpPr>
        <p:spPr>
          <a:xfrm>
            <a:off x="2270590" y="5750108"/>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HT</a:t>
            </a:r>
          </a:p>
        </p:txBody>
      </p:sp>
      <p:sp>
        <p:nvSpPr>
          <p:cNvPr id="21" name="Dikdörtgen 29">
            <a:extLst>
              <a:ext uri="{FF2B5EF4-FFF2-40B4-BE49-F238E27FC236}">
                <a16:creationId xmlns:a16="http://schemas.microsoft.com/office/drawing/2014/main" xmlns="" id="{40096CD4-1AD2-4D05-9336-BDBC9A8EDA4F}"/>
              </a:ext>
            </a:extLst>
          </p:cNvPr>
          <p:cNvSpPr/>
          <p:nvPr/>
        </p:nvSpPr>
        <p:spPr>
          <a:xfrm>
            <a:off x="5245704" y="5750108"/>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P2, İ2</a:t>
            </a:r>
          </a:p>
        </p:txBody>
      </p:sp>
      <p:sp>
        <p:nvSpPr>
          <p:cNvPr id="22" name="Dikdörtgen 32">
            <a:extLst>
              <a:ext uri="{FF2B5EF4-FFF2-40B4-BE49-F238E27FC236}">
                <a16:creationId xmlns:a16="http://schemas.microsoft.com/office/drawing/2014/main" xmlns="" id="{5CA22863-855A-4C9A-83EB-0FCDB9D09F34}"/>
              </a:ext>
            </a:extLst>
          </p:cNvPr>
          <p:cNvSpPr/>
          <p:nvPr/>
        </p:nvSpPr>
        <p:spPr>
          <a:xfrm>
            <a:off x="4298173" y="5750108"/>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P1, İ1</a:t>
            </a:r>
          </a:p>
        </p:txBody>
      </p:sp>
      <p:sp>
        <p:nvSpPr>
          <p:cNvPr id="23" name="Dikdörtgen 41">
            <a:extLst>
              <a:ext uri="{FF2B5EF4-FFF2-40B4-BE49-F238E27FC236}">
                <a16:creationId xmlns:a16="http://schemas.microsoft.com/office/drawing/2014/main" xmlns="" id="{EF90D3CE-50DB-4EB5-BC54-79B20DAC533E}"/>
              </a:ext>
            </a:extLst>
          </p:cNvPr>
          <p:cNvSpPr/>
          <p:nvPr/>
        </p:nvSpPr>
        <p:spPr>
          <a:xfrm>
            <a:off x="7273285" y="5750108"/>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UİDİ</a:t>
            </a:r>
          </a:p>
        </p:txBody>
      </p:sp>
      <p:sp>
        <p:nvSpPr>
          <p:cNvPr id="24" name="Dikdörtgen 44">
            <a:extLst>
              <a:ext uri="{FF2B5EF4-FFF2-40B4-BE49-F238E27FC236}">
                <a16:creationId xmlns:a16="http://schemas.microsoft.com/office/drawing/2014/main" xmlns="" id="{371BA538-3D81-4C53-A637-9B5E39AF75D4}"/>
              </a:ext>
            </a:extLst>
          </p:cNvPr>
          <p:cNvSpPr/>
          <p:nvPr/>
        </p:nvSpPr>
        <p:spPr>
          <a:xfrm>
            <a:off x="6325754" y="5750108"/>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ÜU</a:t>
            </a:r>
          </a:p>
        </p:txBody>
      </p:sp>
      <p:sp>
        <p:nvSpPr>
          <p:cNvPr id="25" name="Dikdörtgen 47">
            <a:extLst>
              <a:ext uri="{FF2B5EF4-FFF2-40B4-BE49-F238E27FC236}">
                <a16:creationId xmlns:a16="http://schemas.microsoft.com/office/drawing/2014/main" xmlns="" id="{404C4D8E-CC51-4D95-8F23-BD19123CD29B}"/>
              </a:ext>
            </a:extLst>
          </p:cNvPr>
          <p:cNvSpPr/>
          <p:nvPr/>
        </p:nvSpPr>
        <p:spPr>
          <a:xfrm>
            <a:off x="9300865" y="5750108"/>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UİDİ</a:t>
            </a:r>
          </a:p>
        </p:txBody>
      </p:sp>
      <p:sp>
        <p:nvSpPr>
          <p:cNvPr id="26" name="Dikdörtgen 50">
            <a:extLst>
              <a:ext uri="{FF2B5EF4-FFF2-40B4-BE49-F238E27FC236}">
                <a16:creationId xmlns:a16="http://schemas.microsoft.com/office/drawing/2014/main" xmlns="" id="{68D44DCD-ABEF-405C-9F99-6B057BD5E1BB}"/>
              </a:ext>
            </a:extLst>
          </p:cNvPr>
          <p:cNvSpPr/>
          <p:nvPr/>
        </p:nvSpPr>
        <p:spPr>
          <a:xfrm>
            <a:off x="8353334" y="5750108"/>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UİDİ</a:t>
            </a:r>
          </a:p>
        </p:txBody>
      </p:sp>
      <p:grpSp>
        <p:nvGrpSpPr>
          <p:cNvPr id="27" name="Grup 1">
            <a:extLst>
              <a:ext uri="{FF2B5EF4-FFF2-40B4-BE49-F238E27FC236}">
                <a16:creationId xmlns:a16="http://schemas.microsoft.com/office/drawing/2014/main" xmlns="" id="{810E6CF6-C6D5-45F1-98DC-951B57F8E8C4}"/>
              </a:ext>
            </a:extLst>
          </p:cNvPr>
          <p:cNvGrpSpPr/>
          <p:nvPr/>
        </p:nvGrpSpPr>
        <p:grpSpPr>
          <a:xfrm>
            <a:off x="2270585" y="5337353"/>
            <a:ext cx="7873661" cy="829394"/>
            <a:chOff x="4135505" y="1993593"/>
            <a:chExt cx="7873661" cy="829394"/>
          </a:xfrm>
        </p:grpSpPr>
        <p:grpSp>
          <p:nvGrpSpPr>
            <p:cNvPr id="28" name="Grup 62">
              <a:extLst>
                <a:ext uri="{FF2B5EF4-FFF2-40B4-BE49-F238E27FC236}">
                  <a16:creationId xmlns:a16="http://schemas.microsoft.com/office/drawing/2014/main" xmlns="" id="{6CC26AD3-E6AD-484F-A7A2-59A689196B42}"/>
                </a:ext>
              </a:extLst>
            </p:cNvPr>
            <p:cNvGrpSpPr/>
            <p:nvPr/>
          </p:nvGrpSpPr>
          <p:grpSpPr>
            <a:xfrm>
              <a:off x="4135505" y="2678206"/>
              <a:ext cx="7873661" cy="144781"/>
              <a:chOff x="4135505" y="2678206"/>
              <a:chExt cx="7873661" cy="144781"/>
            </a:xfrm>
          </p:grpSpPr>
          <p:sp>
            <p:nvSpPr>
              <p:cNvPr id="38" name="Dikdörtgen: Yuvarlatılmış Üst Köşeler 19">
                <a:extLst>
                  <a:ext uri="{FF2B5EF4-FFF2-40B4-BE49-F238E27FC236}">
                    <a16:creationId xmlns:a16="http://schemas.microsoft.com/office/drawing/2014/main" xmlns="" id="{4F9B7088-1613-4186-9ACA-4127815A647B}"/>
                  </a:ext>
                </a:extLst>
              </p:cNvPr>
              <p:cNvSpPr/>
              <p:nvPr/>
            </p:nvSpPr>
            <p:spPr>
              <a:xfrm rot="10800000">
                <a:off x="5083036" y="2678206"/>
                <a:ext cx="843386" cy="144781"/>
              </a:xfrm>
              <a:prstGeom prst="round2Same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9" name="Dikdörtgen: Yuvarlatılmış Üst Köşeler 25">
                <a:extLst>
                  <a:ext uri="{FF2B5EF4-FFF2-40B4-BE49-F238E27FC236}">
                    <a16:creationId xmlns:a16="http://schemas.microsoft.com/office/drawing/2014/main" xmlns="" id="{F7FE5BB0-0897-4EE1-8C83-35394BA07BC9}"/>
                  </a:ext>
                </a:extLst>
              </p:cNvPr>
              <p:cNvSpPr/>
              <p:nvPr/>
            </p:nvSpPr>
            <p:spPr>
              <a:xfrm rot="10800000">
                <a:off x="4135505" y="2678206"/>
                <a:ext cx="843386" cy="144781"/>
              </a:xfrm>
              <a:prstGeom prst="round2Same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0" name="Dikdörtgen: Yuvarlatılmış Üst Köşeler 28">
                <a:extLst>
                  <a:ext uri="{FF2B5EF4-FFF2-40B4-BE49-F238E27FC236}">
                    <a16:creationId xmlns:a16="http://schemas.microsoft.com/office/drawing/2014/main" xmlns="" id="{9368EDA0-BE61-4D60-A9B6-64F9508CA9C9}"/>
                  </a:ext>
                </a:extLst>
              </p:cNvPr>
              <p:cNvSpPr/>
              <p:nvPr/>
            </p:nvSpPr>
            <p:spPr>
              <a:xfrm rot="10800000">
                <a:off x="7110619" y="2678206"/>
                <a:ext cx="843386" cy="144781"/>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41" name="Dikdörtgen: Yuvarlatılmış Üst Köşeler 31">
                <a:extLst>
                  <a:ext uri="{FF2B5EF4-FFF2-40B4-BE49-F238E27FC236}">
                    <a16:creationId xmlns:a16="http://schemas.microsoft.com/office/drawing/2014/main" xmlns="" id="{6BCBDB55-78A5-440A-856B-30EA0B2B4E88}"/>
                  </a:ext>
                </a:extLst>
              </p:cNvPr>
              <p:cNvSpPr/>
              <p:nvPr/>
            </p:nvSpPr>
            <p:spPr>
              <a:xfrm rot="10800000">
                <a:off x="6163088" y="2678206"/>
                <a:ext cx="843386" cy="144781"/>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42" name="Dikdörtgen: Yuvarlatılmış Üst Köşeler 40">
                <a:extLst>
                  <a:ext uri="{FF2B5EF4-FFF2-40B4-BE49-F238E27FC236}">
                    <a16:creationId xmlns:a16="http://schemas.microsoft.com/office/drawing/2014/main" xmlns="" id="{D13A3FA6-3060-4BD5-A265-14C47B7E2A2C}"/>
                  </a:ext>
                </a:extLst>
              </p:cNvPr>
              <p:cNvSpPr/>
              <p:nvPr/>
            </p:nvSpPr>
            <p:spPr>
              <a:xfrm rot="10800000">
                <a:off x="9138200" y="2678206"/>
                <a:ext cx="843386" cy="144781"/>
              </a:xfrm>
              <a:prstGeom prst="round2Same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tr-TR"/>
              </a:p>
            </p:txBody>
          </p:sp>
          <p:sp>
            <p:nvSpPr>
              <p:cNvPr id="43" name="Dikdörtgen: Yuvarlatılmış Üst Köşeler 43">
                <a:extLst>
                  <a:ext uri="{FF2B5EF4-FFF2-40B4-BE49-F238E27FC236}">
                    <a16:creationId xmlns:a16="http://schemas.microsoft.com/office/drawing/2014/main" xmlns="" id="{838AF3F1-9845-4382-ACE6-68D2A4F39A80}"/>
                  </a:ext>
                </a:extLst>
              </p:cNvPr>
              <p:cNvSpPr/>
              <p:nvPr/>
            </p:nvSpPr>
            <p:spPr>
              <a:xfrm rot="10800000">
                <a:off x="8190669" y="2678206"/>
                <a:ext cx="843386" cy="144781"/>
              </a:xfrm>
              <a:prstGeom prst="round2Same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tr-TR"/>
              </a:p>
            </p:txBody>
          </p:sp>
          <p:sp>
            <p:nvSpPr>
              <p:cNvPr id="44" name="Dikdörtgen: Yuvarlatılmış Üst Köşeler 46">
                <a:extLst>
                  <a:ext uri="{FF2B5EF4-FFF2-40B4-BE49-F238E27FC236}">
                    <a16:creationId xmlns:a16="http://schemas.microsoft.com/office/drawing/2014/main" xmlns="" id="{86A9899E-9392-4E6D-901E-78B1CE46B68C}"/>
                  </a:ext>
                </a:extLst>
              </p:cNvPr>
              <p:cNvSpPr/>
              <p:nvPr/>
            </p:nvSpPr>
            <p:spPr>
              <a:xfrm rot="10800000">
                <a:off x="11165780" y="2678206"/>
                <a:ext cx="843386" cy="144781"/>
              </a:xfrm>
              <a:prstGeom prst="round2Same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5" name="Dikdörtgen: Yuvarlatılmış Üst Köşeler 49">
                <a:extLst>
                  <a:ext uri="{FF2B5EF4-FFF2-40B4-BE49-F238E27FC236}">
                    <a16:creationId xmlns:a16="http://schemas.microsoft.com/office/drawing/2014/main" xmlns="" id="{EC6CCA76-DF14-4FE1-8CFE-4CD1410658E1}"/>
                  </a:ext>
                </a:extLst>
              </p:cNvPr>
              <p:cNvSpPr/>
              <p:nvPr/>
            </p:nvSpPr>
            <p:spPr>
              <a:xfrm rot="10800000">
                <a:off x="10218249" y="2678206"/>
                <a:ext cx="843386" cy="144781"/>
              </a:xfrm>
              <a:prstGeom prst="round2Same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nvGrpSpPr>
            <p:cNvPr id="29" name="Grup 61">
              <a:extLst>
                <a:ext uri="{FF2B5EF4-FFF2-40B4-BE49-F238E27FC236}">
                  <a16:creationId xmlns:a16="http://schemas.microsoft.com/office/drawing/2014/main" xmlns="" id="{B1BF4C8F-3541-42BC-BB30-9A281EA71FD9}"/>
                </a:ext>
              </a:extLst>
            </p:cNvPr>
            <p:cNvGrpSpPr/>
            <p:nvPr/>
          </p:nvGrpSpPr>
          <p:grpSpPr>
            <a:xfrm>
              <a:off x="4135505" y="1993593"/>
              <a:ext cx="7873661" cy="412751"/>
              <a:chOff x="4135505" y="1993593"/>
              <a:chExt cx="7873661" cy="412751"/>
            </a:xfrm>
          </p:grpSpPr>
          <p:sp>
            <p:nvSpPr>
              <p:cNvPr id="30" name="Dikdörtgen: Yuvarlatılmış Üst Köşeler 21">
                <a:extLst>
                  <a:ext uri="{FF2B5EF4-FFF2-40B4-BE49-F238E27FC236}">
                    <a16:creationId xmlns:a16="http://schemas.microsoft.com/office/drawing/2014/main" xmlns="" id="{612B8F5B-D5A2-4E5D-B324-E34944EABE19}"/>
                  </a:ext>
                </a:extLst>
              </p:cNvPr>
              <p:cNvSpPr/>
              <p:nvPr/>
            </p:nvSpPr>
            <p:spPr>
              <a:xfrm>
                <a:off x="5083036" y="1993593"/>
                <a:ext cx="843386" cy="412751"/>
              </a:xfrm>
              <a:prstGeom prst="round2Same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2019</a:t>
                </a:r>
              </a:p>
            </p:txBody>
          </p:sp>
          <p:sp>
            <p:nvSpPr>
              <p:cNvPr id="31" name="Dikdörtgen: Yuvarlatılmış Üst Köşeler 27">
                <a:extLst>
                  <a:ext uri="{FF2B5EF4-FFF2-40B4-BE49-F238E27FC236}">
                    <a16:creationId xmlns:a16="http://schemas.microsoft.com/office/drawing/2014/main" xmlns="" id="{9D0CCE47-61D8-460F-AA83-8A0373B51D8B}"/>
                  </a:ext>
                </a:extLst>
              </p:cNvPr>
              <p:cNvSpPr/>
              <p:nvPr/>
            </p:nvSpPr>
            <p:spPr>
              <a:xfrm>
                <a:off x="4135505" y="1993593"/>
                <a:ext cx="843386" cy="412751"/>
              </a:xfrm>
              <a:prstGeom prst="round2Same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2018</a:t>
                </a:r>
              </a:p>
            </p:txBody>
          </p:sp>
          <p:sp>
            <p:nvSpPr>
              <p:cNvPr id="32" name="Dikdörtgen: Yuvarlatılmış Üst Köşeler 30">
                <a:extLst>
                  <a:ext uri="{FF2B5EF4-FFF2-40B4-BE49-F238E27FC236}">
                    <a16:creationId xmlns:a16="http://schemas.microsoft.com/office/drawing/2014/main" xmlns="" id="{06763E78-0EF9-4EB8-AEB3-89BFC485A244}"/>
                  </a:ext>
                </a:extLst>
              </p:cNvPr>
              <p:cNvSpPr/>
              <p:nvPr/>
            </p:nvSpPr>
            <p:spPr>
              <a:xfrm>
                <a:off x="7110619" y="1993593"/>
                <a:ext cx="843386" cy="412751"/>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2020</a:t>
                </a:r>
              </a:p>
            </p:txBody>
          </p:sp>
          <p:sp>
            <p:nvSpPr>
              <p:cNvPr id="33" name="Dikdörtgen: Yuvarlatılmış Üst Köşeler 33">
                <a:extLst>
                  <a:ext uri="{FF2B5EF4-FFF2-40B4-BE49-F238E27FC236}">
                    <a16:creationId xmlns:a16="http://schemas.microsoft.com/office/drawing/2014/main" xmlns="" id="{DEA662AA-89C6-4CF4-8934-E52DC80667D8}"/>
                  </a:ext>
                </a:extLst>
              </p:cNvPr>
              <p:cNvSpPr/>
              <p:nvPr/>
            </p:nvSpPr>
            <p:spPr>
              <a:xfrm>
                <a:off x="6163088" y="1993593"/>
                <a:ext cx="843386" cy="412751"/>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2019</a:t>
                </a:r>
              </a:p>
            </p:txBody>
          </p:sp>
          <p:sp>
            <p:nvSpPr>
              <p:cNvPr id="34" name="Dikdörtgen: Yuvarlatılmış Üst Köşeler 42">
                <a:extLst>
                  <a:ext uri="{FF2B5EF4-FFF2-40B4-BE49-F238E27FC236}">
                    <a16:creationId xmlns:a16="http://schemas.microsoft.com/office/drawing/2014/main" xmlns="" id="{EC533748-EEE2-4BA9-A524-9450A7BF7DB3}"/>
                  </a:ext>
                </a:extLst>
              </p:cNvPr>
              <p:cNvSpPr/>
              <p:nvPr/>
            </p:nvSpPr>
            <p:spPr>
              <a:xfrm>
                <a:off x="9138200" y="1993593"/>
                <a:ext cx="843386" cy="412751"/>
              </a:xfrm>
              <a:prstGeom prst="round2SameRect">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2021</a:t>
                </a:r>
              </a:p>
            </p:txBody>
          </p:sp>
          <p:sp>
            <p:nvSpPr>
              <p:cNvPr id="35" name="Dikdörtgen: Yuvarlatılmış Üst Köşeler 45">
                <a:extLst>
                  <a:ext uri="{FF2B5EF4-FFF2-40B4-BE49-F238E27FC236}">
                    <a16:creationId xmlns:a16="http://schemas.microsoft.com/office/drawing/2014/main" xmlns="" id="{72D302F9-4C01-4185-AF58-B5EEE5362D30}"/>
                  </a:ext>
                </a:extLst>
              </p:cNvPr>
              <p:cNvSpPr/>
              <p:nvPr/>
            </p:nvSpPr>
            <p:spPr>
              <a:xfrm>
                <a:off x="8190669" y="1993593"/>
                <a:ext cx="843386" cy="412751"/>
              </a:xfrm>
              <a:prstGeom prst="round2SameRect">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2020</a:t>
                </a:r>
              </a:p>
            </p:txBody>
          </p:sp>
          <p:sp>
            <p:nvSpPr>
              <p:cNvPr id="36" name="Dikdörtgen: Yuvarlatılmış Üst Köşeler 48">
                <a:extLst>
                  <a:ext uri="{FF2B5EF4-FFF2-40B4-BE49-F238E27FC236}">
                    <a16:creationId xmlns:a16="http://schemas.microsoft.com/office/drawing/2014/main" xmlns="" id="{C7AE3EF1-4858-4058-BB0C-469D3EB36171}"/>
                  </a:ext>
                </a:extLst>
              </p:cNvPr>
              <p:cNvSpPr/>
              <p:nvPr/>
            </p:nvSpPr>
            <p:spPr>
              <a:xfrm>
                <a:off x="11165780" y="1993593"/>
                <a:ext cx="843386" cy="412751"/>
              </a:xfrm>
              <a:prstGeom prst="round2Same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2022</a:t>
                </a:r>
              </a:p>
            </p:txBody>
          </p:sp>
          <p:sp>
            <p:nvSpPr>
              <p:cNvPr id="37" name="Dikdörtgen: Yuvarlatılmış Üst Köşeler 51">
                <a:extLst>
                  <a:ext uri="{FF2B5EF4-FFF2-40B4-BE49-F238E27FC236}">
                    <a16:creationId xmlns:a16="http://schemas.microsoft.com/office/drawing/2014/main" xmlns="" id="{2F925679-9961-4CB0-91A7-858BFCB474C2}"/>
                  </a:ext>
                </a:extLst>
              </p:cNvPr>
              <p:cNvSpPr/>
              <p:nvPr/>
            </p:nvSpPr>
            <p:spPr>
              <a:xfrm>
                <a:off x="10218249" y="1993593"/>
                <a:ext cx="843386" cy="412751"/>
              </a:xfrm>
              <a:prstGeom prst="round2Same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2021</a:t>
                </a:r>
              </a:p>
            </p:txBody>
          </p:sp>
        </p:grpSp>
      </p:grpSp>
      <p:pic>
        <p:nvPicPr>
          <p:cNvPr id="46" name="3 Resim" descr="merkezefendi mem logo2.jpg"/>
          <p:cNvPicPr>
            <a:picLocks noChangeAspect="1"/>
          </p:cNvPicPr>
          <p:nvPr/>
        </p:nvPicPr>
        <p:blipFill>
          <a:blip r:embed="rId3" cstate="print"/>
          <a:srcRect/>
          <a:stretch>
            <a:fillRect/>
          </a:stretch>
        </p:blipFill>
        <p:spPr bwMode="auto">
          <a:xfrm>
            <a:off x="56446" y="101599"/>
            <a:ext cx="1557865" cy="1461054"/>
          </a:xfrm>
          <a:prstGeom prst="rect">
            <a:avLst/>
          </a:prstGeom>
          <a:noFill/>
          <a:ln w="9525">
            <a:noFill/>
            <a:miter lim="800000"/>
            <a:headEnd/>
            <a:tailEnd/>
          </a:ln>
        </p:spPr>
      </p:pic>
    </p:spTree>
    <p:extLst>
      <p:ext uri="{BB962C8B-B14F-4D97-AF65-F5344CB8AC3E}">
        <p14:creationId xmlns="" xmlns:p14="http://schemas.microsoft.com/office/powerpoint/2010/main" val="271036421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830571" y="156526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Akış Çizelgesi: Ayıkla 3"/>
          <p:cNvSpPr/>
          <p:nvPr/>
        </p:nvSpPr>
        <p:spPr>
          <a:xfrm rot="5400000">
            <a:off x="5006406" y="36669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Oval 5"/>
          <p:cNvSpPr/>
          <p:nvPr/>
        </p:nvSpPr>
        <p:spPr>
          <a:xfrm>
            <a:off x="127011" y="116881"/>
            <a:ext cx="1407120" cy="140712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7" name="Düz Bağlayıcı 6"/>
          <p:cNvCxnSpPr>
            <a:stCxn id="6" idx="6"/>
          </p:cNvCxnSpPr>
          <p:nvPr/>
        </p:nvCxnSpPr>
        <p:spPr>
          <a:xfrm>
            <a:off x="1534133" y="820445"/>
            <a:ext cx="10657871" cy="186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a:stCxn id="6" idx="4"/>
          </p:cNvCxnSpPr>
          <p:nvPr/>
        </p:nvCxnSpPr>
        <p:spPr>
          <a:xfrm>
            <a:off x="830571" y="1524005"/>
            <a:ext cx="0" cy="53339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Yay 8"/>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0" name="Yuvarlatılmış Dikdörtgen 9"/>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Metin kutusu 10"/>
          <p:cNvSpPr txBox="1"/>
          <p:nvPr/>
        </p:nvSpPr>
        <p:spPr>
          <a:xfrm>
            <a:off x="5475749" y="211327"/>
            <a:ext cx="6716255" cy="584775"/>
          </a:xfrm>
          <a:prstGeom prst="rect">
            <a:avLst/>
          </a:prstGeom>
          <a:noFill/>
        </p:spPr>
        <p:txBody>
          <a:bodyPr wrap="square" rtlCol="0">
            <a:spAutoFit/>
          </a:bodyPr>
          <a:lstStyle/>
          <a:p>
            <a:pPr algn="ctr"/>
            <a:r>
              <a:rPr lang="tr-TR" sz="3200" b="1" dirty="0" smtClean="0">
                <a:effectLst>
                  <a:outerShdw blurRad="38100" dist="38100" dir="2700000" algn="tl">
                    <a:srgbClr val="000000">
                      <a:alpha val="43137"/>
                    </a:srgbClr>
                  </a:outerShdw>
                </a:effectLst>
                <a:latin typeface="Trebuchet MS" panose="020B0603020202020204" pitchFamily="34" charset="0"/>
              </a:rPr>
              <a:t>2023 EĞİTİM VİZYONU</a:t>
            </a:r>
            <a:endParaRPr lang="tr-TR" sz="3200" b="1" dirty="0">
              <a:effectLst>
                <a:outerShdw blurRad="38100" dist="38100" dir="2700000" algn="tl">
                  <a:srgbClr val="000000">
                    <a:alpha val="43137"/>
                  </a:srgbClr>
                </a:outerShdw>
              </a:effectLst>
              <a:latin typeface="Trebuchet MS" panose="020B0603020202020204" pitchFamily="34" charset="0"/>
            </a:endParaRPr>
          </a:p>
        </p:txBody>
      </p:sp>
      <p:sp>
        <p:nvSpPr>
          <p:cNvPr id="12" name="11 Slayt Numarası Yer Tutucusu"/>
          <p:cNvSpPr>
            <a:spLocks noGrp="1"/>
          </p:cNvSpPr>
          <p:nvPr>
            <p:ph type="sldNum" sz="quarter" idx="12"/>
          </p:nvPr>
        </p:nvSpPr>
        <p:spPr/>
        <p:txBody>
          <a:bodyPr/>
          <a:lstStyle/>
          <a:p>
            <a:fld id="{92906C5C-297D-40D7-908D-F30303E58C5D}" type="slidenum">
              <a:rPr lang="tr-TR" smtClean="0"/>
              <a:pPr/>
              <a:t>51</a:t>
            </a:fld>
            <a:endParaRPr lang="tr-TR"/>
          </a:p>
        </p:txBody>
      </p:sp>
      <p:sp>
        <p:nvSpPr>
          <p:cNvPr id="2" name="Dikdörtgen 1"/>
          <p:cNvSpPr/>
          <p:nvPr/>
        </p:nvSpPr>
        <p:spPr>
          <a:xfrm>
            <a:off x="830572" y="1557642"/>
            <a:ext cx="11361429" cy="652166"/>
          </a:xfrm>
          <a:prstGeom prst="rect">
            <a:avLst/>
          </a:prstGeom>
        </p:spPr>
        <p:txBody>
          <a:bodyPr wrap="square">
            <a:spAutoFit/>
          </a:bodyPr>
          <a:lstStyle/>
          <a:p>
            <a:pPr algn="ctr">
              <a:lnSpc>
                <a:spcPct val="107000"/>
              </a:lnSpc>
              <a:spcAft>
                <a:spcPts val="800"/>
              </a:spcAft>
            </a:pPr>
            <a:r>
              <a:rPr lang="tr-TR" sz="3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İNSAN KAYNAKLARININ GELİŞTİRİLMESİ VE YÖNETİMİ</a:t>
            </a:r>
          </a:p>
        </p:txBody>
      </p:sp>
      <p:sp>
        <p:nvSpPr>
          <p:cNvPr id="14" name="Yuvarlatılmış Dikdörtgen 13"/>
          <p:cNvSpPr/>
          <p:nvPr/>
        </p:nvSpPr>
        <p:spPr>
          <a:xfrm>
            <a:off x="830571" y="2283792"/>
            <a:ext cx="11361431" cy="101438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830572" y="2283791"/>
            <a:ext cx="11361429" cy="1014380"/>
          </a:xfrm>
          <a:prstGeom prst="rect">
            <a:avLst/>
          </a:prstGeom>
        </p:spPr>
        <p:txBody>
          <a:bodyPr wrap="square">
            <a:spAutoFit/>
          </a:bodyPr>
          <a:lstStyle/>
          <a:p>
            <a:pPr algn="ctr">
              <a:lnSpc>
                <a:spcPct val="107000"/>
              </a:lnSpc>
              <a:spcAft>
                <a:spcPts val="800"/>
              </a:spcAft>
            </a:pPr>
            <a:r>
              <a:rPr lang="tr-TR"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İNSAN KAYNAĞININ VERİMLİ KULLANILMASI ve HAKKANİYETLİ                    BİR ŞEKİLDE ÖDÜLLENDİRİLMESİ SAĞLANACAK</a:t>
            </a:r>
          </a:p>
        </p:txBody>
      </p:sp>
      <p:sp>
        <p:nvSpPr>
          <p:cNvPr id="17" name="Dikdörtgen 16"/>
          <p:cNvSpPr/>
          <p:nvPr/>
        </p:nvSpPr>
        <p:spPr>
          <a:xfrm rot="16200000">
            <a:off x="-647635" y="5276212"/>
            <a:ext cx="2121093" cy="769441"/>
          </a:xfrm>
          <a:prstGeom prst="rect">
            <a:avLst/>
          </a:prstGeom>
        </p:spPr>
        <p:txBody>
          <a:bodyPr wrap="none">
            <a:spAutoFit/>
          </a:bodyPr>
          <a:lstStyle/>
          <a:p>
            <a:r>
              <a:rPr lang="tr-TR" sz="44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HEDEF 2</a:t>
            </a:r>
            <a:endParaRPr lang="tr-TR" sz="4400" dirty="0"/>
          </a:p>
        </p:txBody>
      </p:sp>
      <p:sp>
        <p:nvSpPr>
          <p:cNvPr id="18" name="Dikdörtgen 17"/>
          <p:cNvSpPr/>
          <p:nvPr/>
        </p:nvSpPr>
        <p:spPr>
          <a:xfrm>
            <a:off x="830572" y="3381705"/>
            <a:ext cx="11026149" cy="1376724"/>
          </a:xfrm>
          <a:prstGeom prst="rect">
            <a:avLst/>
          </a:prstGeom>
        </p:spPr>
        <p:txBody>
          <a:bodyPr wrap="square">
            <a:spAutoFit/>
          </a:bodyPr>
          <a:lstStyle/>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1- Öğretmen </a:t>
            </a:r>
            <a:r>
              <a:rPr lang="tr-TR" sz="2600" dirty="0">
                <a:latin typeface="Calibri" panose="020F0502020204030204" pitchFamily="34" charset="0"/>
                <a:ea typeface="Calibri" panose="020F0502020204030204" pitchFamily="34" charset="0"/>
                <a:cs typeface="Times New Roman" panose="02020603050405020304" pitchFamily="18" charset="0"/>
              </a:rPr>
              <a:t>ve okul yöneticilerimizin atanmaları, çalışma şartları, görevde yükselmeleri, özlük hakları ve benzeri diğer hususları dikkate alan </a:t>
            </a:r>
            <a:r>
              <a:rPr lang="tr-TR" sz="26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öğretmenlik meslek kanunu</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 </a:t>
            </a:r>
            <a:r>
              <a:rPr lang="tr-TR" sz="2600" dirty="0">
                <a:latin typeface="Calibri" panose="020F0502020204030204" pitchFamily="34" charset="0"/>
                <a:ea typeface="Calibri" panose="020F0502020204030204" pitchFamily="34" charset="0"/>
                <a:cs typeface="Times New Roman" panose="02020603050405020304" pitchFamily="18" charset="0"/>
              </a:rPr>
              <a:t>çıkarılmasına ilişkin hazırlık çalışmaları yürütülecektir</a:t>
            </a:r>
            <a:r>
              <a:rPr lang="tr-TR" sz="2600" dirty="0" smtClean="0">
                <a:latin typeface="Calibri" panose="020F0502020204030204" pitchFamily="34" charset="0"/>
                <a:ea typeface="Calibri" panose="020F0502020204030204" pitchFamily="34" charset="0"/>
                <a:cs typeface="Times New Roman" panose="02020603050405020304" pitchFamily="18" charset="0"/>
              </a:rPr>
              <a:t>.</a:t>
            </a:r>
          </a:p>
        </p:txBody>
      </p:sp>
      <p:sp>
        <p:nvSpPr>
          <p:cNvPr id="19" name="Dikdörtgen 20">
            <a:extLst>
              <a:ext uri="{FF2B5EF4-FFF2-40B4-BE49-F238E27FC236}">
                <a16:creationId xmlns:a16="http://schemas.microsoft.com/office/drawing/2014/main" xmlns="" id="{3D532803-586C-4B5C-8414-E114310FAC58}"/>
              </a:ext>
            </a:extLst>
          </p:cNvPr>
          <p:cNvSpPr/>
          <p:nvPr/>
        </p:nvSpPr>
        <p:spPr>
          <a:xfrm>
            <a:off x="3158330" y="5493396"/>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G</a:t>
            </a:r>
          </a:p>
        </p:txBody>
      </p:sp>
      <p:sp>
        <p:nvSpPr>
          <p:cNvPr id="20" name="Dikdörtgen 26">
            <a:extLst>
              <a:ext uri="{FF2B5EF4-FFF2-40B4-BE49-F238E27FC236}">
                <a16:creationId xmlns:a16="http://schemas.microsoft.com/office/drawing/2014/main" xmlns="" id="{DFAB2C39-4301-4111-9B37-D554AE6AFB0B}"/>
              </a:ext>
            </a:extLst>
          </p:cNvPr>
          <p:cNvSpPr/>
          <p:nvPr/>
        </p:nvSpPr>
        <p:spPr>
          <a:xfrm>
            <a:off x="2210798" y="5493396"/>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HT</a:t>
            </a:r>
          </a:p>
        </p:txBody>
      </p:sp>
      <p:sp>
        <p:nvSpPr>
          <p:cNvPr id="21" name="Dikdörtgen 29">
            <a:extLst>
              <a:ext uri="{FF2B5EF4-FFF2-40B4-BE49-F238E27FC236}">
                <a16:creationId xmlns:a16="http://schemas.microsoft.com/office/drawing/2014/main" xmlns="" id="{40096CD4-1AD2-4D05-9336-BDBC9A8EDA4F}"/>
              </a:ext>
            </a:extLst>
          </p:cNvPr>
          <p:cNvSpPr/>
          <p:nvPr/>
        </p:nvSpPr>
        <p:spPr>
          <a:xfrm>
            <a:off x="5185913" y="5493396"/>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UİDİ</a:t>
            </a:r>
          </a:p>
        </p:txBody>
      </p:sp>
      <p:sp>
        <p:nvSpPr>
          <p:cNvPr id="22" name="Dikdörtgen 32">
            <a:extLst>
              <a:ext uri="{FF2B5EF4-FFF2-40B4-BE49-F238E27FC236}">
                <a16:creationId xmlns:a16="http://schemas.microsoft.com/office/drawing/2014/main" xmlns="" id="{5CA22863-855A-4C9A-83EB-0FCDB9D09F34}"/>
              </a:ext>
            </a:extLst>
          </p:cNvPr>
          <p:cNvSpPr/>
          <p:nvPr/>
        </p:nvSpPr>
        <p:spPr>
          <a:xfrm>
            <a:off x="4238382" y="5493396"/>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ÜU</a:t>
            </a:r>
          </a:p>
        </p:txBody>
      </p:sp>
      <p:sp>
        <p:nvSpPr>
          <p:cNvPr id="23" name="Dikdörtgen 41">
            <a:extLst>
              <a:ext uri="{FF2B5EF4-FFF2-40B4-BE49-F238E27FC236}">
                <a16:creationId xmlns:a16="http://schemas.microsoft.com/office/drawing/2014/main" xmlns="" id="{EF90D3CE-50DB-4EB5-BC54-79B20DAC533E}"/>
              </a:ext>
            </a:extLst>
          </p:cNvPr>
          <p:cNvSpPr/>
          <p:nvPr/>
        </p:nvSpPr>
        <p:spPr>
          <a:xfrm>
            <a:off x="7213494" y="5493396"/>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UİDİ</a:t>
            </a:r>
          </a:p>
        </p:txBody>
      </p:sp>
      <p:sp>
        <p:nvSpPr>
          <p:cNvPr id="24" name="Dikdörtgen 44">
            <a:extLst>
              <a:ext uri="{FF2B5EF4-FFF2-40B4-BE49-F238E27FC236}">
                <a16:creationId xmlns:a16="http://schemas.microsoft.com/office/drawing/2014/main" xmlns="" id="{371BA538-3D81-4C53-A637-9B5E39AF75D4}"/>
              </a:ext>
            </a:extLst>
          </p:cNvPr>
          <p:cNvSpPr/>
          <p:nvPr/>
        </p:nvSpPr>
        <p:spPr>
          <a:xfrm>
            <a:off x="6265962" y="5493396"/>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UİDİ</a:t>
            </a:r>
          </a:p>
        </p:txBody>
      </p:sp>
      <p:sp>
        <p:nvSpPr>
          <p:cNvPr id="25" name="Dikdörtgen 47">
            <a:extLst>
              <a:ext uri="{FF2B5EF4-FFF2-40B4-BE49-F238E27FC236}">
                <a16:creationId xmlns:a16="http://schemas.microsoft.com/office/drawing/2014/main" xmlns="" id="{404C4D8E-CC51-4D95-8F23-BD19123CD29B}"/>
              </a:ext>
            </a:extLst>
          </p:cNvPr>
          <p:cNvSpPr/>
          <p:nvPr/>
        </p:nvSpPr>
        <p:spPr>
          <a:xfrm>
            <a:off x="9241074" y="5493396"/>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UİDİ</a:t>
            </a:r>
          </a:p>
        </p:txBody>
      </p:sp>
      <p:sp>
        <p:nvSpPr>
          <p:cNvPr id="26" name="Dikdörtgen 50">
            <a:extLst>
              <a:ext uri="{FF2B5EF4-FFF2-40B4-BE49-F238E27FC236}">
                <a16:creationId xmlns:a16="http://schemas.microsoft.com/office/drawing/2014/main" xmlns="" id="{68D44DCD-ABEF-405C-9F99-6B057BD5E1BB}"/>
              </a:ext>
            </a:extLst>
          </p:cNvPr>
          <p:cNvSpPr/>
          <p:nvPr/>
        </p:nvSpPr>
        <p:spPr>
          <a:xfrm>
            <a:off x="8293542" y="5493396"/>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UİDİ</a:t>
            </a:r>
          </a:p>
        </p:txBody>
      </p:sp>
      <p:grpSp>
        <p:nvGrpSpPr>
          <p:cNvPr id="27" name="Grup 1">
            <a:extLst>
              <a:ext uri="{FF2B5EF4-FFF2-40B4-BE49-F238E27FC236}">
                <a16:creationId xmlns:a16="http://schemas.microsoft.com/office/drawing/2014/main" xmlns="" id="{810E6CF6-C6D5-45F1-98DC-951B57F8E8C4}"/>
              </a:ext>
            </a:extLst>
          </p:cNvPr>
          <p:cNvGrpSpPr/>
          <p:nvPr/>
        </p:nvGrpSpPr>
        <p:grpSpPr>
          <a:xfrm>
            <a:off x="2210796" y="5080641"/>
            <a:ext cx="7873661" cy="829394"/>
            <a:chOff x="4135505" y="1993593"/>
            <a:chExt cx="7873661" cy="829394"/>
          </a:xfrm>
        </p:grpSpPr>
        <p:grpSp>
          <p:nvGrpSpPr>
            <p:cNvPr id="28" name="Grup 62">
              <a:extLst>
                <a:ext uri="{FF2B5EF4-FFF2-40B4-BE49-F238E27FC236}">
                  <a16:creationId xmlns:a16="http://schemas.microsoft.com/office/drawing/2014/main" xmlns="" id="{6CC26AD3-E6AD-484F-A7A2-59A689196B42}"/>
                </a:ext>
              </a:extLst>
            </p:cNvPr>
            <p:cNvGrpSpPr/>
            <p:nvPr/>
          </p:nvGrpSpPr>
          <p:grpSpPr>
            <a:xfrm>
              <a:off x="4135505" y="2678206"/>
              <a:ext cx="7873661" cy="144781"/>
              <a:chOff x="4135505" y="2678206"/>
              <a:chExt cx="7873661" cy="144781"/>
            </a:xfrm>
          </p:grpSpPr>
          <p:sp>
            <p:nvSpPr>
              <p:cNvPr id="38" name="Dikdörtgen: Yuvarlatılmış Üst Köşeler 19">
                <a:extLst>
                  <a:ext uri="{FF2B5EF4-FFF2-40B4-BE49-F238E27FC236}">
                    <a16:creationId xmlns:a16="http://schemas.microsoft.com/office/drawing/2014/main" xmlns="" id="{4F9B7088-1613-4186-9ACA-4127815A647B}"/>
                  </a:ext>
                </a:extLst>
              </p:cNvPr>
              <p:cNvSpPr/>
              <p:nvPr/>
            </p:nvSpPr>
            <p:spPr>
              <a:xfrm rot="10800000">
                <a:off x="5083036" y="2678206"/>
                <a:ext cx="843386" cy="144781"/>
              </a:xfrm>
              <a:prstGeom prst="round2Same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9" name="Dikdörtgen: Yuvarlatılmış Üst Köşeler 25">
                <a:extLst>
                  <a:ext uri="{FF2B5EF4-FFF2-40B4-BE49-F238E27FC236}">
                    <a16:creationId xmlns:a16="http://schemas.microsoft.com/office/drawing/2014/main" xmlns="" id="{F7FE5BB0-0897-4EE1-8C83-35394BA07BC9}"/>
                  </a:ext>
                </a:extLst>
              </p:cNvPr>
              <p:cNvSpPr/>
              <p:nvPr/>
            </p:nvSpPr>
            <p:spPr>
              <a:xfrm rot="10800000">
                <a:off x="4135505" y="2678206"/>
                <a:ext cx="843386" cy="144781"/>
              </a:xfrm>
              <a:prstGeom prst="round2Same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0" name="Dikdörtgen: Yuvarlatılmış Üst Köşeler 28">
                <a:extLst>
                  <a:ext uri="{FF2B5EF4-FFF2-40B4-BE49-F238E27FC236}">
                    <a16:creationId xmlns:a16="http://schemas.microsoft.com/office/drawing/2014/main" xmlns="" id="{9368EDA0-BE61-4D60-A9B6-64F9508CA9C9}"/>
                  </a:ext>
                </a:extLst>
              </p:cNvPr>
              <p:cNvSpPr/>
              <p:nvPr/>
            </p:nvSpPr>
            <p:spPr>
              <a:xfrm rot="10800000">
                <a:off x="7110619" y="2678206"/>
                <a:ext cx="843386" cy="144781"/>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41" name="Dikdörtgen: Yuvarlatılmış Üst Köşeler 31">
                <a:extLst>
                  <a:ext uri="{FF2B5EF4-FFF2-40B4-BE49-F238E27FC236}">
                    <a16:creationId xmlns:a16="http://schemas.microsoft.com/office/drawing/2014/main" xmlns="" id="{6BCBDB55-78A5-440A-856B-30EA0B2B4E88}"/>
                  </a:ext>
                </a:extLst>
              </p:cNvPr>
              <p:cNvSpPr/>
              <p:nvPr/>
            </p:nvSpPr>
            <p:spPr>
              <a:xfrm rot="10800000">
                <a:off x="6163088" y="2678206"/>
                <a:ext cx="843386" cy="144781"/>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42" name="Dikdörtgen: Yuvarlatılmış Üst Köşeler 40">
                <a:extLst>
                  <a:ext uri="{FF2B5EF4-FFF2-40B4-BE49-F238E27FC236}">
                    <a16:creationId xmlns:a16="http://schemas.microsoft.com/office/drawing/2014/main" xmlns="" id="{D13A3FA6-3060-4BD5-A265-14C47B7E2A2C}"/>
                  </a:ext>
                </a:extLst>
              </p:cNvPr>
              <p:cNvSpPr/>
              <p:nvPr/>
            </p:nvSpPr>
            <p:spPr>
              <a:xfrm rot="10800000">
                <a:off x="9138200" y="2678206"/>
                <a:ext cx="843386" cy="144781"/>
              </a:xfrm>
              <a:prstGeom prst="round2Same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tr-TR"/>
              </a:p>
            </p:txBody>
          </p:sp>
          <p:sp>
            <p:nvSpPr>
              <p:cNvPr id="43" name="Dikdörtgen: Yuvarlatılmış Üst Köşeler 43">
                <a:extLst>
                  <a:ext uri="{FF2B5EF4-FFF2-40B4-BE49-F238E27FC236}">
                    <a16:creationId xmlns:a16="http://schemas.microsoft.com/office/drawing/2014/main" xmlns="" id="{838AF3F1-9845-4382-ACE6-68D2A4F39A80}"/>
                  </a:ext>
                </a:extLst>
              </p:cNvPr>
              <p:cNvSpPr/>
              <p:nvPr/>
            </p:nvSpPr>
            <p:spPr>
              <a:xfrm rot="10800000">
                <a:off x="8190669" y="2678206"/>
                <a:ext cx="843386" cy="144781"/>
              </a:xfrm>
              <a:prstGeom prst="round2Same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tr-TR"/>
              </a:p>
            </p:txBody>
          </p:sp>
          <p:sp>
            <p:nvSpPr>
              <p:cNvPr id="44" name="Dikdörtgen: Yuvarlatılmış Üst Köşeler 46">
                <a:extLst>
                  <a:ext uri="{FF2B5EF4-FFF2-40B4-BE49-F238E27FC236}">
                    <a16:creationId xmlns:a16="http://schemas.microsoft.com/office/drawing/2014/main" xmlns="" id="{86A9899E-9392-4E6D-901E-78B1CE46B68C}"/>
                  </a:ext>
                </a:extLst>
              </p:cNvPr>
              <p:cNvSpPr/>
              <p:nvPr/>
            </p:nvSpPr>
            <p:spPr>
              <a:xfrm rot="10800000">
                <a:off x="11165780" y="2678206"/>
                <a:ext cx="843386" cy="144781"/>
              </a:xfrm>
              <a:prstGeom prst="round2Same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5" name="Dikdörtgen: Yuvarlatılmış Üst Köşeler 49">
                <a:extLst>
                  <a:ext uri="{FF2B5EF4-FFF2-40B4-BE49-F238E27FC236}">
                    <a16:creationId xmlns:a16="http://schemas.microsoft.com/office/drawing/2014/main" xmlns="" id="{EC6CCA76-DF14-4FE1-8CFE-4CD1410658E1}"/>
                  </a:ext>
                </a:extLst>
              </p:cNvPr>
              <p:cNvSpPr/>
              <p:nvPr/>
            </p:nvSpPr>
            <p:spPr>
              <a:xfrm rot="10800000">
                <a:off x="10218249" y="2678206"/>
                <a:ext cx="843386" cy="144781"/>
              </a:xfrm>
              <a:prstGeom prst="round2Same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nvGrpSpPr>
            <p:cNvPr id="29" name="Grup 61">
              <a:extLst>
                <a:ext uri="{FF2B5EF4-FFF2-40B4-BE49-F238E27FC236}">
                  <a16:creationId xmlns:a16="http://schemas.microsoft.com/office/drawing/2014/main" xmlns="" id="{B1BF4C8F-3541-42BC-BB30-9A281EA71FD9}"/>
                </a:ext>
              </a:extLst>
            </p:cNvPr>
            <p:cNvGrpSpPr/>
            <p:nvPr/>
          </p:nvGrpSpPr>
          <p:grpSpPr>
            <a:xfrm>
              <a:off x="4135505" y="1993593"/>
              <a:ext cx="7873661" cy="412751"/>
              <a:chOff x="4135505" y="1993593"/>
              <a:chExt cx="7873661" cy="412751"/>
            </a:xfrm>
          </p:grpSpPr>
          <p:sp>
            <p:nvSpPr>
              <p:cNvPr id="30" name="Dikdörtgen: Yuvarlatılmış Üst Köşeler 21">
                <a:extLst>
                  <a:ext uri="{FF2B5EF4-FFF2-40B4-BE49-F238E27FC236}">
                    <a16:creationId xmlns:a16="http://schemas.microsoft.com/office/drawing/2014/main" xmlns="" id="{612B8F5B-D5A2-4E5D-B324-E34944EABE19}"/>
                  </a:ext>
                </a:extLst>
              </p:cNvPr>
              <p:cNvSpPr/>
              <p:nvPr/>
            </p:nvSpPr>
            <p:spPr>
              <a:xfrm>
                <a:off x="5083036" y="1993593"/>
                <a:ext cx="843386" cy="412751"/>
              </a:xfrm>
              <a:prstGeom prst="round2Same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2019</a:t>
                </a:r>
              </a:p>
            </p:txBody>
          </p:sp>
          <p:sp>
            <p:nvSpPr>
              <p:cNvPr id="31" name="Dikdörtgen: Yuvarlatılmış Üst Köşeler 27">
                <a:extLst>
                  <a:ext uri="{FF2B5EF4-FFF2-40B4-BE49-F238E27FC236}">
                    <a16:creationId xmlns:a16="http://schemas.microsoft.com/office/drawing/2014/main" xmlns="" id="{9D0CCE47-61D8-460F-AA83-8A0373B51D8B}"/>
                  </a:ext>
                </a:extLst>
              </p:cNvPr>
              <p:cNvSpPr/>
              <p:nvPr/>
            </p:nvSpPr>
            <p:spPr>
              <a:xfrm>
                <a:off x="4135505" y="1993593"/>
                <a:ext cx="843386" cy="412751"/>
              </a:xfrm>
              <a:prstGeom prst="round2Same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2018</a:t>
                </a:r>
              </a:p>
            </p:txBody>
          </p:sp>
          <p:sp>
            <p:nvSpPr>
              <p:cNvPr id="32" name="Dikdörtgen: Yuvarlatılmış Üst Köşeler 30">
                <a:extLst>
                  <a:ext uri="{FF2B5EF4-FFF2-40B4-BE49-F238E27FC236}">
                    <a16:creationId xmlns:a16="http://schemas.microsoft.com/office/drawing/2014/main" xmlns="" id="{06763E78-0EF9-4EB8-AEB3-89BFC485A244}"/>
                  </a:ext>
                </a:extLst>
              </p:cNvPr>
              <p:cNvSpPr/>
              <p:nvPr/>
            </p:nvSpPr>
            <p:spPr>
              <a:xfrm>
                <a:off x="7110619" y="1993593"/>
                <a:ext cx="843386" cy="412751"/>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2020</a:t>
                </a:r>
              </a:p>
            </p:txBody>
          </p:sp>
          <p:sp>
            <p:nvSpPr>
              <p:cNvPr id="33" name="Dikdörtgen: Yuvarlatılmış Üst Köşeler 33">
                <a:extLst>
                  <a:ext uri="{FF2B5EF4-FFF2-40B4-BE49-F238E27FC236}">
                    <a16:creationId xmlns:a16="http://schemas.microsoft.com/office/drawing/2014/main" xmlns="" id="{DEA662AA-89C6-4CF4-8934-E52DC80667D8}"/>
                  </a:ext>
                </a:extLst>
              </p:cNvPr>
              <p:cNvSpPr/>
              <p:nvPr/>
            </p:nvSpPr>
            <p:spPr>
              <a:xfrm>
                <a:off x="6163088" y="1993593"/>
                <a:ext cx="843386" cy="412751"/>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2019</a:t>
                </a:r>
              </a:p>
            </p:txBody>
          </p:sp>
          <p:sp>
            <p:nvSpPr>
              <p:cNvPr id="34" name="Dikdörtgen: Yuvarlatılmış Üst Köşeler 42">
                <a:extLst>
                  <a:ext uri="{FF2B5EF4-FFF2-40B4-BE49-F238E27FC236}">
                    <a16:creationId xmlns:a16="http://schemas.microsoft.com/office/drawing/2014/main" xmlns="" id="{EC533748-EEE2-4BA9-A524-9450A7BF7DB3}"/>
                  </a:ext>
                </a:extLst>
              </p:cNvPr>
              <p:cNvSpPr/>
              <p:nvPr/>
            </p:nvSpPr>
            <p:spPr>
              <a:xfrm>
                <a:off x="9138200" y="1993593"/>
                <a:ext cx="843386" cy="412751"/>
              </a:xfrm>
              <a:prstGeom prst="round2SameRect">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2021</a:t>
                </a:r>
              </a:p>
            </p:txBody>
          </p:sp>
          <p:sp>
            <p:nvSpPr>
              <p:cNvPr id="35" name="Dikdörtgen: Yuvarlatılmış Üst Köşeler 45">
                <a:extLst>
                  <a:ext uri="{FF2B5EF4-FFF2-40B4-BE49-F238E27FC236}">
                    <a16:creationId xmlns:a16="http://schemas.microsoft.com/office/drawing/2014/main" xmlns="" id="{72D302F9-4C01-4185-AF58-B5EEE5362D30}"/>
                  </a:ext>
                </a:extLst>
              </p:cNvPr>
              <p:cNvSpPr/>
              <p:nvPr/>
            </p:nvSpPr>
            <p:spPr>
              <a:xfrm>
                <a:off x="8190669" y="1993593"/>
                <a:ext cx="843386" cy="412751"/>
              </a:xfrm>
              <a:prstGeom prst="round2SameRect">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2020</a:t>
                </a:r>
              </a:p>
            </p:txBody>
          </p:sp>
          <p:sp>
            <p:nvSpPr>
              <p:cNvPr id="36" name="Dikdörtgen: Yuvarlatılmış Üst Köşeler 48">
                <a:extLst>
                  <a:ext uri="{FF2B5EF4-FFF2-40B4-BE49-F238E27FC236}">
                    <a16:creationId xmlns:a16="http://schemas.microsoft.com/office/drawing/2014/main" xmlns="" id="{C7AE3EF1-4858-4058-BB0C-469D3EB36171}"/>
                  </a:ext>
                </a:extLst>
              </p:cNvPr>
              <p:cNvSpPr/>
              <p:nvPr/>
            </p:nvSpPr>
            <p:spPr>
              <a:xfrm>
                <a:off x="11165780" y="1993593"/>
                <a:ext cx="843386" cy="412751"/>
              </a:xfrm>
              <a:prstGeom prst="round2Same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2022</a:t>
                </a:r>
              </a:p>
            </p:txBody>
          </p:sp>
          <p:sp>
            <p:nvSpPr>
              <p:cNvPr id="37" name="Dikdörtgen: Yuvarlatılmış Üst Köşeler 51">
                <a:extLst>
                  <a:ext uri="{FF2B5EF4-FFF2-40B4-BE49-F238E27FC236}">
                    <a16:creationId xmlns:a16="http://schemas.microsoft.com/office/drawing/2014/main" xmlns="" id="{2F925679-9961-4CB0-91A7-858BFCB474C2}"/>
                  </a:ext>
                </a:extLst>
              </p:cNvPr>
              <p:cNvSpPr/>
              <p:nvPr/>
            </p:nvSpPr>
            <p:spPr>
              <a:xfrm>
                <a:off x="10218249" y="1993593"/>
                <a:ext cx="843386" cy="412751"/>
              </a:xfrm>
              <a:prstGeom prst="round2Same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2021</a:t>
                </a:r>
              </a:p>
            </p:txBody>
          </p:sp>
        </p:grpSp>
      </p:grpSp>
      <p:pic>
        <p:nvPicPr>
          <p:cNvPr id="46" name="3 Resim" descr="merkezefendi mem logo2.jpg"/>
          <p:cNvPicPr>
            <a:picLocks noChangeAspect="1"/>
          </p:cNvPicPr>
          <p:nvPr/>
        </p:nvPicPr>
        <p:blipFill>
          <a:blip r:embed="rId3" cstate="print"/>
          <a:srcRect/>
          <a:stretch>
            <a:fillRect/>
          </a:stretch>
        </p:blipFill>
        <p:spPr bwMode="auto">
          <a:xfrm>
            <a:off x="56446" y="101599"/>
            <a:ext cx="1557865" cy="1461054"/>
          </a:xfrm>
          <a:prstGeom prst="rect">
            <a:avLst/>
          </a:prstGeom>
          <a:noFill/>
          <a:ln w="9525">
            <a:noFill/>
            <a:miter lim="800000"/>
            <a:headEnd/>
            <a:tailEnd/>
          </a:ln>
        </p:spPr>
      </p:pic>
    </p:spTree>
    <p:extLst>
      <p:ext uri="{BB962C8B-B14F-4D97-AF65-F5344CB8AC3E}">
        <p14:creationId xmlns="" xmlns:p14="http://schemas.microsoft.com/office/powerpoint/2010/main" val="396650994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830571" y="156526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Akış Çizelgesi: Ayıkla 3"/>
          <p:cNvSpPr/>
          <p:nvPr/>
        </p:nvSpPr>
        <p:spPr>
          <a:xfrm rot="5400000">
            <a:off x="5006406" y="36669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Oval 5"/>
          <p:cNvSpPr/>
          <p:nvPr/>
        </p:nvSpPr>
        <p:spPr>
          <a:xfrm>
            <a:off x="127011" y="116881"/>
            <a:ext cx="1407120" cy="140712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7" name="Düz Bağlayıcı 6"/>
          <p:cNvCxnSpPr>
            <a:stCxn id="6" idx="6"/>
          </p:cNvCxnSpPr>
          <p:nvPr/>
        </p:nvCxnSpPr>
        <p:spPr>
          <a:xfrm>
            <a:off x="1534133" y="820445"/>
            <a:ext cx="10657871" cy="186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a:stCxn id="6" idx="4"/>
          </p:cNvCxnSpPr>
          <p:nvPr/>
        </p:nvCxnSpPr>
        <p:spPr>
          <a:xfrm>
            <a:off x="830571" y="1524005"/>
            <a:ext cx="0" cy="53339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Yay 8"/>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0" name="Yuvarlatılmış Dikdörtgen 9"/>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Metin kutusu 10"/>
          <p:cNvSpPr txBox="1"/>
          <p:nvPr/>
        </p:nvSpPr>
        <p:spPr>
          <a:xfrm>
            <a:off x="5475749" y="211327"/>
            <a:ext cx="6716255" cy="584775"/>
          </a:xfrm>
          <a:prstGeom prst="rect">
            <a:avLst/>
          </a:prstGeom>
          <a:noFill/>
        </p:spPr>
        <p:txBody>
          <a:bodyPr wrap="square" rtlCol="0">
            <a:spAutoFit/>
          </a:bodyPr>
          <a:lstStyle/>
          <a:p>
            <a:pPr algn="ctr"/>
            <a:r>
              <a:rPr lang="tr-TR" sz="3200" b="1" dirty="0" smtClean="0">
                <a:effectLst>
                  <a:outerShdw blurRad="38100" dist="38100" dir="2700000" algn="tl">
                    <a:srgbClr val="000000">
                      <a:alpha val="43137"/>
                    </a:srgbClr>
                  </a:outerShdw>
                </a:effectLst>
                <a:latin typeface="Trebuchet MS" panose="020B0603020202020204" pitchFamily="34" charset="0"/>
              </a:rPr>
              <a:t>2023 EĞİTİM VİZYONU</a:t>
            </a:r>
            <a:endParaRPr lang="tr-TR" sz="3200" b="1" dirty="0">
              <a:effectLst>
                <a:outerShdw blurRad="38100" dist="38100" dir="2700000" algn="tl">
                  <a:srgbClr val="000000">
                    <a:alpha val="43137"/>
                  </a:srgbClr>
                </a:outerShdw>
              </a:effectLst>
              <a:latin typeface="Trebuchet MS" panose="020B0603020202020204" pitchFamily="34" charset="0"/>
            </a:endParaRPr>
          </a:p>
        </p:txBody>
      </p:sp>
      <p:sp>
        <p:nvSpPr>
          <p:cNvPr id="12" name="11 Slayt Numarası Yer Tutucusu"/>
          <p:cNvSpPr>
            <a:spLocks noGrp="1"/>
          </p:cNvSpPr>
          <p:nvPr>
            <p:ph type="sldNum" sz="quarter" idx="12"/>
          </p:nvPr>
        </p:nvSpPr>
        <p:spPr/>
        <p:txBody>
          <a:bodyPr/>
          <a:lstStyle/>
          <a:p>
            <a:fld id="{92906C5C-297D-40D7-908D-F30303E58C5D}" type="slidenum">
              <a:rPr lang="tr-TR" smtClean="0"/>
              <a:pPr/>
              <a:t>52</a:t>
            </a:fld>
            <a:endParaRPr lang="tr-TR"/>
          </a:p>
        </p:txBody>
      </p:sp>
      <p:sp>
        <p:nvSpPr>
          <p:cNvPr id="2" name="Dikdörtgen 1"/>
          <p:cNvSpPr/>
          <p:nvPr/>
        </p:nvSpPr>
        <p:spPr>
          <a:xfrm>
            <a:off x="830572" y="1557642"/>
            <a:ext cx="11361429" cy="652166"/>
          </a:xfrm>
          <a:prstGeom prst="rect">
            <a:avLst/>
          </a:prstGeom>
        </p:spPr>
        <p:txBody>
          <a:bodyPr wrap="square">
            <a:spAutoFit/>
          </a:bodyPr>
          <a:lstStyle/>
          <a:p>
            <a:pPr algn="ctr">
              <a:lnSpc>
                <a:spcPct val="107000"/>
              </a:lnSpc>
              <a:spcAft>
                <a:spcPts val="800"/>
              </a:spcAft>
            </a:pPr>
            <a:r>
              <a:rPr lang="tr-TR" sz="3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İNSAN KAYNAKLARININ GELİŞTİRİLMESİ VE YÖNETİMİ</a:t>
            </a:r>
          </a:p>
        </p:txBody>
      </p:sp>
      <p:sp>
        <p:nvSpPr>
          <p:cNvPr id="14" name="Yuvarlatılmış Dikdörtgen 13"/>
          <p:cNvSpPr/>
          <p:nvPr/>
        </p:nvSpPr>
        <p:spPr>
          <a:xfrm>
            <a:off x="830571" y="2283792"/>
            <a:ext cx="11361431" cy="101438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830572" y="2283791"/>
            <a:ext cx="11361429" cy="1014380"/>
          </a:xfrm>
          <a:prstGeom prst="rect">
            <a:avLst/>
          </a:prstGeom>
        </p:spPr>
        <p:txBody>
          <a:bodyPr wrap="square">
            <a:spAutoFit/>
          </a:bodyPr>
          <a:lstStyle/>
          <a:p>
            <a:pPr algn="ctr">
              <a:lnSpc>
                <a:spcPct val="107000"/>
              </a:lnSpc>
              <a:spcAft>
                <a:spcPts val="800"/>
              </a:spcAft>
            </a:pPr>
            <a:r>
              <a:rPr lang="tr-TR"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İNSAN KAYNAĞININ VERİMLİ KULLANILMASI ve HAKKANİYETLİ                    BİR ŞEKİLDE ÖDÜLLENDİRİLMESİ SAĞLANACAK</a:t>
            </a:r>
          </a:p>
        </p:txBody>
      </p:sp>
      <p:sp>
        <p:nvSpPr>
          <p:cNvPr id="17" name="Dikdörtgen 16"/>
          <p:cNvSpPr/>
          <p:nvPr/>
        </p:nvSpPr>
        <p:spPr>
          <a:xfrm rot="16200000">
            <a:off x="-647635" y="5276212"/>
            <a:ext cx="2121093" cy="769441"/>
          </a:xfrm>
          <a:prstGeom prst="rect">
            <a:avLst/>
          </a:prstGeom>
        </p:spPr>
        <p:txBody>
          <a:bodyPr wrap="none">
            <a:spAutoFit/>
          </a:bodyPr>
          <a:lstStyle/>
          <a:p>
            <a:r>
              <a:rPr lang="tr-TR" sz="44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HEDEF 2</a:t>
            </a:r>
            <a:endParaRPr lang="tr-TR" sz="4400" dirty="0"/>
          </a:p>
        </p:txBody>
      </p:sp>
      <p:sp>
        <p:nvSpPr>
          <p:cNvPr id="18" name="Dikdörtgen 17"/>
          <p:cNvSpPr/>
          <p:nvPr/>
        </p:nvSpPr>
        <p:spPr>
          <a:xfrm>
            <a:off x="830572" y="3381706"/>
            <a:ext cx="11026149" cy="948593"/>
          </a:xfrm>
          <a:prstGeom prst="rect">
            <a:avLst/>
          </a:prstGeom>
        </p:spPr>
        <p:txBody>
          <a:bodyPr wrap="square">
            <a:spAutoFit/>
          </a:bodyPr>
          <a:lstStyle/>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2- </a:t>
            </a:r>
            <a:r>
              <a:rPr lang="tr-TR" sz="2600" b="1"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Elverişsiz </a:t>
            </a:r>
            <a:r>
              <a:rPr lang="tr-TR" sz="26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koşullarda görev yapan </a:t>
            </a:r>
            <a:r>
              <a:rPr lang="tr-TR" sz="2600" dirty="0">
                <a:latin typeface="Calibri" panose="020F0502020204030204" pitchFamily="34" charset="0"/>
                <a:ea typeface="Calibri" panose="020F0502020204030204" pitchFamily="34" charset="0"/>
                <a:cs typeface="Times New Roman" panose="02020603050405020304" pitchFamily="18" charset="0"/>
              </a:rPr>
              <a:t>öğretmenlerimiz ve yöneticilerimiz için</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 </a:t>
            </a:r>
            <a:r>
              <a:rPr lang="tr-TR" sz="26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teşvik mekanizması</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 </a:t>
            </a:r>
            <a:r>
              <a:rPr lang="tr-TR" sz="26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kurulacaktır</a:t>
            </a:r>
            <a:r>
              <a:rPr lang="tr-TR" sz="2600" b="1"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a:t>
            </a:r>
            <a:endParaRPr lang="tr-TR" sz="2600" b="1"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9" name="Dikdörtgen 20">
            <a:extLst>
              <a:ext uri="{FF2B5EF4-FFF2-40B4-BE49-F238E27FC236}">
                <a16:creationId xmlns:a16="http://schemas.microsoft.com/office/drawing/2014/main" xmlns="" id="{3D532803-586C-4B5C-8414-E114310FAC58}"/>
              </a:ext>
            </a:extLst>
          </p:cNvPr>
          <p:cNvSpPr/>
          <p:nvPr/>
        </p:nvSpPr>
        <p:spPr>
          <a:xfrm>
            <a:off x="3280509" y="5102966"/>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a:t>
            </a:r>
          </a:p>
        </p:txBody>
      </p:sp>
      <p:sp>
        <p:nvSpPr>
          <p:cNvPr id="20" name="Dikdörtgen 26">
            <a:extLst>
              <a:ext uri="{FF2B5EF4-FFF2-40B4-BE49-F238E27FC236}">
                <a16:creationId xmlns:a16="http://schemas.microsoft.com/office/drawing/2014/main" xmlns="" id="{DFAB2C39-4301-4111-9B37-D554AE6AFB0B}"/>
              </a:ext>
            </a:extLst>
          </p:cNvPr>
          <p:cNvSpPr/>
          <p:nvPr/>
        </p:nvSpPr>
        <p:spPr>
          <a:xfrm>
            <a:off x="2332978" y="5102966"/>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a:t>
            </a:r>
          </a:p>
        </p:txBody>
      </p:sp>
      <p:sp>
        <p:nvSpPr>
          <p:cNvPr id="21" name="Dikdörtgen 29">
            <a:extLst>
              <a:ext uri="{FF2B5EF4-FFF2-40B4-BE49-F238E27FC236}">
                <a16:creationId xmlns:a16="http://schemas.microsoft.com/office/drawing/2014/main" xmlns="" id="{40096CD4-1AD2-4D05-9336-BDBC9A8EDA4F}"/>
              </a:ext>
            </a:extLst>
          </p:cNvPr>
          <p:cNvSpPr/>
          <p:nvPr/>
        </p:nvSpPr>
        <p:spPr>
          <a:xfrm>
            <a:off x="5308092" y="5102966"/>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G</a:t>
            </a:r>
          </a:p>
        </p:txBody>
      </p:sp>
      <p:sp>
        <p:nvSpPr>
          <p:cNvPr id="22" name="Dikdörtgen 32">
            <a:extLst>
              <a:ext uri="{FF2B5EF4-FFF2-40B4-BE49-F238E27FC236}">
                <a16:creationId xmlns:a16="http://schemas.microsoft.com/office/drawing/2014/main" xmlns="" id="{5CA22863-855A-4C9A-83EB-0FCDB9D09F34}"/>
              </a:ext>
            </a:extLst>
          </p:cNvPr>
          <p:cNvSpPr/>
          <p:nvPr/>
        </p:nvSpPr>
        <p:spPr>
          <a:xfrm>
            <a:off x="4360561" y="5102966"/>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HT, G</a:t>
            </a:r>
          </a:p>
        </p:txBody>
      </p:sp>
      <p:sp>
        <p:nvSpPr>
          <p:cNvPr id="23" name="Dikdörtgen 41">
            <a:extLst>
              <a:ext uri="{FF2B5EF4-FFF2-40B4-BE49-F238E27FC236}">
                <a16:creationId xmlns:a16="http://schemas.microsoft.com/office/drawing/2014/main" xmlns="" id="{EF90D3CE-50DB-4EB5-BC54-79B20DAC533E}"/>
              </a:ext>
            </a:extLst>
          </p:cNvPr>
          <p:cNvSpPr/>
          <p:nvPr/>
        </p:nvSpPr>
        <p:spPr>
          <a:xfrm>
            <a:off x="7335673" y="5102966"/>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UİDİ</a:t>
            </a:r>
          </a:p>
        </p:txBody>
      </p:sp>
      <p:sp>
        <p:nvSpPr>
          <p:cNvPr id="24" name="Dikdörtgen 44">
            <a:extLst>
              <a:ext uri="{FF2B5EF4-FFF2-40B4-BE49-F238E27FC236}">
                <a16:creationId xmlns:a16="http://schemas.microsoft.com/office/drawing/2014/main" xmlns="" id="{371BA538-3D81-4C53-A637-9B5E39AF75D4}"/>
              </a:ext>
            </a:extLst>
          </p:cNvPr>
          <p:cNvSpPr/>
          <p:nvPr/>
        </p:nvSpPr>
        <p:spPr>
          <a:xfrm>
            <a:off x="6388142" y="5102966"/>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ÜU</a:t>
            </a:r>
          </a:p>
        </p:txBody>
      </p:sp>
      <p:sp>
        <p:nvSpPr>
          <p:cNvPr id="25" name="Dikdörtgen 47">
            <a:extLst>
              <a:ext uri="{FF2B5EF4-FFF2-40B4-BE49-F238E27FC236}">
                <a16:creationId xmlns:a16="http://schemas.microsoft.com/office/drawing/2014/main" xmlns="" id="{404C4D8E-CC51-4D95-8F23-BD19123CD29B}"/>
              </a:ext>
            </a:extLst>
          </p:cNvPr>
          <p:cNvSpPr/>
          <p:nvPr/>
        </p:nvSpPr>
        <p:spPr>
          <a:xfrm>
            <a:off x="9363253" y="5102966"/>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UİDİ</a:t>
            </a:r>
          </a:p>
        </p:txBody>
      </p:sp>
      <p:sp>
        <p:nvSpPr>
          <p:cNvPr id="26" name="Dikdörtgen 50">
            <a:extLst>
              <a:ext uri="{FF2B5EF4-FFF2-40B4-BE49-F238E27FC236}">
                <a16:creationId xmlns:a16="http://schemas.microsoft.com/office/drawing/2014/main" xmlns="" id="{68D44DCD-ABEF-405C-9F99-6B057BD5E1BB}"/>
              </a:ext>
            </a:extLst>
          </p:cNvPr>
          <p:cNvSpPr/>
          <p:nvPr/>
        </p:nvSpPr>
        <p:spPr>
          <a:xfrm>
            <a:off x="8415721" y="5102966"/>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UİDİ</a:t>
            </a:r>
          </a:p>
        </p:txBody>
      </p:sp>
      <p:grpSp>
        <p:nvGrpSpPr>
          <p:cNvPr id="27" name="Grup 1">
            <a:extLst>
              <a:ext uri="{FF2B5EF4-FFF2-40B4-BE49-F238E27FC236}">
                <a16:creationId xmlns:a16="http://schemas.microsoft.com/office/drawing/2014/main" xmlns="" id="{810E6CF6-C6D5-45F1-98DC-951B57F8E8C4}"/>
              </a:ext>
            </a:extLst>
          </p:cNvPr>
          <p:cNvGrpSpPr/>
          <p:nvPr/>
        </p:nvGrpSpPr>
        <p:grpSpPr>
          <a:xfrm>
            <a:off x="2332975" y="4690211"/>
            <a:ext cx="7873661" cy="829394"/>
            <a:chOff x="4135505" y="1993593"/>
            <a:chExt cx="7873661" cy="829394"/>
          </a:xfrm>
        </p:grpSpPr>
        <p:grpSp>
          <p:nvGrpSpPr>
            <p:cNvPr id="28" name="Grup 62">
              <a:extLst>
                <a:ext uri="{FF2B5EF4-FFF2-40B4-BE49-F238E27FC236}">
                  <a16:creationId xmlns:a16="http://schemas.microsoft.com/office/drawing/2014/main" xmlns="" id="{6CC26AD3-E6AD-484F-A7A2-59A689196B42}"/>
                </a:ext>
              </a:extLst>
            </p:cNvPr>
            <p:cNvGrpSpPr/>
            <p:nvPr/>
          </p:nvGrpSpPr>
          <p:grpSpPr>
            <a:xfrm>
              <a:off x="4135505" y="2678206"/>
              <a:ext cx="7873661" cy="144781"/>
              <a:chOff x="4135505" y="2678206"/>
              <a:chExt cx="7873661" cy="144781"/>
            </a:xfrm>
          </p:grpSpPr>
          <p:sp>
            <p:nvSpPr>
              <p:cNvPr id="38" name="Dikdörtgen: Yuvarlatılmış Üst Köşeler 19">
                <a:extLst>
                  <a:ext uri="{FF2B5EF4-FFF2-40B4-BE49-F238E27FC236}">
                    <a16:creationId xmlns:a16="http://schemas.microsoft.com/office/drawing/2014/main" xmlns="" id="{4F9B7088-1613-4186-9ACA-4127815A647B}"/>
                  </a:ext>
                </a:extLst>
              </p:cNvPr>
              <p:cNvSpPr/>
              <p:nvPr/>
            </p:nvSpPr>
            <p:spPr>
              <a:xfrm rot="10800000">
                <a:off x="5083036" y="2678206"/>
                <a:ext cx="843386" cy="144781"/>
              </a:xfrm>
              <a:prstGeom prst="round2Same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9" name="Dikdörtgen: Yuvarlatılmış Üst Köşeler 25">
                <a:extLst>
                  <a:ext uri="{FF2B5EF4-FFF2-40B4-BE49-F238E27FC236}">
                    <a16:creationId xmlns:a16="http://schemas.microsoft.com/office/drawing/2014/main" xmlns="" id="{F7FE5BB0-0897-4EE1-8C83-35394BA07BC9}"/>
                  </a:ext>
                </a:extLst>
              </p:cNvPr>
              <p:cNvSpPr/>
              <p:nvPr/>
            </p:nvSpPr>
            <p:spPr>
              <a:xfrm rot="10800000">
                <a:off x="4135505" y="2678206"/>
                <a:ext cx="843386" cy="144781"/>
              </a:xfrm>
              <a:prstGeom prst="round2Same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0" name="Dikdörtgen: Yuvarlatılmış Üst Köşeler 28">
                <a:extLst>
                  <a:ext uri="{FF2B5EF4-FFF2-40B4-BE49-F238E27FC236}">
                    <a16:creationId xmlns:a16="http://schemas.microsoft.com/office/drawing/2014/main" xmlns="" id="{9368EDA0-BE61-4D60-A9B6-64F9508CA9C9}"/>
                  </a:ext>
                </a:extLst>
              </p:cNvPr>
              <p:cNvSpPr/>
              <p:nvPr/>
            </p:nvSpPr>
            <p:spPr>
              <a:xfrm rot="10800000">
                <a:off x="7110619" y="2678206"/>
                <a:ext cx="843386" cy="144781"/>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41" name="Dikdörtgen: Yuvarlatılmış Üst Köşeler 31">
                <a:extLst>
                  <a:ext uri="{FF2B5EF4-FFF2-40B4-BE49-F238E27FC236}">
                    <a16:creationId xmlns:a16="http://schemas.microsoft.com/office/drawing/2014/main" xmlns="" id="{6BCBDB55-78A5-440A-856B-30EA0B2B4E88}"/>
                  </a:ext>
                </a:extLst>
              </p:cNvPr>
              <p:cNvSpPr/>
              <p:nvPr/>
            </p:nvSpPr>
            <p:spPr>
              <a:xfrm rot="10800000">
                <a:off x="6163088" y="2678206"/>
                <a:ext cx="843386" cy="144781"/>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42" name="Dikdörtgen: Yuvarlatılmış Üst Köşeler 40">
                <a:extLst>
                  <a:ext uri="{FF2B5EF4-FFF2-40B4-BE49-F238E27FC236}">
                    <a16:creationId xmlns:a16="http://schemas.microsoft.com/office/drawing/2014/main" xmlns="" id="{D13A3FA6-3060-4BD5-A265-14C47B7E2A2C}"/>
                  </a:ext>
                </a:extLst>
              </p:cNvPr>
              <p:cNvSpPr/>
              <p:nvPr/>
            </p:nvSpPr>
            <p:spPr>
              <a:xfrm rot="10800000">
                <a:off x="9138200" y="2678206"/>
                <a:ext cx="843386" cy="144781"/>
              </a:xfrm>
              <a:prstGeom prst="round2Same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tr-TR"/>
              </a:p>
            </p:txBody>
          </p:sp>
          <p:sp>
            <p:nvSpPr>
              <p:cNvPr id="43" name="Dikdörtgen: Yuvarlatılmış Üst Köşeler 43">
                <a:extLst>
                  <a:ext uri="{FF2B5EF4-FFF2-40B4-BE49-F238E27FC236}">
                    <a16:creationId xmlns:a16="http://schemas.microsoft.com/office/drawing/2014/main" xmlns="" id="{838AF3F1-9845-4382-ACE6-68D2A4F39A80}"/>
                  </a:ext>
                </a:extLst>
              </p:cNvPr>
              <p:cNvSpPr/>
              <p:nvPr/>
            </p:nvSpPr>
            <p:spPr>
              <a:xfrm rot="10800000">
                <a:off x="8190669" y="2678206"/>
                <a:ext cx="843386" cy="144781"/>
              </a:xfrm>
              <a:prstGeom prst="round2Same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tr-TR"/>
              </a:p>
            </p:txBody>
          </p:sp>
          <p:sp>
            <p:nvSpPr>
              <p:cNvPr id="44" name="Dikdörtgen: Yuvarlatılmış Üst Köşeler 46">
                <a:extLst>
                  <a:ext uri="{FF2B5EF4-FFF2-40B4-BE49-F238E27FC236}">
                    <a16:creationId xmlns:a16="http://schemas.microsoft.com/office/drawing/2014/main" xmlns="" id="{86A9899E-9392-4E6D-901E-78B1CE46B68C}"/>
                  </a:ext>
                </a:extLst>
              </p:cNvPr>
              <p:cNvSpPr/>
              <p:nvPr/>
            </p:nvSpPr>
            <p:spPr>
              <a:xfrm rot="10800000">
                <a:off x="11165780" y="2678206"/>
                <a:ext cx="843386" cy="144781"/>
              </a:xfrm>
              <a:prstGeom prst="round2Same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5" name="Dikdörtgen: Yuvarlatılmış Üst Köşeler 49">
                <a:extLst>
                  <a:ext uri="{FF2B5EF4-FFF2-40B4-BE49-F238E27FC236}">
                    <a16:creationId xmlns:a16="http://schemas.microsoft.com/office/drawing/2014/main" xmlns="" id="{EC6CCA76-DF14-4FE1-8CFE-4CD1410658E1}"/>
                  </a:ext>
                </a:extLst>
              </p:cNvPr>
              <p:cNvSpPr/>
              <p:nvPr/>
            </p:nvSpPr>
            <p:spPr>
              <a:xfrm rot="10800000">
                <a:off x="10218249" y="2678206"/>
                <a:ext cx="843386" cy="144781"/>
              </a:xfrm>
              <a:prstGeom prst="round2Same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nvGrpSpPr>
            <p:cNvPr id="29" name="Grup 61">
              <a:extLst>
                <a:ext uri="{FF2B5EF4-FFF2-40B4-BE49-F238E27FC236}">
                  <a16:creationId xmlns:a16="http://schemas.microsoft.com/office/drawing/2014/main" xmlns="" id="{B1BF4C8F-3541-42BC-BB30-9A281EA71FD9}"/>
                </a:ext>
              </a:extLst>
            </p:cNvPr>
            <p:cNvGrpSpPr/>
            <p:nvPr/>
          </p:nvGrpSpPr>
          <p:grpSpPr>
            <a:xfrm>
              <a:off x="4135505" y="1993593"/>
              <a:ext cx="7873661" cy="412751"/>
              <a:chOff x="4135505" y="1993593"/>
              <a:chExt cx="7873661" cy="412751"/>
            </a:xfrm>
          </p:grpSpPr>
          <p:sp>
            <p:nvSpPr>
              <p:cNvPr id="30" name="Dikdörtgen: Yuvarlatılmış Üst Köşeler 21">
                <a:extLst>
                  <a:ext uri="{FF2B5EF4-FFF2-40B4-BE49-F238E27FC236}">
                    <a16:creationId xmlns:a16="http://schemas.microsoft.com/office/drawing/2014/main" xmlns="" id="{612B8F5B-D5A2-4E5D-B324-E34944EABE19}"/>
                  </a:ext>
                </a:extLst>
              </p:cNvPr>
              <p:cNvSpPr/>
              <p:nvPr/>
            </p:nvSpPr>
            <p:spPr>
              <a:xfrm>
                <a:off x="5083036" y="1993593"/>
                <a:ext cx="843386" cy="412751"/>
              </a:xfrm>
              <a:prstGeom prst="round2Same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2019</a:t>
                </a:r>
              </a:p>
            </p:txBody>
          </p:sp>
          <p:sp>
            <p:nvSpPr>
              <p:cNvPr id="31" name="Dikdörtgen: Yuvarlatılmış Üst Köşeler 27">
                <a:extLst>
                  <a:ext uri="{FF2B5EF4-FFF2-40B4-BE49-F238E27FC236}">
                    <a16:creationId xmlns:a16="http://schemas.microsoft.com/office/drawing/2014/main" xmlns="" id="{9D0CCE47-61D8-460F-AA83-8A0373B51D8B}"/>
                  </a:ext>
                </a:extLst>
              </p:cNvPr>
              <p:cNvSpPr/>
              <p:nvPr/>
            </p:nvSpPr>
            <p:spPr>
              <a:xfrm>
                <a:off x="4135505" y="1993593"/>
                <a:ext cx="843386" cy="412751"/>
              </a:xfrm>
              <a:prstGeom prst="round2Same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2018</a:t>
                </a:r>
              </a:p>
            </p:txBody>
          </p:sp>
          <p:sp>
            <p:nvSpPr>
              <p:cNvPr id="32" name="Dikdörtgen: Yuvarlatılmış Üst Köşeler 30">
                <a:extLst>
                  <a:ext uri="{FF2B5EF4-FFF2-40B4-BE49-F238E27FC236}">
                    <a16:creationId xmlns:a16="http://schemas.microsoft.com/office/drawing/2014/main" xmlns="" id="{06763E78-0EF9-4EB8-AEB3-89BFC485A244}"/>
                  </a:ext>
                </a:extLst>
              </p:cNvPr>
              <p:cNvSpPr/>
              <p:nvPr/>
            </p:nvSpPr>
            <p:spPr>
              <a:xfrm>
                <a:off x="7110619" y="1993593"/>
                <a:ext cx="843386" cy="412751"/>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2020</a:t>
                </a:r>
              </a:p>
            </p:txBody>
          </p:sp>
          <p:sp>
            <p:nvSpPr>
              <p:cNvPr id="33" name="Dikdörtgen: Yuvarlatılmış Üst Köşeler 33">
                <a:extLst>
                  <a:ext uri="{FF2B5EF4-FFF2-40B4-BE49-F238E27FC236}">
                    <a16:creationId xmlns:a16="http://schemas.microsoft.com/office/drawing/2014/main" xmlns="" id="{DEA662AA-89C6-4CF4-8934-E52DC80667D8}"/>
                  </a:ext>
                </a:extLst>
              </p:cNvPr>
              <p:cNvSpPr/>
              <p:nvPr/>
            </p:nvSpPr>
            <p:spPr>
              <a:xfrm>
                <a:off x="6163088" y="1993593"/>
                <a:ext cx="843386" cy="412751"/>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2019</a:t>
                </a:r>
              </a:p>
            </p:txBody>
          </p:sp>
          <p:sp>
            <p:nvSpPr>
              <p:cNvPr id="34" name="Dikdörtgen: Yuvarlatılmış Üst Köşeler 42">
                <a:extLst>
                  <a:ext uri="{FF2B5EF4-FFF2-40B4-BE49-F238E27FC236}">
                    <a16:creationId xmlns:a16="http://schemas.microsoft.com/office/drawing/2014/main" xmlns="" id="{EC533748-EEE2-4BA9-A524-9450A7BF7DB3}"/>
                  </a:ext>
                </a:extLst>
              </p:cNvPr>
              <p:cNvSpPr/>
              <p:nvPr/>
            </p:nvSpPr>
            <p:spPr>
              <a:xfrm>
                <a:off x="9138200" y="1993593"/>
                <a:ext cx="843386" cy="412751"/>
              </a:xfrm>
              <a:prstGeom prst="round2SameRect">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2021</a:t>
                </a:r>
              </a:p>
            </p:txBody>
          </p:sp>
          <p:sp>
            <p:nvSpPr>
              <p:cNvPr id="35" name="Dikdörtgen: Yuvarlatılmış Üst Köşeler 45">
                <a:extLst>
                  <a:ext uri="{FF2B5EF4-FFF2-40B4-BE49-F238E27FC236}">
                    <a16:creationId xmlns:a16="http://schemas.microsoft.com/office/drawing/2014/main" xmlns="" id="{72D302F9-4C01-4185-AF58-B5EEE5362D30}"/>
                  </a:ext>
                </a:extLst>
              </p:cNvPr>
              <p:cNvSpPr/>
              <p:nvPr/>
            </p:nvSpPr>
            <p:spPr>
              <a:xfrm>
                <a:off x="8190669" y="1993593"/>
                <a:ext cx="843386" cy="412751"/>
              </a:xfrm>
              <a:prstGeom prst="round2SameRect">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2020</a:t>
                </a:r>
              </a:p>
            </p:txBody>
          </p:sp>
          <p:sp>
            <p:nvSpPr>
              <p:cNvPr id="36" name="Dikdörtgen: Yuvarlatılmış Üst Köşeler 48">
                <a:extLst>
                  <a:ext uri="{FF2B5EF4-FFF2-40B4-BE49-F238E27FC236}">
                    <a16:creationId xmlns:a16="http://schemas.microsoft.com/office/drawing/2014/main" xmlns="" id="{C7AE3EF1-4858-4058-BB0C-469D3EB36171}"/>
                  </a:ext>
                </a:extLst>
              </p:cNvPr>
              <p:cNvSpPr/>
              <p:nvPr/>
            </p:nvSpPr>
            <p:spPr>
              <a:xfrm>
                <a:off x="11165780" y="1993593"/>
                <a:ext cx="843386" cy="412751"/>
              </a:xfrm>
              <a:prstGeom prst="round2Same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2022</a:t>
                </a:r>
              </a:p>
            </p:txBody>
          </p:sp>
          <p:sp>
            <p:nvSpPr>
              <p:cNvPr id="37" name="Dikdörtgen: Yuvarlatılmış Üst Köşeler 51">
                <a:extLst>
                  <a:ext uri="{FF2B5EF4-FFF2-40B4-BE49-F238E27FC236}">
                    <a16:creationId xmlns:a16="http://schemas.microsoft.com/office/drawing/2014/main" xmlns="" id="{2F925679-9961-4CB0-91A7-858BFCB474C2}"/>
                  </a:ext>
                </a:extLst>
              </p:cNvPr>
              <p:cNvSpPr/>
              <p:nvPr/>
            </p:nvSpPr>
            <p:spPr>
              <a:xfrm>
                <a:off x="10218249" y="1993593"/>
                <a:ext cx="843386" cy="412751"/>
              </a:xfrm>
              <a:prstGeom prst="round2Same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2021</a:t>
                </a:r>
              </a:p>
            </p:txBody>
          </p:sp>
        </p:grpSp>
      </p:grpSp>
      <p:pic>
        <p:nvPicPr>
          <p:cNvPr id="46" name="3 Resim" descr="merkezefendi mem logo2.jpg"/>
          <p:cNvPicPr>
            <a:picLocks noChangeAspect="1"/>
          </p:cNvPicPr>
          <p:nvPr/>
        </p:nvPicPr>
        <p:blipFill>
          <a:blip r:embed="rId3" cstate="print"/>
          <a:srcRect/>
          <a:stretch>
            <a:fillRect/>
          </a:stretch>
        </p:blipFill>
        <p:spPr bwMode="auto">
          <a:xfrm>
            <a:off x="56446" y="101599"/>
            <a:ext cx="1557865" cy="1461054"/>
          </a:xfrm>
          <a:prstGeom prst="rect">
            <a:avLst/>
          </a:prstGeom>
          <a:noFill/>
          <a:ln w="9525">
            <a:noFill/>
            <a:miter lim="800000"/>
            <a:headEnd/>
            <a:tailEnd/>
          </a:ln>
        </p:spPr>
      </p:pic>
    </p:spTree>
    <p:extLst>
      <p:ext uri="{BB962C8B-B14F-4D97-AF65-F5344CB8AC3E}">
        <p14:creationId xmlns="" xmlns:p14="http://schemas.microsoft.com/office/powerpoint/2010/main" val="396650994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830571" y="156526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Akış Çizelgesi: Ayıkla 3"/>
          <p:cNvSpPr/>
          <p:nvPr/>
        </p:nvSpPr>
        <p:spPr>
          <a:xfrm rot="5400000">
            <a:off x="5006406" y="36669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Oval 5"/>
          <p:cNvSpPr/>
          <p:nvPr/>
        </p:nvSpPr>
        <p:spPr>
          <a:xfrm>
            <a:off x="127011" y="116881"/>
            <a:ext cx="1407120" cy="140712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7" name="Düz Bağlayıcı 6"/>
          <p:cNvCxnSpPr>
            <a:stCxn id="6" idx="6"/>
          </p:cNvCxnSpPr>
          <p:nvPr/>
        </p:nvCxnSpPr>
        <p:spPr>
          <a:xfrm>
            <a:off x="1534133" y="820445"/>
            <a:ext cx="10657871" cy="186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a:stCxn id="6" idx="4"/>
          </p:cNvCxnSpPr>
          <p:nvPr/>
        </p:nvCxnSpPr>
        <p:spPr>
          <a:xfrm>
            <a:off x="830571" y="1524005"/>
            <a:ext cx="0" cy="53339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Yay 8"/>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0" name="Yuvarlatılmış Dikdörtgen 9"/>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Metin kutusu 10"/>
          <p:cNvSpPr txBox="1"/>
          <p:nvPr/>
        </p:nvSpPr>
        <p:spPr>
          <a:xfrm>
            <a:off x="5475749" y="211327"/>
            <a:ext cx="6716255" cy="584775"/>
          </a:xfrm>
          <a:prstGeom prst="rect">
            <a:avLst/>
          </a:prstGeom>
          <a:noFill/>
        </p:spPr>
        <p:txBody>
          <a:bodyPr wrap="square" rtlCol="0">
            <a:spAutoFit/>
          </a:bodyPr>
          <a:lstStyle/>
          <a:p>
            <a:pPr algn="ctr"/>
            <a:r>
              <a:rPr lang="tr-TR" sz="3200" b="1" dirty="0" smtClean="0">
                <a:effectLst>
                  <a:outerShdw blurRad="38100" dist="38100" dir="2700000" algn="tl">
                    <a:srgbClr val="000000">
                      <a:alpha val="43137"/>
                    </a:srgbClr>
                  </a:outerShdw>
                </a:effectLst>
                <a:latin typeface="Trebuchet MS" panose="020B0603020202020204" pitchFamily="34" charset="0"/>
              </a:rPr>
              <a:t>2023 EĞİTİM VİZYONU</a:t>
            </a:r>
            <a:endParaRPr lang="tr-TR" sz="3200" b="1" dirty="0">
              <a:effectLst>
                <a:outerShdw blurRad="38100" dist="38100" dir="2700000" algn="tl">
                  <a:srgbClr val="000000">
                    <a:alpha val="43137"/>
                  </a:srgbClr>
                </a:outerShdw>
              </a:effectLst>
              <a:latin typeface="Trebuchet MS" panose="020B0603020202020204" pitchFamily="34" charset="0"/>
            </a:endParaRPr>
          </a:p>
        </p:txBody>
      </p:sp>
      <p:sp>
        <p:nvSpPr>
          <p:cNvPr id="12" name="11 Slayt Numarası Yer Tutucusu"/>
          <p:cNvSpPr>
            <a:spLocks noGrp="1"/>
          </p:cNvSpPr>
          <p:nvPr>
            <p:ph type="sldNum" sz="quarter" idx="12"/>
          </p:nvPr>
        </p:nvSpPr>
        <p:spPr/>
        <p:txBody>
          <a:bodyPr/>
          <a:lstStyle/>
          <a:p>
            <a:fld id="{92906C5C-297D-40D7-908D-F30303E58C5D}" type="slidenum">
              <a:rPr lang="tr-TR" smtClean="0"/>
              <a:pPr/>
              <a:t>53</a:t>
            </a:fld>
            <a:endParaRPr lang="tr-TR"/>
          </a:p>
        </p:txBody>
      </p:sp>
      <p:sp>
        <p:nvSpPr>
          <p:cNvPr id="2" name="Dikdörtgen 1"/>
          <p:cNvSpPr/>
          <p:nvPr/>
        </p:nvSpPr>
        <p:spPr>
          <a:xfrm>
            <a:off x="830572" y="1557642"/>
            <a:ext cx="11361429" cy="652166"/>
          </a:xfrm>
          <a:prstGeom prst="rect">
            <a:avLst/>
          </a:prstGeom>
        </p:spPr>
        <p:txBody>
          <a:bodyPr wrap="square">
            <a:spAutoFit/>
          </a:bodyPr>
          <a:lstStyle/>
          <a:p>
            <a:pPr algn="ctr">
              <a:lnSpc>
                <a:spcPct val="107000"/>
              </a:lnSpc>
              <a:spcAft>
                <a:spcPts val="800"/>
              </a:spcAft>
            </a:pPr>
            <a:r>
              <a:rPr lang="tr-TR" sz="3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İNSAN KAYNAKLARININ GELİŞTİRİLMESİ VE YÖNETİMİ</a:t>
            </a:r>
          </a:p>
        </p:txBody>
      </p:sp>
      <p:sp>
        <p:nvSpPr>
          <p:cNvPr id="14" name="Yuvarlatılmış Dikdörtgen 13"/>
          <p:cNvSpPr/>
          <p:nvPr/>
        </p:nvSpPr>
        <p:spPr>
          <a:xfrm>
            <a:off x="830571" y="2283792"/>
            <a:ext cx="11361431" cy="101438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830572" y="2283791"/>
            <a:ext cx="11361429" cy="1014380"/>
          </a:xfrm>
          <a:prstGeom prst="rect">
            <a:avLst/>
          </a:prstGeom>
        </p:spPr>
        <p:txBody>
          <a:bodyPr wrap="square">
            <a:spAutoFit/>
          </a:bodyPr>
          <a:lstStyle/>
          <a:p>
            <a:pPr algn="ctr">
              <a:lnSpc>
                <a:spcPct val="107000"/>
              </a:lnSpc>
              <a:spcAft>
                <a:spcPts val="800"/>
              </a:spcAft>
            </a:pPr>
            <a:r>
              <a:rPr lang="tr-TR"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İNSAN KAYNAĞININ VERİMLİ KULLANILMASI ve HAKKANİYETLİ                    BİR ŞEKİLDE ÖDÜLLENDİRİLMESİ SAĞLANACAK</a:t>
            </a:r>
          </a:p>
        </p:txBody>
      </p:sp>
      <p:sp>
        <p:nvSpPr>
          <p:cNvPr id="17" name="Dikdörtgen 16"/>
          <p:cNvSpPr/>
          <p:nvPr/>
        </p:nvSpPr>
        <p:spPr>
          <a:xfrm rot="16200000">
            <a:off x="-647635" y="5276212"/>
            <a:ext cx="2121093" cy="769441"/>
          </a:xfrm>
          <a:prstGeom prst="rect">
            <a:avLst/>
          </a:prstGeom>
        </p:spPr>
        <p:txBody>
          <a:bodyPr wrap="none">
            <a:spAutoFit/>
          </a:bodyPr>
          <a:lstStyle/>
          <a:p>
            <a:r>
              <a:rPr lang="tr-TR" sz="44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HEDEF 2</a:t>
            </a:r>
            <a:endParaRPr lang="tr-TR" sz="4400" dirty="0"/>
          </a:p>
        </p:txBody>
      </p:sp>
      <p:sp>
        <p:nvSpPr>
          <p:cNvPr id="18" name="Dikdörtgen 17"/>
          <p:cNvSpPr/>
          <p:nvPr/>
        </p:nvSpPr>
        <p:spPr>
          <a:xfrm>
            <a:off x="830572" y="3381706"/>
            <a:ext cx="11026149" cy="1907445"/>
          </a:xfrm>
          <a:prstGeom prst="rect">
            <a:avLst/>
          </a:prstGeom>
        </p:spPr>
        <p:txBody>
          <a:bodyPr wrap="square">
            <a:spAutoFit/>
          </a:bodyPr>
          <a:lstStyle/>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3- </a:t>
            </a:r>
            <a:r>
              <a:rPr lang="tr-TR" sz="2600" b="1"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Sözleşmeli </a:t>
            </a:r>
            <a:r>
              <a:rPr lang="tr-TR" sz="26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öğretmelerimiz</a:t>
            </a:r>
            <a:r>
              <a:rPr lang="tr-TR" sz="2600" dirty="0">
                <a:latin typeface="Calibri" panose="020F0502020204030204" pitchFamily="34" charset="0"/>
                <a:ea typeface="Calibri" panose="020F0502020204030204" pitchFamily="34" charset="0"/>
                <a:cs typeface="Times New Roman" panose="02020603050405020304" pitchFamily="18" charset="0"/>
              </a:rPr>
              <a:t>in</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 </a:t>
            </a:r>
            <a:r>
              <a:rPr lang="tr-TR" sz="2600" dirty="0">
                <a:latin typeface="Calibri" panose="020F0502020204030204" pitchFamily="34" charset="0"/>
                <a:ea typeface="Calibri" panose="020F0502020204030204" pitchFamily="34" charset="0"/>
                <a:cs typeface="Times New Roman" panose="02020603050405020304" pitchFamily="18" charset="0"/>
              </a:rPr>
              <a:t>görev sürelerinin kısaltılmasına ilişkin hazırlık çalışmaları yapılacaktır</a:t>
            </a:r>
            <a:r>
              <a:rPr lang="tr-TR" sz="2600" dirty="0" smtClean="0">
                <a:latin typeface="Calibri" panose="020F0502020204030204" pitchFamily="34" charset="0"/>
                <a:ea typeface="Calibri" panose="020F0502020204030204" pitchFamily="34" charset="0"/>
                <a:cs typeface="Times New Roman" panose="02020603050405020304" pitchFamily="18" charset="0"/>
              </a:rPr>
              <a:t>. </a:t>
            </a:r>
            <a:r>
              <a:rPr lang="tr-TR" sz="2600" b="1"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(3+1)</a:t>
            </a:r>
            <a:endParaRPr lang="tr-TR" sz="2600" b="1"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4- </a:t>
            </a:r>
            <a:r>
              <a:rPr lang="tr-TR" sz="2600" b="1"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Ücretli </a:t>
            </a:r>
            <a:r>
              <a:rPr lang="tr-TR" sz="26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öğretmenlerimizin ücretlerinin iyileştirilmesi</a:t>
            </a:r>
            <a:r>
              <a:rPr lang="tr-TR" sz="2600" dirty="0">
                <a:latin typeface="Calibri" panose="020F0502020204030204" pitchFamily="34" charset="0"/>
                <a:ea typeface="Calibri" panose="020F0502020204030204" pitchFamily="34" charset="0"/>
                <a:cs typeface="Times New Roman" panose="02020603050405020304" pitchFamily="18" charset="0"/>
              </a:rPr>
              <a:t>ne</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 </a:t>
            </a:r>
            <a:r>
              <a:rPr lang="tr-TR" sz="2600" dirty="0">
                <a:latin typeface="Calibri" panose="020F0502020204030204" pitchFamily="34" charset="0"/>
                <a:ea typeface="Calibri" panose="020F0502020204030204" pitchFamily="34" charset="0"/>
                <a:cs typeface="Times New Roman" panose="02020603050405020304" pitchFamily="18" charset="0"/>
              </a:rPr>
              <a:t>ilişkin çalışmalar </a:t>
            </a:r>
            <a:r>
              <a:rPr lang="tr-TR" sz="2600" dirty="0" smtClean="0">
                <a:latin typeface="Calibri" panose="020F0502020204030204" pitchFamily="34" charset="0"/>
                <a:ea typeface="Calibri" panose="020F0502020204030204" pitchFamily="34" charset="0"/>
                <a:cs typeface="Times New Roman" panose="02020603050405020304" pitchFamily="18" charset="0"/>
              </a:rPr>
              <a:t>yürütülecektir. </a:t>
            </a:r>
            <a:endParaRPr lang="tr-TR" sz="2600" dirty="0" smtClean="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9" name="Dikdörtgen 20">
            <a:extLst>
              <a:ext uri="{FF2B5EF4-FFF2-40B4-BE49-F238E27FC236}">
                <a16:creationId xmlns:a16="http://schemas.microsoft.com/office/drawing/2014/main" xmlns="" id="{3D532803-586C-4B5C-8414-E114310FAC58}"/>
              </a:ext>
            </a:extLst>
          </p:cNvPr>
          <p:cNvSpPr/>
          <p:nvPr/>
        </p:nvSpPr>
        <p:spPr>
          <a:xfrm>
            <a:off x="3081966" y="6173196"/>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HT</a:t>
            </a:r>
          </a:p>
        </p:txBody>
      </p:sp>
      <p:sp>
        <p:nvSpPr>
          <p:cNvPr id="20" name="Dikdörtgen 26">
            <a:extLst>
              <a:ext uri="{FF2B5EF4-FFF2-40B4-BE49-F238E27FC236}">
                <a16:creationId xmlns:a16="http://schemas.microsoft.com/office/drawing/2014/main" xmlns="" id="{DFAB2C39-4301-4111-9B37-D554AE6AFB0B}"/>
              </a:ext>
            </a:extLst>
          </p:cNvPr>
          <p:cNvSpPr/>
          <p:nvPr/>
        </p:nvSpPr>
        <p:spPr>
          <a:xfrm>
            <a:off x="2134436" y="6173196"/>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HT</a:t>
            </a:r>
          </a:p>
        </p:txBody>
      </p:sp>
      <p:sp>
        <p:nvSpPr>
          <p:cNvPr id="21" name="Dikdörtgen 29">
            <a:extLst>
              <a:ext uri="{FF2B5EF4-FFF2-40B4-BE49-F238E27FC236}">
                <a16:creationId xmlns:a16="http://schemas.microsoft.com/office/drawing/2014/main" xmlns="" id="{40096CD4-1AD2-4D05-9336-BDBC9A8EDA4F}"/>
              </a:ext>
            </a:extLst>
          </p:cNvPr>
          <p:cNvSpPr/>
          <p:nvPr/>
        </p:nvSpPr>
        <p:spPr>
          <a:xfrm>
            <a:off x="5109550" y="6173196"/>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UİDİ</a:t>
            </a:r>
          </a:p>
        </p:txBody>
      </p:sp>
      <p:sp>
        <p:nvSpPr>
          <p:cNvPr id="22" name="Dikdörtgen 32">
            <a:extLst>
              <a:ext uri="{FF2B5EF4-FFF2-40B4-BE49-F238E27FC236}">
                <a16:creationId xmlns:a16="http://schemas.microsoft.com/office/drawing/2014/main" xmlns="" id="{5CA22863-855A-4C9A-83EB-0FCDB9D09F34}"/>
              </a:ext>
            </a:extLst>
          </p:cNvPr>
          <p:cNvSpPr/>
          <p:nvPr/>
        </p:nvSpPr>
        <p:spPr>
          <a:xfrm>
            <a:off x="4162018" y="6173196"/>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ÜU</a:t>
            </a:r>
          </a:p>
        </p:txBody>
      </p:sp>
      <p:sp>
        <p:nvSpPr>
          <p:cNvPr id="23" name="Dikdörtgen 41">
            <a:extLst>
              <a:ext uri="{FF2B5EF4-FFF2-40B4-BE49-F238E27FC236}">
                <a16:creationId xmlns:a16="http://schemas.microsoft.com/office/drawing/2014/main" xmlns="" id="{EF90D3CE-50DB-4EB5-BC54-79B20DAC533E}"/>
              </a:ext>
            </a:extLst>
          </p:cNvPr>
          <p:cNvSpPr/>
          <p:nvPr/>
        </p:nvSpPr>
        <p:spPr>
          <a:xfrm>
            <a:off x="7137130" y="6173196"/>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UİDİ</a:t>
            </a:r>
          </a:p>
        </p:txBody>
      </p:sp>
      <p:sp>
        <p:nvSpPr>
          <p:cNvPr id="24" name="Dikdörtgen 44">
            <a:extLst>
              <a:ext uri="{FF2B5EF4-FFF2-40B4-BE49-F238E27FC236}">
                <a16:creationId xmlns:a16="http://schemas.microsoft.com/office/drawing/2014/main" xmlns="" id="{371BA538-3D81-4C53-A637-9B5E39AF75D4}"/>
              </a:ext>
            </a:extLst>
          </p:cNvPr>
          <p:cNvSpPr/>
          <p:nvPr/>
        </p:nvSpPr>
        <p:spPr>
          <a:xfrm>
            <a:off x="6189600" y="6173196"/>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UİDİ</a:t>
            </a:r>
          </a:p>
        </p:txBody>
      </p:sp>
      <p:sp>
        <p:nvSpPr>
          <p:cNvPr id="25" name="Dikdörtgen 47">
            <a:extLst>
              <a:ext uri="{FF2B5EF4-FFF2-40B4-BE49-F238E27FC236}">
                <a16:creationId xmlns:a16="http://schemas.microsoft.com/office/drawing/2014/main" xmlns="" id="{404C4D8E-CC51-4D95-8F23-BD19123CD29B}"/>
              </a:ext>
            </a:extLst>
          </p:cNvPr>
          <p:cNvSpPr/>
          <p:nvPr/>
        </p:nvSpPr>
        <p:spPr>
          <a:xfrm>
            <a:off x="9164710" y="6173196"/>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UİDİ</a:t>
            </a:r>
          </a:p>
        </p:txBody>
      </p:sp>
      <p:sp>
        <p:nvSpPr>
          <p:cNvPr id="26" name="Dikdörtgen 50">
            <a:extLst>
              <a:ext uri="{FF2B5EF4-FFF2-40B4-BE49-F238E27FC236}">
                <a16:creationId xmlns:a16="http://schemas.microsoft.com/office/drawing/2014/main" xmlns="" id="{68D44DCD-ABEF-405C-9F99-6B057BD5E1BB}"/>
              </a:ext>
            </a:extLst>
          </p:cNvPr>
          <p:cNvSpPr/>
          <p:nvPr/>
        </p:nvSpPr>
        <p:spPr>
          <a:xfrm>
            <a:off x="8217180" y="6173196"/>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UİDİ</a:t>
            </a:r>
          </a:p>
        </p:txBody>
      </p:sp>
      <p:grpSp>
        <p:nvGrpSpPr>
          <p:cNvPr id="27" name="Grup 1">
            <a:extLst>
              <a:ext uri="{FF2B5EF4-FFF2-40B4-BE49-F238E27FC236}">
                <a16:creationId xmlns:a16="http://schemas.microsoft.com/office/drawing/2014/main" xmlns="" id="{810E6CF6-C6D5-45F1-98DC-951B57F8E8C4}"/>
              </a:ext>
            </a:extLst>
          </p:cNvPr>
          <p:cNvGrpSpPr/>
          <p:nvPr/>
        </p:nvGrpSpPr>
        <p:grpSpPr>
          <a:xfrm>
            <a:off x="2134432" y="5760441"/>
            <a:ext cx="7873661" cy="829394"/>
            <a:chOff x="4135505" y="1993593"/>
            <a:chExt cx="7873661" cy="829394"/>
          </a:xfrm>
        </p:grpSpPr>
        <p:grpSp>
          <p:nvGrpSpPr>
            <p:cNvPr id="28" name="Grup 62">
              <a:extLst>
                <a:ext uri="{FF2B5EF4-FFF2-40B4-BE49-F238E27FC236}">
                  <a16:creationId xmlns:a16="http://schemas.microsoft.com/office/drawing/2014/main" xmlns="" id="{6CC26AD3-E6AD-484F-A7A2-59A689196B42}"/>
                </a:ext>
              </a:extLst>
            </p:cNvPr>
            <p:cNvGrpSpPr/>
            <p:nvPr/>
          </p:nvGrpSpPr>
          <p:grpSpPr>
            <a:xfrm>
              <a:off x="4135505" y="2678206"/>
              <a:ext cx="7873661" cy="144781"/>
              <a:chOff x="4135505" y="2678206"/>
              <a:chExt cx="7873661" cy="144781"/>
            </a:xfrm>
          </p:grpSpPr>
          <p:sp>
            <p:nvSpPr>
              <p:cNvPr id="38" name="Dikdörtgen: Yuvarlatılmış Üst Köşeler 19">
                <a:extLst>
                  <a:ext uri="{FF2B5EF4-FFF2-40B4-BE49-F238E27FC236}">
                    <a16:creationId xmlns:a16="http://schemas.microsoft.com/office/drawing/2014/main" xmlns="" id="{4F9B7088-1613-4186-9ACA-4127815A647B}"/>
                  </a:ext>
                </a:extLst>
              </p:cNvPr>
              <p:cNvSpPr/>
              <p:nvPr/>
            </p:nvSpPr>
            <p:spPr>
              <a:xfrm rot="10800000">
                <a:off x="5083036" y="2678206"/>
                <a:ext cx="843386" cy="144781"/>
              </a:xfrm>
              <a:prstGeom prst="round2Same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9" name="Dikdörtgen: Yuvarlatılmış Üst Köşeler 25">
                <a:extLst>
                  <a:ext uri="{FF2B5EF4-FFF2-40B4-BE49-F238E27FC236}">
                    <a16:creationId xmlns:a16="http://schemas.microsoft.com/office/drawing/2014/main" xmlns="" id="{F7FE5BB0-0897-4EE1-8C83-35394BA07BC9}"/>
                  </a:ext>
                </a:extLst>
              </p:cNvPr>
              <p:cNvSpPr/>
              <p:nvPr/>
            </p:nvSpPr>
            <p:spPr>
              <a:xfrm rot="10800000">
                <a:off x="4135505" y="2678206"/>
                <a:ext cx="843386" cy="144781"/>
              </a:xfrm>
              <a:prstGeom prst="round2Same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0" name="Dikdörtgen: Yuvarlatılmış Üst Köşeler 28">
                <a:extLst>
                  <a:ext uri="{FF2B5EF4-FFF2-40B4-BE49-F238E27FC236}">
                    <a16:creationId xmlns:a16="http://schemas.microsoft.com/office/drawing/2014/main" xmlns="" id="{9368EDA0-BE61-4D60-A9B6-64F9508CA9C9}"/>
                  </a:ext>
                </a:extLst>
              </p:cNvPr>
              <p:cNvSpPr/>
              <p:nvPr/>
            </p:nvSpPr>
            <p:spPr>
              <a:xfrm rot="10800000">
                <a:off x="7110619" y="2678206"/>
                <a:ext cx="843386" cy="144781"/>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41" name="Dikdörtgen: Yuvarlatılmış Üst Köşeler 31">
                <a:extLst>
                  <a:ext uri="{FF2B5EF4-FFF2-40B4-BE49-F238E27FC236}">
                    <a16:creationId xmlns:a16="http://schemas.microsoft.com/office/drawing/2014/main" xmlns="" id="{6BCBDB55-78A5-440A-856B-30EA0B2B4E88}"/>
                  </a:ext>
                </a:extLst>
              </p:cNvPr>
              <p:cNvSpPr/>
              <p:nvPr/>
            </p:nvSpPr>
            <p:spPr>
              <a:xfrm rot="10800000">
                <a:off x="6163088" y="2678206"/>
                <a:ext cx="843386" cy="144781"/>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42" name="Dikdörtgen: Yuvarlatılmış Üst Köşeler 40">
                <a:extLst>
                  <a:ext uri="{FF2B5EF4-FFF2-40B4-BE49-F238E27FC236}">
                    <a16:creationId xmlns:a16="http://schemas.microsoft.com/office/drawing/2014/main" xmlns="" id="{D13A3FA6-3060-4BD5-A265-14C47B7E2A2C}"/>
                  </a:ext>
                </a:extLst>
              </p:cNvPr>
              <p:cNvSpPr/>
              <p:nvPr/>
            </p:nvSpPr>
            <p:spPr>
              <a:xfrm rot="10800000">
                <a:off x="9138200" y="2678206"/>
                <a:ext cx="843386" cy="144781"/>
              </a:xfrm>
              <a:prstGeom prst="round2Same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tr-TR"/>
              </a:p>
            </p:txBody>
          </p:sp>
          <p:sp>
            <p:nvSpPr>
              <p:cNvPr id="43" name="Dikdörtgen: Yuvarlatılmış Üst Köşeler 43">
                <a:extLst>
                  <a:ext uri="{FF2B5EF4-FFF2-40B4-BE49-F238E27FC236}">
                    <a16:creationId xmlns:a16="http://schemas.microsoft.com/office/drawing/2014/main" xmlns="" id="{838AF3F1-9845-4382-ACE6-68D2A4F39A80}"/>
                  </a:ext>
                </a:extLst>
              </p:cNvPr>
              <p:cNvSpPr/>
              <p:nvPr/>
            </p:nvSpPr>
            <p:spPr>
              <a:xfrm rot="10800000">
                <a:off x="8190669" y="2678206"/>
                <a:ext cx="843386" cy="144781"/>
              </a:xfrm>
              <a:prstGeom prst="round2Same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tr-TR"/>
              </a:p>
            </p:txBody>
          </p:sp>
          <p:sp>
            <p:nvSpPr>
              <p:cNvPr id="44" name="Dikdörtgen: Yuvarlatılmış Üst Köşeler 46">
                <a:extLst>
                  <a:ext uri="{FF2B5EF4-FFF2-40B4-BE49-F238E27FC236}">
                    <a16:creationId xmlns:a16="http://schemas.microsoft.com/office/drawing/2014/main" xmlns="" id="{86A9899E-9392-4E6D-901E-78B1CE46B68C}"/>
                  </a:ext>
                </a:extLst>
              </p:cNvPr>
              <p:cNvSpPr/>
              <p:nvPr/>
            </p:nvSpPr>
            <p:spPr>
              <a:xfrm rot="10800000">
                <a:off x="11165780" y="2678206"/>
                <a:ext cx="843386" cy="144781"/>
              </a:xfrm>
              <a:prstGeom prst="round2Same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5" name="Dikdörtgen: Yuvarlatılmış Üst Köşeler 49">
                <a:extLst>
                  <a:ext uri="{FF2B5EF4-FFF2-40B4-BE49-F238E27FC236}">
                    <a16:creationId xmlns:a16="http://schemas.microsoft.com/office/drawing/2014/main" xmlns="" id="{EC6CCA76-DF14-4FE1-8CFE-4CD1410658E1}"/>
                  </a:ext>
                </a:extLst>
              </p:cNvPr>
              <p:cNvSpPr/>
              <p:nvPr/>
            </p:nvSpPr>
            <p:spPr>
              <a:xfrm rot="10800000">
                <a:off x="10218249" y="2678206"/>
                <a:ext cx="843386" cy="144781"/>
              </a:xfrm>
              <a:prstGeom prst="round2Same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nvGrpSpPr>
            <p:cNvPr id="29" name="Grup 61">
              <a:extLst>
                <a:ext uri="{FF2B5EF4-FFF2-40B4-BE49-F238E27FC236}">
                  <a16:creationId xmlns:a16="http://schemas.microsoft.com/office/drawing/2014/main" xmlns="" id="{B1BF4C8F-3541-42BC-BB30-9A281EA71FD9}"/>
                </a:ext>
              </a:extLst>
            </p:cNvPr>
            <p:cNvGrpSpPr/>
            <p:nvPr/>
          </p:nvGrpSpPr>
          <p:grpSpPr>
            <a:xfrm>
              <a:off x="4135505" y="1993593"/>
              <a:ext cx="7873661" cy="412751"/>
              <a:chOff x="4135505" y="1993593"/>
              <a:chExt cx="7873661" cy="412751"/>
            </a:xfrm>
          </p:grpSpPr>
          <p:sp>
            <p:nvSpPr>
              <p:cNvPr id="30" name="Dikdörtgen: Yuvarlatılmış Üst Köşeler 21">
                <a:extLst>
                  <a:ext uri="{FF2B5EF4-FFF2-40B4-BE49-F238E27FC236}">
                    <a16:creationId xmlns:a16="http://schemas.microsoft.com/office/drawing/2014/main" xmlns="" id="{612B8F5B-D5A2-4E5D-B324-E34944EABE19}"/>
                  </a:ext>
                </a:extLst>
              </p:cNvPr>
              <p:cNvSpPr/>
              <p:nvPr/>
            </p:nvSpPr>
            <p:spPr>
              <a:xfrm>
                <a:off x="5083036" y="1993593"/>
                <a:ext cx="843386" cy="412751"/>
              </a:xfrm>
              <a:prstGeom prst="round2Same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2019</a:t>
                </a:r>
              </a:p>
            </p:txBody>
          </p:sp>
          <p:sp>
            <p:nvSpPr>
              <p:cNvPr id="31" name="Dikdörtgen: Yuvarlatılmış Üst Köşeler 27">
                <a:extLst>
                  <a:ext uri="{FF2B5EF4-FFF2-40B4-BE49-F238E27FC236}">
                    <a16:creationId xmlns:a16="http://schemas.microsoft.com/office/drawing/2014/main" xmlns="" id="{9D0CCE47-61D8-460F-AA83-8A0373B51D8B}"/>
                  </a:ext>
                </a:extLst>
              </p:cNvPr>
              <p:cNvSpPr/>
              <p:nvPr/>
            </p:nvSpPr>
            <p:spPr>
              <a:xfrm>
                <a:off x="4135505" y="1993593"/>
                <a:ext cx="843386" cy="412751"/>
              </a:xfrm>
              <a:prstGeom prst="round2Same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2018</a:t>
                </a:r>
              </a:p>
            </p:txBody>
          </p:sp>
          <p:sp>
            <p:nvSpPr>
              <p:cNvPr id="32" name="Dikdörtgen: Yuvarlatılmış Üst Köşeler 30">
                <a:extLst>
                  <a:ext uri="{FF2B5EF4-FFF2-40B4-BE49-F238E27FC236}">
                    <a16:creationId xmlns:a16="http://schemas.microsoft.com/office/drawing/2014/main" xmlns="" id="{06763E78-0EF9-4EB8-AEB3-89BFC485A244}"/>
                  </a:ext>
                </a:extLst>
              </p:cNvPr>
              <p:cNvSpPr/>
              <p:nvPr/>
            </p:nvSpPr>
            <p:spPr>
              <a:xfrm>
                <a:off x="7110619" y="1993593"/>
                <a:ext cx="843386" cy="412751"/>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2020</a:t>
                </a:r>
              </a:p>
            </p:txBody>
          </p:sp>
          <p:sp>
            <p:nvSpPr>
              <p:cNvPr id="33" name="Dikdörtgen: Yuvarlatılmış Üst Köşeler 33">
                <a:extLst>
                  <a:ext uri="{FF2B5EF4-FFF2-40B4-BE49-F238E27FC236}">
                    <a16:creationId xmlns:a16="http://schemas.microsoft.com/office/drawing/2014/main" xmlns="" id="{DEA662AA-89C6-4CF4-8934-E52DC80667D8}"/>
                  </a:ext>
                </a:extLst>
              </p:cNvPr>
              <p:cNvSpPr/>
              <p:nvPr/>
            </p:nvSpPr>
            <p:spPr>
              <a:xfrm>
                <a:off x="6163088" y="1993593"/>
                <a:ext cx="843386" cy="412751"/>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2019</a:t>
                </a:r>
              </a:p>
            </p:txBody>
          </p:sp>
          <p:sp>
            <p:nvSpPr>
              <p:cNvPr id="34" name="Dikdörtgen: Yuvarlatılmış Üst Köşeler 42">
                <a:extLst>
                  <a:ext uri="{FF2B5EF4-FFF2-40B4-BE49-F238E27FC236}">
                    <a16:creationId xmlns:a16="http://schemas.microsoft.com/office/drawing/2014/main" xmlns="" id="{EC533748-EEE2-4BA9-A524-9450A7BF7DB3}"/>
                  </a:ext>
                </a:extLst>
              </p:cNvPr>
              <p:cNvSpPr/>
              <p:nvPr/>
            </p:nvSpPr>
            <p:spPr>
              <a:xfrm>
                <a:off x="9138200" y="1993593"/>
                <a:ext cx="843386" cy="412751"/>
              </a:xfrm>
              <a:prstGeom prst="round2SameRect">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2021</a:t>
                </a:r>
              </a:p>
            </p:txBody>
          </p:sp>
          <p:sp>
            <p:nvSpPr>
              <p:cNvPr id="35" name="Dikdörtgen: Yuvarlatılmış Üst Köşeler 45">
                <a:extLst>
                  <a:ext uri="{FF2B5EF4-FFF2-40B4-BE49-F238E27FC236}">
                    <a16:creationId xmlns:a16="http://schemas.microsoft.com/office/drawing/2014/main" xmlns="" id="{72D302F9-4C01-4185-AF58-B5EEE5362D30}"/>
                  </a:ext>
                </a:extLst>
              </p:cNvPr>
              <p:cNvSpPr/>
              <p:nvPr/>
            </p:nvSpPr>
            <p:spPr>
              <a:xfrm>
                <a:off x="8190669" y="1993593"/>
                <a:ext cx="843386" cy="412751"/>
              </a:xfrm>
              <a:prstGeom prst="round2SameRect">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2020</a:t>
                </a:r>
              </a:p>
            </p:txBody>
          </p:sp>
          <p:sp>
            <p:nvSpPr>
              <p:cNvPr id="36" name="Dikdörtgen: Yuvarlatılmış Üst Köşeler 48">
                <a:extLst>
                  <a:ext uri="{FF2B5EF4-FFF2-40B4-BE49-F238E27FC236}">
                    <a16:creationId xmlns:a16="http://schemas.microsoft.com/office/drawing/2014/main" xmlns="" id="{C7AE3EF1-4858-4058-BB0C-469D3EB36171}"/>
                  </a:ext>
                </a:extLst>
              </p:cNvPr>
              <p:cNvSpPr/>
              <p:nvPr/>
            </p:nvSpPr>
            <p:spPr>
              <a:xfrm>
                <a:off x="11165780" y="1993593"/>
                <a:ext cx="843386" cy="412751"/>
              </a:xfrm>
              <a:prstGeom prst="round2Same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2022</a:t>
                </a:r>
              </a:p>
            </p:txBody>
          </p:sp>
          <p:sp>
            <p:nvSpPr>
              <p:cNvPr id="37" name="Dikdörtgen: Yuvarlatılmış Üst Köşeler 51">
                <a:extLst>
                  <a:ext uri="{FF2B5EF4-FFF2-40B4-BE49-F238E27FC236}">
                    <a16:creationId xmlns:a16="http://schemas.microsoft.com/office/drawing/2014/main" xmlns="" id="{2F925679-9961-4CB0-91A7-858BFCB474C2}"/>
                  </a:ext>
                </a:extLst>
              </p:cNvPr>
              <p:cNvSpPr/>
              <p:nvPr/>
            </p:nvSpPr>
            <p:spPr>
              <a:xfrm>
                <a:off x="10218249" y="1993593"/>
                <a:ext cx="843386" cy="412751"/>
              </a:xfrm>
              <a:prstGeom prst="round2Same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2021</a:t>
                </a:r>
              </a:p>
            </p:txBody>
          </p:sp>
        </p:grpSp>
      </p:grpSp>
      <p:pic>
        <p:nvPicPr>
          <p:cNvPr id="46" name="3 Resim" descr="merkezefendi mem logo2.jpg"/>
          <p:cNvPicPr>
            <a:picLocks noChangeAspect="1"/>
          </p:cNvPicPr>
          <p:nvPr/>
        </p:nvPicPr>
        <p:blipFill>
          <a:blip r:embed="rId3" cstate="print"/>
          <a:srcRect/>
          <a:stretch>
            <a:fillRect/>
          </a:stretch>
        </p:blipFill>
        <p:spPr bwMode="auto">
          <a:xfrm>
            <a:off x="56446" y="101599"/>
            <a:ext cx="1557865" cy="1461054"/>
          </a:xfrm>
          <a:prstGeom prst="rect">
            <a:avLst/>
          </a:prstGeom>
          <a:noFill/>
          <a:ln w="9525">
            <a:noFill/>
            <a:miter lim="800000"/>
            <a:headEnd/>
            <a:tailEnd/>
          </a:ln>
        </p:spPr>
      </p:pic>
    </p:spTree>
    <p:extLst>
      <p:ext uri="{BB962C8B-B14F-4D97-AF65-F5344CB8AC3E}">
        <p14:creationId xmlns="" xmlns:p14="http://schemas.microsoft.com/office/powerpoint/2010/main" val="51830489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830571" y="156526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Akış Çizelgesi: Ayıkla 3"/>
          <p:cNvSpPr/>
          <p:nvPr/>
        </p:nvSpPr>
        <p:spPr>
          <a:xfrm rot="5400000">
            <a:off x="5006406" y="36669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Oval 5"/>
          <p:cNvSpPr/>
          <p:nvPr/>
        </p:nvSpPr>
        <p:spPr>
          <a:xfrm>
            <a:off x="127011" y="116881"/>
            <a:ext cx="1407120" cy="140712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7" name="Düz Bağlayıcı 6"/>
          <p:cNvCxnSpPr>
            <a:stCxn id="6" idx="6"/>
          </p:cNvCxnSpPr>
          <p:nvPr/>
        </p:nvCxnSpPr>
        <p:spPr>
          <a:xfrm>
            <a:off x="1534133" y="820445"/>
            <a:ext cx="10657871" cy="186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a:stCxn id="6" idx="4"/>
          </p:cNvCxnSpPr>
          <p:nvPr/>
        </p:nvCxnSpPr>
        <p:spPr>
          <a:xfrm>
            <a:off x="830571" y="1524005"/>
            <a:ext cx="0" cy="53339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Yay 8"/>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0" name="Yuvarlatılmış Dikdörtgen 9"/>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Metin kutusu 10"/>
          <p:cNvSpPr txBox="1"/>
          <p:nvPr/>
        </p:nvSpPr>
        <p:spPr>
          <a:xfrm>
            <a:off x="5475749" y="211327"/>
            <a:ext cx="6716255" cy="584775"/>
          </a:xfrm>
          <a:prstGeom prst="rect">
            <a:avLst/>
          </a:prstGeom>
          <a:noFill/>
        </p:spPr>
        <p:txBody>
          <a:bodyPr wrap="square" rtlCol="0">
            <a:spAutoFit/>
          </a:bodyPr>
          <a:lstStyle/>
          <a:p>
            <a:pPr algn="ctr"/>
            <a:r>
              <a:rPr lang="tr-TR" sz="3200" b="1" dirty="0" smtClean="0">
                <a:effectLst>
                  <a:outerShdw blurRad="38100" dist="38100" dir="2700000" algn="tl">
                    <a:srgbClr val="000000">
                      <a:alpha val="43137"/>
                    </a:srgbClr>
                  </a:outerShdw>
                </a:effectLst>
                <a:latin typeface="Trebuchet MS" panose="020B0603020202020204" pitchFamily="34" charset="0"/>
              </a:rPr>
              <a:t>2023 EĞİTİM VİZYONU</a:t>
            </a:r>
            <a:endParaRPr lang="tr-TR" sz="3200" b="1" dirty="0">
              <a:effectLst>
                <a:outerShdw blurRad="38100" dist="38100" dir="2700000" algn="tl">
                  <a:srgbClr val="000000">
                    <a:alpha val="43137"/>
                  </a:srgbClr>
                </a:outerShdw>
              </a:effectLst>
              <a:latin typeface="Trebuchet MS" panose="020B0603020202020204" pitchFamily="34" charset="0"/>
            </a:endParaRPr>
          </a:p>
        </p:txBody>
      </p:sp>
      <p:sp>
        <p:nvSpPr>
          <p:cNvPr id="12" name="11 Slayt Numarası Yer Tutucusu"/>
          <p:cNvSpPr>
            <a:spLocks noGrp="1"/>
          </p:cNvSpPr>
          <p:nvPr>
            <p:ph type="sldNum" sz="quarter" idx="12"/>
          </p:nvPr>
        </p:nvSpPr>
        <p:spPr/>
        <p:txBody>
          <a:bodyPr/>
          <a:lstStyle/>
          <a:p>
            <a:fld id="{92906C5C-297D-40D7-908D-F30303E58C5D}" type="slidenum">
              <a:rPr lang="tr-TR" smtClean="0"/>
              <a:pPr/>
              <a:t>54</a:t>
            </a:fld>
            <a:endParaRPr lang="tr-TR"/>
          </a:p>
        </p:txBody>
      </p:sp>
      <p:sp>
        <p:nvSpPr>
          <p:cNvPr id="2" name="Dikdörtgen 1"/>
          <p:cNvSpPr/>
          <p:nvPr/>
        </p:nvSpPr>
        <p:spPr>
          <a:xfrm>
            <a:off x="830572" y="1557642"/>
            <a:ext cx="11361429" cy="652166"/>
          </a:xfrm>
          <a:prstGeom prst="rect">
            <a:avLst/>
          </a:prstGeom>
        </p:spPr>
        <p:txBody>
          <a:bodyPr wrap="square">
            <a:spAutoFit/>
          </a:bodyPr>
          <a:lstStyle/>
          <a:p>
            <a:pPr algn="ctr">
              <a:lnSpc>
                <a:spcPct val="107000"/>
              </a:lnSpc>
              <a:spcAft>
                <a:spcPts val="800"/>
              </a:spcAft>
            </a:pPr>
            <a:r>
              <a:rPr lang="tr-TR" sz="3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İNSAN KAYNAKLARININ GELİŞTİRİLMESİ VE YÖNETİMİ</a:t>
            </a:r>
          </a:p>
        </p:txBody>
      </p:sp>
      <p:sp>
        <p:nvSpPr>
          <p:cNvPr id="14" name="Yuvarlatılmış Dikdörtgen 13"/>
          <p:cNvSpPr/>
          <p:nvPr/>
        </p:nvSpPr>
        <p:spPr>
          <a:xfrm>
            <a:off x="830571" y="2283792"/>
            <a:ext cx="11361431" cy="101438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830572" y="2283791"/>
            <a:ext cx="11361429" cy="1014380"/>
          </a:xfrm>
          <a:prstGeom prst="rect">
            <a:avLst/>
          </a:prstGeom>
        </p:spPr>
        <p:txBody>
          <a:bodyPr wrap="square">
            <a:spAutoFit/>
          </a:bodyPr>
          <a:lstStyle/>
          <a:p>
            <a:pPr algn="ctr">
              <a:lnSpc>
                <a:spcPct val="107000"/>
              </a:lnSpc>
              <a:spcAft>
                <a:spcPts val="800"/>
              </a:spcAft>
            </a:pPr>
            <a:r>
              <a:rPr lang="tr-TR"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İNSAN KAYNAĞININ VERİMLİ KULLANILMASI ve HAKKANİYETLİ                    BİR ŞEKİLDE ÖDÜLLENDİRİLMESİ SAĞLANACAK</a:t>
            </a:r>
          </a:p>
        </p:txBody>
      </p:sp>
      <p:sp>
        <p:nvSpPr>
          <p:cNvPr id="17" name="Dikdörtgen 16"/>
          <p:cNvSpPr/>
          <p:nvPr/>
        </p:nvSpPr>
        <p:spPr>
          <a:xfrm rot="16200000">
            <a:off x="-647635" y="5276212"/>
            <a:ext cx="2121093" cy="769441"/>
          </a:xfrm>
          <a:prstGeom prst="rect">
            <a:avLst/>
          </a:prstGeom>
        </p:spPr>
        <p:txBody>
          <a:bodyPr wrap="none">
            <a:spAutoFit/>
          </a:bodyPr>
          <a:lstStyle/>
          <a:p>
            <a:r>
              <a:rPr lang="tr-TR" sz="44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HEDEF 2</a:t>
            </a:r>
            <a:endParaRPr lang="tr-TR" sz="4400" dirty="0"/>
          </a:p>
        </p:txBody>
      </p:sp>
      <p:sp>
        <p:nvSpPr>
          <p:cNvPr id="18" name="Dikdörtgen 17"/>
          <p:cNvSpPr/>
          <p:nvPr/>
        </p:nvSpPr>
        <p:spPr>
          <a:xfrm>
            <a:off x="830572" y="3381704"/>
            <a:ext cx="11026149" cy="948593"/>
          </a:xfrm>
          <a:prstGeom prst="rect">
            <a:avLst/>
          </a:prstGeom>
        </p:spPr>
        <p:txBody>
          <a:bodyPr wrap="square">
            <a:spAutoFit/>
          </a:bodyPr>
          <a:lstStyle/>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5- Öğretmenlerin </a:t>
            </a:r>
            <a:r>
              <a:rPr lang="tr-TR" sz="2600" dirty="0">
                <a:latin typeface="Calibri" panose="020F0502020204030204" pitchFamily="34" charset="0"/>
                <a:ea typeface="Calibri" panose="020F0502020204030204" pitchFamily="34" charset="0"/>
                <a:cs typeface="Times New Roman" panose="02020603050405020304" pitchFamily="18" charset="0"/>
              </a:rPr>
              <a:t>mesleki gelişimlerine ilişkin </a:t>
            </a:r>
            <a:r>
              <a:rPr lang="tr-TR" sz="26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sertifika ve diplomalarının özlük haklarına hakkaniyetli yansıtılması</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 </a:t>
            </a:r>
            <a:r>
              <a:rPr lang="tr-TR" sz="2600" dirty="0">
                <a:latin typeface="Calibri" panose="020F0502020204030204" pitchFamily="34" charset="0"/>
                <a:ea typeface="Calibri" panose="020F0502020204030204" pitchFamily="34" charset="0"/>
                <a:cs typeface="Times New Roman" panose="02020603050405020304" pitchFamily="18" charset="0"/>
              </a:rPr>
              <a:t>sağlanacaktır</a:t>
            </a:r>
            <a:r>
              <a:rPr lang="tr-TR" sz="2600" dirty="0" smtClean="0">
                <a:latin typeface="Calibri" panose="020F0502020204030204" pitchFamily="34" charset="0"/>
                <a:ea typeface="Calibri" panose="020F0502020204030204" pitchFamily="34" charset="0"/>
                <a:cs typeface="Times New Roman" panose="02020603050405020304" pitchFamily="18" charset="0"/>
              </a:rPr>
              <a:t>.</a:t>
            </a:r>
            <a:endParaRPr lang="tr-TR" sz="2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6" name="3 Resim" descr="merkezefendi mem logo2.jpg"/>
          <p:cNvPicPr>
            <a:picLocks noChangeAspect="1"/>
          </p:cNvPicPr>
          <p:nvPr/>
        </p:nvPicPr>
        <p:blipFill>
          <a:blip r:embed="rId3" cstate="print"/>
          <a:srcRect/>
          <a:stretch>
            <a:fillRect/>
          </a:stretch>
        </p:blipFill>
        <p:spPr bwMode="auto">
          <a:xfrm>
            <a:off x="56446" y="101599"/>
            <a:ext cx="1557865" cy="1461054"/>
          </a:xfrm>
          <a:prstGeom prst="rect">
            <a:avLst/>
          </a:prstGeom>
          <a:noFill/>
          <a:ln w="9525">
            <a:noFill/>
            <a:miter lim="800000"/>
            <a:headEnd/>
            <a:tailEnd/>
          </a:ln>
        </p:spPr>
      </p:pic>
    </p:spTree>
    <p:extLst>
      <p:ext uri="{BB962C8B-B14F-4D97-AF65-F5344CB8AC3E}">
        <p14:creationId xmlns="" xmlns:p14="http://schemas.microsoft.com/office/powerpoint/2010/main" val="51830489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830571" y="156526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Akış Çizelgesi: Ayıkla 3"/>
          <p:cNvSpPr/>
          <p:nvPr/>
        </p:nvSpPr>
        <p:spPr>
          <a:xfrm rot="5400000">
            <a:off x="5006406" y="36669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Oval 5"/>
          <p:cNvSpPr/>
          <p:nvPr/>
        </p:nvSpPr>
        <p:spPr>
          <a:xfrm>
            <a:off x="127011" y="116881"/>
            <a:ext cx="1407120" cy="140712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7" name="Düz Bağlayıcı 6"/>
          <p:cNvCxnSpPr>
            <a:stCxn id="6" idx="6"/>
          </p:cNvCxnSpPr>
          <p:nvPr/>
        </p:nvCxnSpPr>
        <p:spPr>
          <a:xfrm>
            <a:off x="1534133" y="820445"/>
            <a:ext cx="10657871" cy="186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a:stCxn id="6" idx="4"/>
          </p:cNvCxnSpPr>
          <p:nvPr/>
        </p:nvCxnSpPr>
        <p:spPr>
          <a:xfrm>
            <a:off x="830571" y="1524005"/>
            <a:ext cx="0" cy="53339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Yay 8"/>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0" name="Yuvarlatılmış Dikdörtgen 9"/>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Metin kutusu 10"/>
          <p:cNvSpPr txBox="1"/>
          <p:nvPr/>
        </p:nvSpPr>
        <p:spPr>
          <a:xfrm>
            <a:off x="5475749" y="211327"/>
            <a:ext cx="6716255" cy="584775"/>
          </a:xfrm>
          <a:prstGeom prst="rect">
            <a:avLst/>
          </a:prstGeom>
          <a:noFill/>
        </p:spPr>
        <p:txBody>
          <a:bodyPr wrap="square" rtlCol="0">
            <a:spAutoFit/>
          </a:bodyPr>
          <a:lstStyle/>
          <a:p>
            <a:pPr algn="ctr"/>
            <a:r>
              <a:rPr lang="tr-TR" sz="3200" b="1" dirty="0" smtClean="0">
                <a:effectLst>
                  <a:outerShdw blurRad="38100" dist="38100" dir="2700000" algn="tl">
                    <a:srgbClr val="000000">
                      <a:alpha val="43137"/>
                    </a:srgbClr>
                  </a:outerShdw>
                </a:effectLst>
                <a:latin typeface="Trebuchet MS" panose="020B0603020202020204" pitchFamily="34" charset="0"/>
              </a:rPr>
              <a:t>2023 EĞİTİM VİZYONU</a:t>
            </a:r>
            <a:endParaRPr lang="tr-TR" sz="3200" b="1" dirty="0">
              <a:effectLst>
                <a:outerShdw blurRad="38100" dist="38100" dir="2700000" algn="tl">
                  <a:srgbClr val="000000">
                    <a:alpha val="43137"/>
                  </a:srgbClr>
                </a:outerShdw>
              </a:effectLst>
              <a:latin typeface="Trebuchet MS" panose="020B0603020202020204" pitchFamily="34" charset="0"/>
            </a:endParaRPr>
          </a:p>
        </p:txBody>
      </p:sp>
      <p:sp>
        <p:nvSpPr>
          <p:cNvPr id="12" name="11 Slayt Numarası Yer Tutucusu"/>
          <p:cNvSpPr>
            <a:spLocks noGrp="1"/>
          </p:cNvSpPr>
          <p:nvPr>
            <p:ph type="sldNum" sz="quarter" idx="12"/>
          </p:nvPr>
        </p:nvSpPr>
        <p:spPr/>
        <p:txBody>
          <a:bodyPr/>
          <a:lstStyle/>
          <a:p>
            <a:fld id="{92906C5C-297D-40D7-908D-F30303E58C5D}" type="slidenum">
              <a:rPr lang="tr-TR" smtClean="0"/>
              <a:pPr/>
              <a:t>55</a:t>
            </a:fld>
            <a:endParaRPr lang="tr-TR"/>
          </a:p>
        </p:txBody>
      </p:sp>
      <p:sp>
        <p:nvSpPr>
          <p:cNvPr id="2" name="Dikdörtgen 1"/>
          <p:cNvSpPr/>
          <p:nvPr/>
        </p:nvSpPr>
        <p:spPr>
          <a:xfrm>
            <a:off x="830572" y="1557642"/>
            <a:ext cx="11361429" cy="652166"/>
          </a:xfrm>
          <a:prstGeom prst="rect">
            <a:avLst/>
          </a:prstGeom>
        </p:spPr>
        <p:txBody>
          <a:bodyPr wrap="square">
            <a:spAutoFit/>
          </a:bodyPr>
          <a:lstStyle/>
          <a:p>
            <a:pPr algn="ctr">
              <a:lnSpc>
                <a:spcPct val="107000"/>
              </a:lnSpc>
              <a:spcAft>
                <a:spcPts val="800"/>
              </a:spcAft>
            </a:pPr>
            <a:r>
              <a:rPr lang="tr-TR" sz="3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İNSAN KAYNAKLARININ GELİŞTİRİLMESİ VE YÖNETİMİ</a:t>
            </a:r>
          </a:p>
        </p:txBody>
      </p:sp>
      <p:sp>
        <p:nvSpPr>
          <p:cNvPr id="14" name="Yuvarlatılmış Dikdörtgen 13"/>
          <p:cNvSpPr/>
          <p:nvPr/>
        </p:nvSpPr>
        <p:spPr>
          <a:xfrm>
            <a:off x="830571" y="2283792"/>
            <a:ext cx="11361431" cy="101438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830572" y="2283791"/>
            <a:ext cx="11361429" cy="1014380"/>
          </a:xfrm>
          <a:prstGeom prst="rect">
            <a:avLst/>
          </a:prstGeom>
        </p:spPr>
        <p:txBody>
          <a:bodyPr wrap="square">
            <a:spAutoFit/>
          </a:bodyPr>
          <a:lstStyle/>
          <a:p>
            <a:pPr algn="ctr">
              <a:lnSpc>
                <a:spcPct val="107000"/>
              </a:lnSpc>
              <a:spcAft>
                <a:spcPts val="800"/>
              </a:spcAft>
            </a:pPr>
            <a:r>
              <a:rPr lang="tr-TR"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İNSAN KAYNAĞININ VERİMLİ KULLANILMASI ve HAKKANİYETLİ                    BİR ŞEKİLDE ÖDÜLLENDİRİLMESİ SAĞLANACAK</a:t>
            </a:r>
          </a:p>
        </p:txBody>
      </p:sp>
      <p:sp>
        <p:nvSpPr>
          <p:cNvPr id="17" name="Dikdörtgen 16"/>
          <p:cNvSpPr/>
          <p:nvPr/>
        </p:nvSpPr>
        <p:spPr>
          <a:xfrm rot="16200000">
            <a:off x="-647635" y="5276212"/>
            <a:ext cx="2121093" cy="769441"/>
          </a:xfrm>
          <a:prstGeom prst="rect">
            <a:avLst/>
          </a:prstGeom>
        </p:spPr>
        <p:txBody>
          <a:bodyPr wrap="none">
            <a:spAutoFit/>
          </a:bodyPr>
          <a:lstStyle/>
          <a:p>
            <a:r>
              <a:rPr lang="tr-TR" sz="44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HEDEF 2</a:t>
            </a:r>
            <a:endParaRPr lang="tr-TR" sz="4400" dirty="0"/>
          </a:p>
        </p:txBody>
      </p:sp>
      <p:sp>
        <p:nvSpPr>
          <p:cNvPr id="18" name="Dikdörtgen 17"/>
          <p:cNvSpPr/>
          <p:nvPr/>
        </p:nvSpPr>
        <p:spPr>
          <a:xfrm>
            <a:off x="830572" y="3381706"/>
            <a:ext cx="11026149" cy="2441887"/>
          </a:xfrm>
          <a:prstGeom prst="rect">
            <a:avLst/>
          </a:prstGeom>
        </p:spPr>
        <p:txBody>
          <a:bodyPr wrap="square">
            <a:spAutoFit/>
          </a:bodyPr>
          <a:lstStyle/>
          <a:p>
            <a:pPr algn="just">
              <a:lnSpc>
                <a:spcPct val="107000"/>
              </a:lnSpc>
              <a:spcAft>
                <a:spcPts val="800"/>
              </a:spcAft>
            </a:pPr>
            <a:r>
              <a:rPr lang="tr-TR" sz="2400" dirty="0" smtClean="0">
                <a:latin typeface="Calibri" panose="020F0502020204030204" pitchFamily="34" charset="0"/>
                <a:ea typeface="Calibri" panose="020F0502020204030204" pitchFamily="34" charset="0"/>
                <a:cs typeface="Times New Roman" panose="02020603050405020304" pitchFamily="18" charset="0"/>
              </a:rPr>
              <a:t>6- </a:t>
            </a:r>
            <a:r>
              <a:rPr lang="tr-TR" sz="2400" b="1"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Okul </a:t>
            </a:r>
            <a:r>
              <a:rPr lang="tr-TR" sz="24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yöneticiliği </a:t>
            </a:r>
            <a:r>
              <a:rPr lang="tr-TR" sz="2400" dirty="0">
                <a:latin typeface="Calibri" panose="020F0502020204030204" pitchFamily="34" charset="0"/>
                <a:ea typeface="Calibri" panose="020F0502020204030204" pitchFamily="34" charset="0"/>
                <a:cs typeface="Times New Roman" panose="02020603050405020304" pitchFamily="18" charset="0"/>
              </a:rPr>
              <a:t>profesyonel bir uzmanlık alanı olarak düzenlenerek bir kariyer basamağı olarak </a:t>
            </a:r>
            <a:r>
              <a:rPr lang="tr-TR" sz="2400" dirty="0" smtClean="0">
                <a:latin typeface="Calibri" panose="020F0502020204030204" pitchFamily="34" charset="0"/>
                <a:ea typeface="Calibri" panose="020F0502020204030204" pitchFamily="34" charset="0"/>
                <a:cs typeface="Times New Roman" panose="02020603050405020304" pitchFamily="18" charset="0"/>
              </a:rPr>
              <a:t>yapılandırılacak.</a:t>
            </a:r>
          </a:p>
          <a:p>
            <a:pPr algn="just">
              <a:lnSpc>
                <a:spcPct val="107000"/>
              </a:lnSpc>
              <a:spcAft>
                <a:spcPts val="800"/>
              </a:spcAft>
            </a:pPr>
            <a:endParaRPr lang="tr-TR" sz="2600" dirty="0" smtClean="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tr-TR" sz="2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sz="2400" dirty="0" smtClean="0">
                <a:latin typeface="Calibri" panose="020F0502020204030204" pitchFamily="34" charset="0"/>
                <a:ea typeface="Calibri" panose="020F0502020204030204" pitchFamily="34" charset="0"/>
                <a:cs typeface="Times New Roman" panose="02020603050405020304" pitchFamily="18" charset="0"/>
              </a:rPr>
              <a:t>7- Okul Yöneticilerinin </a:t>
            </a:r>
            <a:r>
              <a:rPr lang="tr-TR" sz="2400" b="1"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özlük hakları iyileştirilecektir.</a:t>
            </a:r>
          </a:p>
        </p:txBody>
      </p:sp>
      <p:sp>
        <p:nvSpPr>
          <p:cNvPr id="19" name="Dikdörtgen 20">
            <a:extLst>
              <a:ext uri="{FF2B5EF4-FFF2-40B4-BE49-F238E27FC236}">
                <a16:creationId xmlns:a16="http://schemas.microsoft.com/office/drawing/2014/main" xmlns="" id="{3D532803-586C-4B5C-8414-E114310FAC58}"/>
              </a:ext>
            </a:extLst>
          </p:cNvPr>
          <p:cNvSpPr/>
          <p:nvPr/>
        </p:nvSpPr>
        <p:spPr>
          <a:xfrm>
            <a:off x="2970838" y="4862988"/>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G</a:t>
            </a:r>
          </a:p>
        </p:txBody>
      </p:sp>
      <p:sp>
        <p:nvSpPr>
          <p:cNvPr id="20" name="Dikdörtgen 26">
            <a:extLst>
              <a:ext uri="{FF2B5EF4-FFF2-40B4-BE49-F238E27FC236}">
                <a16:creationId xmlns:a16="http://schemas.microsoft.com/office/drawing/2014/main" xmlns="" id="{DFAB2C39-4301-4111-9B37-D554AE6AFB0B}"/>
              </a:ext>
            </a:extLst>
          </p:cNvPr>
          <p:cNvSpPr/>
          <p:nvPr/>
        </p:nvSpPr>
        <p:spPr>
          <a:xfrm>
            <a:off x="2023308" y="4862988"/>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HT</a:t>
            </a:r>
          </a:p>
        </p:txBody>
      </p:sp>
      <p:sp>
        <p:nvSpPr>
          <p:cNvPr id="21" name="Dikdörtgen 29">
            <a:extLst>
              <a:ext uri="{FF2B5EF4-FFF2-40B4-BE49-F238E27FC236}">
                <a16:creationId xmlns:a16="http://schemas.microsoft.com/office/drawing/2014/main" xmlns="" id="{40096CD4-1AD2-4D05-9336-BDBC9A8EDA4F}"/>
              </a:ext>
            </a:extLst>
          </p:cNvPr>
          <p:cNvSpPr/>
          <p:nvPr/>
        </p:nvSpPr>
        <p:spPr>
          <a:xfrm>
            <a:off x="4998422" y="4862988"/>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P2, İ2</a:t>
            </a:r>
          </a:p>
        </p:txBody>
      </p:sp>
      <p:sp>
        <p:nvSpPr>
          <p:cNvPr id="22" name="Dikdörtgen 32">
            <a:extLst>
              <a:ext uri="{FF2B5EF4-FFF2-40B4-BE49-F238E27FC236}">
                <a16:creationId xmlns:a16="http://schemas.microsoft.com/office/drawing/2014/main" xmlns="" id="{5CA22863-855A-4C9A-83EB-0FCDB9D09F34}"/>
              </a:ext>
            </a:extLst>
          </p:cNvPr>
          <p:cNvSpPr/>
          <p:nvPr/>
        </p:nvSpPr>
        <p:spPr>
          <a:xfrm>
            <a:off x="4050890" y="4862988"/>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P1,İ1</a:t>
            </a:r>
          </a:p>
        </p:txBody>
      </p:sp>
      <p:sp>
        <p:nvSpPr>
          <p:cNvPr id="23" name="Dikdörtgen 41">
            <a:extLst>
              <a:ext uri="{FF2B5EF4-FFF2-40B4-BE49-F238E27FC236}">
                <a16:creationId xmlns:a16="http://schemas.microsoft.com/office/drawing/2014/main" xmlns="" id="{EF90D3CE-50DB-4EB5-BC54-79B20DAC533E}"/>
              </a:ext>
            </a:extLst>
          </p:cNvPr>
          <p:cNvSpPr/>
          <p:nvPr/>
        </p:nvSpPr>
        <p:spPr>
          <a:xfrm>
            <a:off x="7026002" y="4862988"/>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UİDİ</a:t>
            </a:r>
          </a:p>
        </p:txBody>
      </p:sp>
      <p:sp>
        <p:nvSpPr>
          <p:cNvPr id="24" name="Dikdörtgen 44">
            <a:extLst>
              <a:ext uri="{FF2B5EF4-FFF2-40B4-BE49-F238E27FC236}">
                <a16:creationId xmlns:a16="http://schemas.microsoft.com/office/drawing/2014/main" xmlns="" id="{371BA538-3D81-4C53-A637-9B5E39AF75D4}"/>
              </a:ext>
            </a:extLst>
          </p:cNvPr>
          <p:cNvSpPr/>
          <p:nvPr/>
        </p:nvSpPr>
        <p:spPr>
          <a:xfrm>
            <a:off x="6078472" y="4862988"/>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ÜU</a:t>
            </a:r>
          </a:p>
        </p:txBody>
      </p:sp>
      <p:sp>
        <p:nvSpPr>
          <p:cNvPr id="25" name="Dikdörtgen 47">
            <a:extLst>
              <a:ext uri="{FF2B5EF4-FFF2-40B4-BE49-F238E27FC236}">
                <a16:creationId xmlns:a16="http://schemas.microsoft.com/office/drawing/2014/main" xmlns="" id="{404C4D8E-CC51-4D95-8F23-BD19123CD29B}"/>
              </a:ext>
            </a:extLst>
          </p:cNvPr>
          <p:cNvSpPr/>
          <p:nvPr/>
        </p:nvSpPr>
        <p:spPr>
          <a:xfrm>
            <a:off x="9053582" y="4862988"/>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UİDİ</a:t>
            </a:r>
          </a:p>
        </p:txBody>
      </p:sp>
      <p:sp>
        <p:nvSpPr>
          <p:cNvPr id="26" name="Dikdörtgen 50">
            <a:extLst>
              <a:ext uri="{FF2B5EF4-FFF2-40B4-BE49-F238E27FC236}">
                <a16:creationId xmlns:a16="http://schemas.microsoft.com/office/drawing/2014/main" xmlns="" id="{68D44DCD-ABEF-405C-9F99-6B057BD5E1BB}"/>
              </a:ext>
            </a:extLst>
          </p:cNvPr>
          <p:cNvSpPr/>
          <p:nvPr/>
        </p:nvSpPr>
        <p:spPr>
          <a:xfrm>
            <a:off x="8106052" y="4862988"/>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UİDİ</a:t>
            </a:r>
          </a:p>
        </p:txBody>
      </p:sp>
      <p:grpSp>
        <p:nvGrpSpPr>
          <p:cNvPr id="27" name="Grup 1">
            <a:extLst>
              <a:ext uri="{FF2B5EF4-FFF2-40B4-BE49-F238E27FC236}">
                <a16:creationId xmlns:a16="http://schemas.microsoft.com/office/drawing/2014/main" xmlns="" id="{810E6CF6-C6D5-45F1-98DC-951B57F8E8C4}"/>
              </a:ext>
            </a:extLst>
          </p:cNvPr>
          <p:cNvGrpSpPr/>
          <p:nvPr/>
        </p:nvGrpSpPr>
        <p:grpSpPr>
          <a:xfrm>
            <a:off x="2023304" y="4450233"/>
            <a:ext cx="7873661" cy="829394"/>
            <a:chOff x="4135505" y="1993593"/>
            <a:chExt cx="7873661" cy="829394"/>
          </a:xfrm>
        </p:grpSpPr>
        <p:grpSp>
          <p:nvGrpSpPr>
            <p:cNvPr id="28" name="Grup 62">
              <a:extLst>
                <a:ext uri="{FF2B5EF4-FFF2-40B4-BE49-F238E27FC236}">
                  <a16:creationId xmlns:a16="http://schemas.microsoft.com/office/drawing/2014/main" xmlns="" id="{6CC26AD3-E6AD-484F-A7A2-59A689196B42}"/>
                </a:ext>
              </a:extLst>
            </p:cNvPr>
            <p:cNvGrpSpPr/>
            <p:nvPr/>
          </p:nvGrpSpPr>
          <p:grpSpPr>
            <a:xfrm>
              <a:off x="4135505" y="2678206"/>
              <a:ext cx="7873661" cy="144781"/>
              <a:chOff x="4135505" y="2678206"/>
              <a:chExt cx="7873661" cy="144781"/>
            </a:xfrm>
          </p:grpSpPr>
          <p:sp>
            <p:nvSpPr>
              <p:cNvPr id="38" name="Dikdörtgen: Yuvarlatılmış Üst Köşeler 19">
                <a:extLst>
                  <a:ext uri="{FF2B5EF4-FFF2-40B4-BE49-F238E27FC236}">
                    <a16:creationId xmlns:a16="http://schemas.microsoft.com/office/drawing/2014/main" xmlns="" id="{4F9B7088-1613-4186-9ACA-4127815A647B}"/>
                  </a:ext>
                </a:extLst>
              </p:cNvPr>
              <p:cNvSpPr/>
              <p:nvPr/>
            </p:nvSpPr>
            <p:spPr>
              <a:xfrm rot="10800000">
                <a:off x="5083036" y="2678206"/>
                <a:ext cx="843386" cy="144781"/>
              </a:xfrm>
              <a:prstGeom prst="round2Same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9" name="Dikdörtgen: Yuvarlatılmış Üst Köşeler 25">
                <a:extLst>
                  <a:ext uri="{FF2B5EF4-FFF2-40B4-BE49-F238E27FC236}">
                    <a16:creationId xmlns:a16="http://schemas.microsoft.com/office/drawing/2014/main" xmlns="" id="{F7FE5BB0-0897-4EE1-8C83-35394BA07BC9}"/>
                  </a:ext>
                </a:extLst>
              </p:cNvPr>
              <p:cNvSpPr/>
              <p:nvPr/>
            </p:nvSpPr>
            <p:spPr>
              <a:xfrm rot="10800000">
                <a:off x="4135505" y="2678206"/>
                <a:ext cx="843386" cy="144781"/>
              </a:xfrm>
              <a:prstGeom prst="round2Same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0" name="Dikdörtgen: Yuvarlatılmış Üst Köşeler 28">
                <a:extLst>
                  <a:ext uri="{FF2B5EF4-FFF2-40B4-BE49-F238E27FC236}">
                    <a16:creationId xmlns:a16="http://schemas.microsoft.com/office/drawing/2014/main" xmlns="" id="{9368EDA0-BE61-4D60-A9B6-64F9508CA9C9}"/>
                  </a:ext>
                </a:extLst>
              </p:cNvPr>
              <p:cNvSpPr/>
              <p:nvPr/>
            </p:nvSpPr>
            <p:spPr>
              <a:xfrm rot="10800000">
                <a:off x="7110619" y="2678206"/>
                <a:ext cx="843386" cy="144781"/>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41" name="Dikdörtgen: Yuvarlatılmış Üst Köşeler 31">
                <a:extLst>
                  <a:ext uri="{FF2B5EF4-FFF2-40B4-BE49-F238E27FC236}">
                    <a16:creationId xmlns:a16="http://schemas.microsoft.com/office/drawing/2014/main" xmlns="" id="{6BCBDB55-78A5-440A-856B-30EA0B2B4E88}"/>
                  </a:ext>
                </a:extLst>
              </p:cNvPr>
              <p:cNvSpPr/>
              <p:nvPr/>
            </p:nvSpPr>
            <p:spPr>
              <a:xfrm rot="10800000">
                <a:off x="6163088" y="2678206"/>
                <a:ext cx="843386" cy="144781"/>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42" name="Dikdörtgen: Yuvarlatılmış Üst Köşeler 40">
                <a:extLst>
                  <a:ext uri="{FF2B5EF4-FFF2-40B4-BE49-F238E27FC236}">
                    <a16:creationId xmlns:a16="http://schemas.microsoft.com/office/drawing/2014/main" xmlns="" id="{D13A3FA6-3060-4BD5-A265-14C47B7E2A2C}"/>
                  </a:ext>
                </a:extLst>
              </p:cNvPr>
              <p:cNvSpPr/>
              <p:nvPr/>
            </p:nvSpPr>
            <p:spPr>
              <a:xfrm rot="10800000">
                <a:off x="9138200" y="2678206"/>
                <a:ext cx="843386" cy="144781"/>
              </a:xfrm>
              <a:prstGeom prst="round2Same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tr-TR"/>
              </a:p>
            </p:txBody>
          </p:sp>
          <p:sp>
            <p:nvSpPr>
              <p:cNvPr id="43" name="Dikdörtgen: Yuvarlatılmış Üst Köşeler 43">
                <a:extLst>
                  <a:ext uri="{FF2B5EF4-FFF2-40B4-BE49-F238E27FC236}">
                    <a16:creationId xmlns:a16="http://schemas.microsoft.com/office/drawing/2014/main" xmlns="" id="{838AF3F1-9845-4382-ACE6-68D2A4F39A80}"/>
                  </a:ext>
                </a:extLst>
              </p:cNvPr>
              <p:cNvSpPr/>
              <p:nvPr/>
            </p:nvSpPr>
            <p:spPr>
              <a:xfrm rot="10800000">
                <a:off x="8190669" y="2678206"/>
                <a:ext cx="843386" cy="144781"/>
              </a:xfrm>
              <a:prstGeom prst="round2Same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tr-TR"/>
              </a:p>
            </p:txBody>
          </p:sp>
          <p:sp>
            <p:nvSpPr>
              <p:cNvPr id="44" name="Dikdörtgen: Yuvarlatılmış Üst Köşeler 46">
                <a:extLst>
                  <a:ext uri="{FF2B5EF4-FFF2-40B4-BE49-F238E27FC236}">
                    <a16:creationId xmlns:a16="http://schemas.microsoft.com/office/drawing/2014/main" xmlns="" id="{86A9899E-9392-4E6D-901E-78B1CE46B68C}"/>
                  </a:ext>
                </a:extLst>
              </p:cNvPr>
              <p:cNvSpPr/>
              <p:nvPr/>
            </p:nvSpPr>
            <p:spPr>
              <a:xfrm rot="10800000">
                <a:off x="11165780" y="2678206"/>
                <a:ext cx="843386" cy="144781"/>
              </a:xfrm>
              <a:prstGeom prst="round2Same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5" name="Dikdörtgen: Yuvarlatılmış Üst Köşeler 49">
                <a:extLst>
                  <a:ext uri="{FF2B5EF4-FFF2-40B4-BE49-F238E27FC236}">
                    <a16:creationId xmlns:a16="http://schemas.microsoft.com/office/drawing/2014/main" xmlns="" id="{EC6CCA76-DF14-4FE1-8CFE-4CD1410658E1}"/>
                  </a:ext>
                </a:extLst>
              </p:cNvPr>
              <p:cNvSpPr/>
              <p:nvPr/>
            </p:nvSpPr>
            <p:spPr>
              <a:xfrm rot="10800000">
                <a:off x="10218249" y="2678206"/>
                <a:ext cx="843386" cy="144781"/>
              </a:xfrm>
              <a:prstGeom prst="round2Same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nvGrpSpPr>
            <p:cNvPr id="29" name="Grup 61">
              <a:extLst>
                <a:ext uri="{FF2B5EF4-FFF2-40B4-BE49-F238E27FC236}">
                  <a16:creationId xmlns:a16="http://schemas.microsoft.com/office/drawing/2014/main" xmlns="" id="{B1BF4C8F-3541-42BC-BB30-9A281EA71FD9}"/>
                </a:ext>
              </a:extLst>
            </p:cNvPr>
            <p:cNvGrpSpPr/>
            <p:nvPr/>
          </p:nvGrpSpPr>
          <p:grpSpPr>
            <a:xfrm>
              <a:off x="4135505" y="1993593"/>
              <a:ext cx="7873661" cy="412751"/>
              <a:chOff x="4135505" y="1993593"/>
              <a:chExt cx="7873661" cy="412751"/>
            </a:xfrm>
          </p:grpSpPr>
          <p:sp>
            <p:nvSpPr>
              <p:cNvPr id="30" name="Dikdörtgen: Yuvarlatılmış Üst Köşeler 21">
                <a:extLst>
                  <a:ext uri="{FF2B5EF4-FFF2-40B4-BE49-F238E27FC236}">
                    <a16:creationId xmlns:a16="http://schemas.microsoft.com/office/drawing/2014/main" xmlns="" id="{612B8F5B-D5A2-4E5D-B324-E34944EABE19}"/>
                  </a:ext>
                </a:extLst>
              </p:cNvPr>
              <p:cNvSpPr/>
              <p:nvPr/>
            </p:nvSpPr>
            <p:spPr>
              <a:xfrm>
                <a:off x="5083036" y="1993593"/>
                <a:ext cx="843386" cy="412751"/>
              </a:xfrm>
              <a:prstGeom prst="round2Same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2019</a:t>
                </a:r>
              </a:p>
            </p:txBody>
          </p:sp>
          <p:sp>
            <p:nvSpPr>
              <p:cNvPr id="31" name="Dikdörtgen: Yuvarlatılmış Üst Köşeler 27">
                <a:extLst>
                  <a:ext uri="{FF2B5EF4-FFF2-40B4-BE49-F238E27FC236}">
                    <a16:creationId xmlns:a16="http://schemas.microsoft.com/office/drawing/2014/main" xmlns="" id="{9D0CCE47-61D8-460F-AA83-8A0373B51D8B}"/>
                  </a:ext>
                </a:extLst>
              </p:cNvPr>
              <p:cNvSpPr/>
              <p:nvPr/>
            </p:nvSpPr>
            <p:spPr>
              <a:xfrm>
                <a:off x="4135505" y="1993593"/>
                <a:ext cx="843386" cy="412751"/>
              </a:xfrm>
              <a:prstGeom prst="round2Same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2018</a:t>
                </a:r>
              </a:p>
            </p:txBody>
          </p:sp>
          <p:sp>
            <p:nvSpPr>
              <p:cNvPr id="32" name="Dikdörtgen: Yuvarlatılmış Üst Köşeler 30">
                <a:extLst>
                  <a:ext uri="{FF2B5EF4-FFF2-40B4-BE49-F238E27FC236}">
                    <a16:creationId xmlns:a16="http://schemas.microsoft.com/office/drawing/2014/main" xmlns="" id="{06763E78-0EF9-4EB8-AEB3-89BFC485A244}"/>
                  </a:ext>
                </a:extLst>
              </p:cNvPr>
              <p:cNvSpPr/>
              <p:nvPr/>
            </p:nvSpPr>
            <p:spPr>
              <a:xfrm>
                <a:off x="7110619" y="1993593"/>
                <a:ext cx="843386" cy="412751"/>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2020</a:t>
                </a:r>
              </a:p>
            </p:txBody>
          </p:sp>
          <p:sp>
            <p:nvSpPr>
              <p:cNvPr id="33" name="Dikdörtgen: Yuvarlatılmış Üst Köşeler 33">
                <a:extLst>
                  <a:ext uri="{FF2B5EF4-FFF2-40B4-BE49-F238E27FC236}">
                    <a16:creationId xmlns:a16="http://schemas.microsoft.com/office/drawing/2014/main" xmlns="" id="{DEA662AA-89C6-4CF4-8934-E52DC80667D8}"/>
                  </a:ext>
                </a:extLst>
              </p:cNvPr>
              <p:cNvSpPr/>
              <p:nvPr/>
            </p:nvSpPr>
            <p:spPr>
              <a:xfrm>
                <a:off x="6163088" y="1993593"/>
                <a:ext cx="843386" cy="412751"/>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2019</a:t>
                </a:r>
              </a:p>
            </p:txBody>
          </p:sp>
          <p:sp>
            <p:nvSpPr>
              <p:cNvPr id="34" name="Dikdörtgen: Yuvarlatılmış Üst Köşeler 42">
                <a:extLst>
                  <a:ext uri="{FF2B5EF4-FFF2-40B4-BE49-F238E27FC236}">
                    <a16:creationId xmlns:a16="http://schemas.microsoft.com/office/drawing/2014/main" xmlns="" id="{EC533748-EEE2-4BA9-A524-9450A7BF7DB3}"/>
                  </a:ext>
                </a:extLst>
              </p:cNvPr>
              <p:cNvSpPr/>
              <p:nvPr/>
            </p:nvSpPr>
            <p:spPr>
              <a:xfrm>
                <a:off x="9138200" y="1993593"/>
                <a:ext cx="843386" cy="412751"/>
              </a:xfrm>
              <a:prstGeom prst="round2SameRect">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2021</a:t>
                </a:r>
              </a:p>
            </p:txBody>
          </p:sp>
          <p:sp>
            <p:nvSpPr>
              <p:cNvPr id="35" name="Dikdörtgen: Yuvarlatılmış Üst Köşeler 45">
                <a:extLst>
                  <a:ext uri="{FF2B5EF4-FFF2-40B4-BE49-F238E27FC236}">
                    <a16:creationId xmlns:a16="http://schemas.microsoft.com/office/drawing/2014/main" xmlns="" id="{72D302F9-4C01-4185-AF58-B5EEE5362D30}"/>
                  </a:ext>
                </a:extLst>
              </p:cNvPr>
              <p:cNvSpPr/>
              <p:nvPr/>
            </p:nvSpPr>
            <p:spPr>
              <a:xfrm>
                <a:off x="8190669" y="1993593"/>
                <a:ext cx="843386" cy="412751"/>
              </a:xfrm>
              <a:prstGeom prst="round2SameRect">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2020</a:t>
                </a:r>
              </a:p>
            </p:txBody>
          </p:sp>
          <p:sp>
            <p:nvSpPr>
              <p:cNvPr id="36" name="Dikdörtgen: Yuvarlatılmış Üst Köşeler 48">
                <a:extLst>
                  <a:ext uri="{FF2B5EF4-FFF2-40B4-BE49-F238E27FC236}">
                    <a16:creationId xmlns:a16="http://schemas.microsoft.com/office/drawing/2014/main" xmlns="" id="{C7AE3EF1-4858-4058-BB0C-469D3EB36171}"/>
                  </a:ext>
                </a:extLst>
              </p:cNvPr>
              <p:cNvSpPr/>
              <p:nvPr/>
            </p:nvSpPr>
            <p:spPr>
              <a:xfrm>
                <a:off x="11165780" y="1993593"/>
                <a:ext cx="843386" cy="412751"/>
              </a:xfrm>
              <a:prstGeom prst="round2Same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2022</a:t>
                </a:r>
              </a:p>
            </p:txBody>
          </p:sp>
          <p:sp>
            <p:nvSpPr>
              <p:cNvPr id="37" name="Dikdörtgen: Yuvarlatılmış Üst Köşeler 51">
                <a:extLst>
                  <a:ext uri="{FF2B5EF4-FFF2-40B4-BE49-F238E27FC236}">
                    <a16:creationId xmlns:a16="http://schemas.microsoft.com/office/drawing/2014/main" xmlns="" id="{2F925679-9961-4CB0-91A7-858BFCB474C2}"/>
                  </a:ext>
                </a:extLst>
              </p:cNvPr>
              <p:cNvSpPr/>
              <p:nvPr/>
            </p:nvSpPr>
            <p:spPr>
              <a:xfrm>
                <a:off x="10218249" y="1993593"/>
                <a:ext cx="843386" cy="412751"/>
              </a:xfrm>
              <a:prstGeom prst="round2Same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2021</a:t>
                </a:r>
              </a:p>
            </p:txBody>
          </p:sp>
        </p:grpSp>
      </p:grpSp>
      <p:sp>
        <p:nvSpPr>
          <p:cNvPr id="46" name="Dikdörtgen 20">
            <a:extLst>
              <a:ext uri="{FF2B5EF4-FFF2-40B4-BE49-F238E27FC236}">
                <a16:creationId xmlns:a16="http://schemas.microsoft.com/office/drawing/2014/main" xmlns="" id="{3D532803-586C-4B5C-8414-E114310FAC58}"/>
              </a:ext>
            </a:extLst>
          </p:cNvPr>
          <p:cNvSpPr/>
          <p:nvPr/>
        </p:nvSpPr>
        <p:spPr>
          <a:xfrm>
            <a:off x="2954590" y="6296028"/>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a:t>
            </a:r>
          </a:p>
        </p:txBody>
      </p:sp>
      <p:sp>
        <p:nvSpPr>
          <p:cNvPr id="47" name="Dikdörtgen 26">
            <a:extLst>
              <a:ext uri="{FF2B5EF4-FFF2-40B4-BE49-F238E27FC236}">
                <a16:creationId xmlns:a16="http://schemas.microsoft.com/office/drawing/2014/main" xmlns="" id="{DFAB2C39-4301-4111-9B37-D554AE6AFB0B}"/>
              </a:ext>
            </a:extLst>
          </p:cNvPr>
          <p:cNvSpPr/>
          <p:nvPr/>
        </p:nvSpPr>
        <p:spPr>
          <a:xfrm>
            <a:off x="2007060" y="6296028"/>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a:t>
            </a:r>
          </a:p>
        </p:txBody>
      </p:sp>
      <p:sp>
        <p:nvSpPr>
          <p:cNvPr id="48" name="Dikdörtgen 29">
            <a:extLst>
              <a:ext uri="{FF2B5EF4-FFF2-40B4-BE49-F238E27FC236}">
                <a16:creationId xmlns:a16="http://schemas.microsoft.com/office/drawing/2014/main" xmlns="" id="{40096CD4-1AD2-4D05-9336-BDBC9A8EDA4F}"/>
              </a:ext>
            </a:extLst>
          </p:cNvPr>
          <p:cNvSpPr/>
          <p:nvPr/>
        </p:nvSpPr>
        <p:spPr>
          <a:xfrm>
            <a:off x="4982174" y="6296028"/>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ÜU</a:t>
            </a:r>
          </a:p>
        </p:txBody>
      </p:sp>
      <p:sp>
        <p:nvSpPr>
          <p:cNvPr id="49" name="Dikdörtgen 32">
            <a:extLst>
              <a:ext uri="{FF2B5EF4-FFF2-40B4-BE49-F238E27FC236}">
                <a16:creationId xmlns:a16="http://schemas.microsoft.com/office/drawing/2014/main" xmlns="" id="{5CA22863-855A-4C9A-83EB-0FCDB9D09F34}"/>
              </a:ext>
            </a:extLst>
          </p:cNvPr>
          <p:cNvSpPr/>
          <p:nvPr/>
        </p:nvSpPr>
        <p:spPr>
          <a:xfrm>
            <a:off x="4034642" y="6296028"/>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HT, G</a:t>
            </a:r>
          </a:p>
        </p:txBody>
      </p:sp>
      <p:sp>
        <p:nvSpPr>
          <p:cNvPr id="50" name="Dikdörtgen 41">
            <a:extLst>
              <a:ext uri="{FF2B5EF4-FFF2-40B4-BE49-F238E27FC236}">
                <a16:creationId xmlns:a16="http://schemas.microsoft.com/office/drawing/2014/main" xmlns="" id="{EF90D3CE-50DB-4EB5-BC54-79B20DAC533E}"/>
              </a:ext>
            </a:extLst>
          </p:cNvPr>
          <p:cNvSpPr/>
          <p:nvPr/>
        </p:nvSpPr>
        <p:spPr>
          <a:xfrm>
            <a:off x="7009754" y="6296028"/>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UİDİ</a:t>
            </a:r>
          </a:p>
        </p:txBody>
      </p:sp>
      <p:sp>
        <p:nvSpPr>
          <p:cNvPr id="51" name="Dikdörtgen 44">
            <a:extLst>
              <a:ext uri="{FF2B5EF4-FFF2-40B4-BE49-F238E27FC236}">
                <a16:creationId xmlns:a16="http://schemas.microsoft.com/office/drawing/2014/main" xmlns="" id="{371BA538-3D81-4C53-A637-9B5E39AF75D4}"/>
              </a:ext>
            </a:extLst>
          </p:cNvPr>
          <p:cNvSpPr/>
          <p:nvPr/>
        </p:nvSpPr>
        <p:spPr>
          <a:xfrm>
            <a:off x="6062224" y="6296028"/>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UİDİ</a:t>
            </a:r>
          </a:p>
        </p:txBody>
      </p:sp>
      <p:sp>
        <p:nvSpPr>
          <p:cNvPr id="52" name="Dikdörtgen 47">
            <a:extLst>
              <a:ext uri="{FF2B5EF4-FFF2-40B4-BE49-F238E27FC236}">
                <a16:creationId xmlns:a16="http://schemas.microsoft.com/office/drawing/2014/main" xmlns="" id="{404C4D8E-CC51-4D95-8F23-BD19123CD29B}"/>
              </a:ext>
            </a:extLst>
          </p:cNvPr>
          <p:cNvSpPr/>
          <p:nvPr/>
        </p:nvSpPr>
        <p:spPr>
          <a:xfrm>
            <a:off x="9037334" y="6296028"/>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UİDİ</a:t>
            </a:r>
          </a:p>
        </p:txBody>
      </p:sp>
      <p:sp>
        <p:nvSpPr>
          <p:cNvPr id="53" name="Dikdörtgen 50">
            <a:extLst>
              <a:ext uri="{FF2B5EF4-FFF2-40B4-BE49-F238E27FC236}">
                <a16:creationId xmlns:a16="http://schemas.microsoft.com/office/drawing/2014/main" xmlns="" id="{68D44DCD-ABEF-405C-9F99-6B057BD5E1BB}"/>
              </a:ext>
            </a:extLst>
          </p:cNvPr>
          <p:cNvSpPr/>
          <p:nvPr/>
        </p:nvSpPr>
        <p:spPr>
          <a:xfrm>
            <a:off x="8089804" y="6296028"/>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UİDİ</a:t>
            </a:r>
          </a:p>
        </p:txBody>
      </p:sp>
      <p:grpSp>
        <p:nvGrpSpPr>
          <p:cNvPr id="54" name="Grup 1">
            <a:extLst>
              <a:ext uri="{FF2B5EF4-FFF2-40B4-BE49-F238E27FC236}">
                <a16:creationId xmlns:a16="http://schemas.microsoft.com/office/drawing/2014/main" xmlns="" id="{810E6CF6-C6D5-45F1-98DC-951B57F8E8C4}"/>
              </a:ext>
            </a:extLst>
          </p:cNvPr>
          <p:cNvGrpSpPr/>
          <p:nvPr/>
        </p:nvGrpSpPr>
        <p:grpSpPr>
          <a:xfrm>
            <a:off x="2007056" y="5883273"/>
            <a:ext cx="7873661" cy="829394"/>
            <a:chOff x="4135505" y="1993593"/>
            <a:chExt cx="7873661" cy="829394"/>
          </a:xfrm>
        </p:grpSpPr>
        <p:grpSp>
          <p:nvGrpSpPr>
            <p:cNvPr id="55" name="Grup 62">
              <a:extLst>
                <a:ext uri="{FF2B5EF4-FFF2-40B4-BE49-F238E27FC236}">
                  <a16:creationId xmlns:a16="http://schemas.microsoft.com/office/drawing/2014/main" xmlns="" id="{6CC26AD3-E6AD-484F-A7A2-59A689196B42}"/>
                </a:ext>
              </a:extLst>
            </p:cNvPr>
            <p:cNvGrpSpPr/>
            <p:nvPr/>
          </p:nvGrpSpPr>
          <p:grpSpPr>
            <a:xfrm>
              <a:off x="4135505" y="2678206"/>
              <a:ext cx="7873661" cy="144781"/>
              <a:chOff x="4135505" y="2678206"/>
              <a:chExt cx="7873661" cy="144781"/>
            </a:xfrm>
          </p:grpSpPr>
          <p:sp>
            <p:nvSpPr>
              <p:cNvPr id="65" name="Dikdörtgen: Yuvarlatılmış Üst Köşeler 19">
                <a:extLst>
                  <a:ext uri="{FF2B5EF4-FFF2-40B4-BE49-F238E27FC236}">
                    <a16:creationId xmlns:a16="http://schemas.microsoft.com/office/drawing/2014/main" xmlns="" id="{4F9B7088-1613-4186-9ACA-4127815A647B}"/>
                  </a:ext>
                </a:extLst>
              </p:cNvPr>
              <p:cNvSpPr/>
              <p:nvPr/>
            </p:nvSpPr>
            <p:spPr>
              <a:xfrm rot="10800000">
                <a:off x="5083036" y="2678206"/>
                <a:ext cx="843386" cy="144781"/>
              </a:xfrm>
              <a:prstGeom prst="round2Same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6" name="Dikdörtgen: Yuvarlatılmış Üst Köşeler 25">
                <a:extLst>
                  <a:ext uri="{FF2B5EF4-FFF2-40B4-BE49-F238E27FC236}">
                    <a16:creationId xmlns:a16="http://schemas.microsoft.com/office/drawing/2014/main" xmlns="" id="{F7FE5BB0-0897-4EE1-8C83-35394BA07BC9}"/>
                  </a:ext>
                </a:extLst>
              </p:cNvPr>
              <p:cNvSpPr/>
              <p:nvPr/>
            </p:nvSpPr>
            <p:spPr>
              <a:xfrm rot="10800000">
                <a:off x="4135505" y="2678206"/>
                <a:ext cx="843386" cy="144781"/>
              </a:xfrm>
              <a:prstGeom prst="round2Same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7" name="Dikdörtgen: Yuvarlatılmış Üst Köşeler 28">
                <a:extLst>
                  <a:ext uri="{FF2B5EF4-FFF2-40B4-BE49-F238E27FC236}">
                    <a16:creationId xmlns:a16="http://schemas.microsoft.com/office/drawing/2014/main" xmlns="" id="{9368EDA0-BE61-4D60-A9B6-64F9508CA9C9}"/>
                  </a:ext>
                </a:extLst>
              </p:cNvPr>
              <p:cNvSpPr/>
              <p:nvPr/>
            </p:nvSpPr>
            <p:spPr>
              <a:xfrm rot="10800000">
                <a:off x="7110619" y="2678206"/>
                <a:ext cx="843386" cy="144781"/>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68" name="Dikdörtgen: Yuvarlatılmış Üst Köşeler 31">
                <a:extLst>
                  <a:ext uri="{FF2B5EF4-FFF2-40B4-BE49-F238E27FC236}">
                    <a16:creationId xmlns:a16="http://schemas.microsoft.com/office/drawing/2014/main" xmlns="" id="{6BCBDB55-78A5-440A-856B-30EA0B2B4E88}"/>
                  </a:ext>
                </a:extLst>
              </p:cNvPr>
              <p:cNvSpPr/>
              <p:nvPr/>
            </p:nvSpPr>
            <p:spPr>
              <a:xfrm rot="10800000">
                <a:off x="6163088" y="2678206"/>
                <a:ext cx="843386" cy="144781"/>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69" name="Dikdörtgen: Yuvarlatılmış Üst Köşeler 40">
                <a:extLst>
                  <a:ext uri="{FF2B5EF4-FFF2-40B4-BE49-F238E27FC236}">
                    <a16:creationId xmlns:a16="http://schemas.microsoft.com/office/drawing/2014/main" xmlns="" id="{D13A3FA6-3060-4BD5-A265-14C47B7E2A2C}"/>
                  </a:ext>
                </a:extLst>
              </p:cNvPr>
              <p:cNvSpPr/>
              <p:nvPr/>
            </p:nvSpPr>
            <p:spPr>
              <a:xfrm rot="10800000">
                <a:off x="9138200" y="2678206"/>
                <a:ext cx="843386" cy="144781"/>
              </a:xfrm>
              <a:prstGeom prst="round2Same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tr-TR"/>
              </a:p>
            </p:txBody>
          </p:sp>
          <p:sp>
            <p:nvSpPr>
              <p:cNvPr id="70" name="Dikdörtgen: Yuvarlatılmış Üst Köşeler 43">
                <a:extLst>
                  <a:ext uri="{FF2B5EF4-FFF2-40B4-BE49-F238E27FC236}">
                    <a16:creationId xmlns:a16="http://schemas.microsoft.com/office/drawing/2014/main" xmlns="" id="{838AF3F1-9845-4382-ACE6-68D2A4F39A80}"/>
                  </a:ext>
                </a:extLst>
              </p:cNvPr>
              <p:cNvSpPr/>
              <p:nvPr/>
            </p:nvSpPr>
            <p:spPr>
              <a:xfrm rot="10800000">
                <a:off x="8190669" y="2678206"/>
                <a:ext cx="843386" cy="144781"/>
              </a:xfrm>
              <a:prstGeom prst="round2Same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tr-TR"/>
              </a:p>
            </p:txBody>
          </p:sp>
          <p:sp>
            <p:nvSpPr>
              <p:cNvPr id="71" name="Dikdörtgen: Yuvarlatılmış Üst Köşeler 46">
                <a:extLst>
                  <a:ext uri="{FF2B5EF4-FFF2-40B4-BE49-F238E27FC236}">
                    <a16:creationId xmlns:a16="http://schemas.microsoft.com/office/drawing/2014/main" xmlns="" id="{86A9899E-9392-4E6D-901E-78B1CE46B68C}"/>
                  </a:ext>
                </a:extLst>
              </p:cNvPr>
              <p:cNvSpPr/>
              <p:nvPr/>
            </p:nvSpPr>
            <p:spPr>
              <a:xfrm rot="10800000">
                <a:off x="11165780" y="2678206"/>
                <a:ext cx="843386" cy="144781"/>
              </a:xfrm>
              <a:prstGeom prst="round2Same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2" name="Dikdörtgen: Yuvarlatılmış Üst Köşeler 49">
                <a:extLst>
                  <a:ext uri="{FF2B5EF4-FFF2-40B4-BE49-F238E27FC236}">
                    <a16:creationId xmlns:a16="http://schemas.microsoft.com/office/drawing/2014/main" xmlns="" id="{EC6CCA76-DF14-4FE1-8CFE-4CD1410658E1}"/>
                  </a:ext>
                </a:extLst>
              </p:cNvPr>
              <p:cNvSpPr/>
              <p:nvPr/>
            </p:nvSpPr>
            <p:spPr>
              <a:xfrm rot="10800000">
                <a:off x="10218249" y="2678206"/>
                <a:ext cx="843386" cy="144781"/>
              </a:xfrm>
              <a:prstGeom prst="round2Same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nvGrpSpPr>
            <p:cNvPr id="56" name="Grup 61">
              <a:extLst>
                <a:ext uri="{FF2B5EF4-FFF2-40B4-BE49-F238E27FC236}">
                  <a16:creationId xmlns:a16="http://schemas.microsoft.com/office/drawing/2014/main" xmlns="" id="{B1BF4C8F-3541-42BC-BB30-9A281EA71FD9}"/>
                </a:ext>
              </a:extLst>
            </p:cNvPr>
            <p:cNvGrpSpPr/>
            <p:nvPr/>
          </p:nvGrpSpPr>
          <p:grpSpPr>
            <a:xfrm>
              <a:off x="4135505" y="1993593"/>
              <a:ext cx="7873661" cy="412751"/>
              <a:chOff x="4135505" y="1993593"/>
              <a:chExt cx="7873661" cy="412751"/>
            </a:xfrm>
          </p:grpSpPr>
          <p:sp>
            <p:nvSpPr>
              <p:cNvPr id="57" name="Dikdörtgen: Yuvarlatılmış Üst Köşeler 21">
                <a:extLst>
                  <a:ext uri="{FF2B5EF4-FFF2-40B4-BE49-F238E27FC236}">
                    <a16:creationId xmlns:a16="http://schemas.microsoft.com/office/drawing/2014/main" xmlns="" id="{612B8F5B-D5A2-4E5D-B324-E34944EABE19}"/>
                  </a:ext>
                </a:extLst>
              </p:cNvPr>
              <p:cNvSpPr/>
              <p:nvPr/>
            </p:nvSpPr>
            <p:spPr>
              <a:xfrm>
                <a:off x="5083036" y="1993593"/>
                <a:ext cx="843386" cy="412751"/>
              </a:xfrm>
              <a:prstGeom prst="round2Same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2019</a:t>
                </a:r>
              </a:p>
            </p:txBody>
          </p:sp>
          <p:sp>
            <p:nvSpPr>
              <p:cNvPr id="58" name="Dikdörtgen: Yuvarlatılmış Üst Köşeler 27">
                <a:extLst>
                  <a:ext uri="{FF2B5EF4-FFF2-40B4-BE49-F238E27FC236}">
                    <a16:creationId xmlns:a16="http://schemas.microsoft.com/office/drawing/2014/main" xmlns="" id="{9D0CCE47-61D8-460F-AA83-8A0373B51D8B}"/>
                  </a:ext>
                </a:extLst>
              </p:cNvPr>
              <p:cNvSpPr/>
              <p:nvPr/>
            </p:nvSpPr>
            <p:spPr>
              <a:xfrm>
                <a:off x="4135505" y="1993593"/>
                <a:ext cx="843386" cy="412751"/>
              </a:xfrm>
              <a:prstGeom prst="round2Same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2018</a:t>
                </a:r>
              </a:p>
            </p:txBody>
          </p:sp>
          <p:sp>
            <p:nvSpPr>
              <p:cNvPr id="59" name="Dikdörtgen: Yuvarlatılmış Üst Köşeler 30">
                <a:extLst>
                  <a:ext uri="{FF2B5EF4-FFF2-40B4-BE49-F238E27FC236}">
                    <a16:creationId xmlns:a16="http://schemas.microsoft.com/office/drawing/2014/main" xmlns="" id="{06763E78-0EF9-4EB8-AEB3-89BFC485A244}"/>
                  </a:ext>
                </a:extLst>
              </p:cNvPr>
              <p:cNvSpPr/>
              <p:nvPr/>
            </p:nvSpPr>
            <p:spPr>
              <a:xfrm>
                <a:off x="7110619" y="1993593"/>
                <a:ext cx="843386" cy="412751"/>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2020</a:t>
                </a:r>
              </a:p>
            </p:txBody>
          </p:sp>
          <p:sp>
            <p:nvSpPr>
              <p:cNvPr id="60" name="Dikdörtgen: Yuvarlatılmış Üst Köşeler 33">
                <a:extLst>
                  <a:ext uri="{FF2B5EF4-FFF2-40B4-BE49-F238E27FC236}">
                    <a16:creationId xmlns:a16="http://schemas.microsoft.com/office/drawing/2014/main" xmlns="" id="{DEA662AA-89C6-4CF4-8934-E52DC80667D8}"/>
                  </a:ext>
                </a:extLst>
              </p:cNvPr>
              <p:cNvSpPr/>
              <p:nvPr/>
            </p:nvSpPr>
            <p:spPr>
              <a:xfrm>
                <a:off x="6163088" y="1993593"/>
                <a:ext cx="843386" cy="412751"/>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2019</a:t>
                </a:r>
              </a:p>
            </p:txBody>
          </p:sp>
          <p:sp>
            <p:nvSpPr>
              <p:cNvPr id="61" name="Dikdörtgen: Yuvarlatılmış Üst Köşeler 42">
                <a:extLst>
                  <a:ext uri="{FF2B5EF4-FFF2-40B4-BE49-F238E27FC236}">
                    <a16:creationId xmlns:a16="http://schemas.microsoft.com/office/drawing/2014/main" xmlns="" id="{EC533748-EEE2-4BA9-A524-9450A7BF7DB3}"/>
                  </a:ext>
                </a:extLst>
              </p:cNvPr>
              <p:cNvSpPr/>
              <p:nvPr/>
            </p:nvSpPr>
            <p:spPr>
              <a:xfrm>
                <a:off x="9138200" y="1993593"/>
                <a:ext cx="843386" cy="412751"/>
              </a:xfrm>
              <a:prstGeom prst="round2SameRect">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2021</a:t>
                </a:r>
              </a:p>
            </p:txBody>
          </p:sp>
          <p:sp>
            <p:nvSpPr>
              <p:cNvPr id="62" name="Dikdörtgen: Yuvarlatılmış Üst Köşeler 45">
                <a:extLst>
                  <a:ext uri="{FF2B5EF4-FFF2-40B4-BE49-F238E27FC236}">
                    <a16:creationId xmlns:a16="http://schemas.microsoft.com/office/drawing/2014/main" xmlns="" id="{72D302F9-4C01-4185-AF58-B5EEE5362D30}"/>
                  </a:ext>
                </a:extLst>
              </p:cNvPr>
              <p:cNvSpPr/>
              <p:nvPr/>
            </p:nvSpPr>
            <p:spPr>
              <a:xfrm>
                <a:off x="8190669" y="1993593"/>
                <a:ext cx="843386" cy="412751"/>
              </a:xfrm>
              <a:prstGeom prst="round2SameRect">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2020</a:t>
                </a:r>
              </a:p>
            </p:txBody>
          </p:sp>
          <p:sp>
            <p:nvSpPr>
              <p:cNvPr id="63" name="Dikdörtgen: Yuvarlatılmış Üst Köşeler 48">
                <a:extLst>
                  <a:ext uri="{FF2B5EF4-FFF2-40B4-BE49-F238E27FC236}">
                    <a16:creationId xmlns:a16="http://schemas.microsoft.com/office/drawing/2014/main" xmlns="" id="{C7AE3EF1-4858-4058-BB0C-469D3EB36171}"/>
                  </a:ext>
                </a:extLst>
              </p:cNvPr>
              <p:cNvSpPr/>
              <p:nvPr/>
            </p:nvSpPr>
            <p:spPr>
              <a:xfrm>
                <a:off x="11165780" y="1993593"/>
                <a:ext cx="843386" cy="412751"/>
              </a:xfrm>
              <a:prstGeom prst="round2Same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2022</a:t>
                </a:r>
              </a:p>
            </p:txBody>
          </p:sp>
          <p:sp>
            <p:nvSpPr>
              <p:cNvPr id="64" name="Dikdörtgen: Yuvarlatılmış Üst Köşeler 51">
                <a:extLst>
                  <a:ext uri="{FF2B5EF4-FFF2-40B4-BE49-F238E27FC236}">
                    <a16:creationId xmlns:a16="http://schemas.microsoft.com/office/drawing/2014/main" xmlns="" id="{2F925679-9961-4CB0-91A7-858BFCB474C2}"/>
                  </a:ext>
                </a:extLst>
              </p:cNvPr>
              <p:cNvSpPr/>
              <p:nvPr/>
            </p:nvSpPr>
            <p:spPr>
              <a:xfrm>
                <a:off x="10218249" y="1993593"/>
                <a:ext cx="843386" cy="412751"/>
              </a:xfrm>
              <a:prstGeom prst="round2Same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2021</a:t>
                </a:r>
              </a:p>
            </p:txBody>
          </p:sp>
        </p:grpSp>
      </p:grpSp>
      <p:pic>
        <p:nvPicPr>
          <p:cNvPr id="73" name="3 Resim" descr="merkezefendi mem logo2.jpg"/>
          <p:cNvPicPr>
            <a:picLocks noChangeAspect="1"/>
          </p:cNvPicPr>
          <p:nvPr/>
        </p:nvPicPr>
        <p:blipFill>
          <a:blip r:embed="rId3" cstate="print"/>
          <a:srcRect/>
          <a:stretch>
            <a:fillRect/>
          </a:stretch>
        </p:blipFill>
        <p:spPr bwMode="auto">
          <a:xfrm>
            <a:off x="56446" y="101599"/>
            <a:ext cx="1557865" cy="1461054"/>
          </a:xfrm>
          <a:prstGeom prst="rect">
            <a:avLst/>
          </a:prstGeom>
          <a:noFill/>
          <a:ln w="9525">
            <a:noFill/>
            <a:miter lim="800000"/>
            <a:headEnd/>
            <a:tailEnd/>
          </a:ln>
        </p:spPr>
      </p:pic>
    </p:spTree>
    <p:extLst>
      <p:ext uri="{BB962C8B-B14F-4D97-AF65-F5344CB8AC3E}">
        <p14:creationId xmlns="" xmlns:p14="http://schemas.microsoft.com/office/powerpoint/2010/main" val="187060841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830571" y="156526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Akış Çizelgesi: Ayıkla 3"/>
          <p:cNvSpPr/>
          <p:nvPr/>
        </p:nvSpPr>
        <p:spPr>
          <a:xfrm rot="5400000">
            <a:off x="5006406" y="36669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Oval 5"/>
          <p:cNvSpPr/>
          <p:nvPr/>
        </p:nvSpPr>
        <p:spPr>
          <a:xfrm>
            <a:off x="127011" y="116881"/>
            <a:ext cx="1407120" cy="140712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7" name="Düz Bağlayıcı 6"/>
          <p:cNvCxnSpPr>
            <a:stCxn id="6" idx="6"/>
          </p:cNvCxnSpPr>
          <p:nvPr/>
        </p:nvCxnSpPr>
        <p:spPr>
          <a:xfrm>
            <a:off x="1534133" y="820445"/>
            <a:ext cx="10657871" cy="186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a:stCxn id="6" idx="4"/>
          </p:cNvCxnSpPr>
          <p:nvPr/>
        </p:nvCxnSpPr>
        <p:spPr>
          <a:xfrm>
            <a:off x="830571" y="1524005"/>
            <a:ext cx="0" cy="53339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Yay 8"/>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0" name="Yuvarlatılmış Dikdörtgen 9"/>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Metin kutusu 10"/>
          <p:cNvSpPr txBox="1"/>
          <p:nvPr/>
        </p:nvSpPr>
        <p:spPr>
          <a:xfrm>
            <a:off x="5475749" y="211327"/>
            <a:ext cx="6716255" cy="584775"/>
          </a:xfrm>
          <a:prstGeom prst="rect">
            <a:avLst/>
          </a:prstGeom>
          <a:noFill/>
        </p:spPr>
        <p:txBody>
          <a:bodyPr wrap="square" rtlCol="0">
            <a:spAutoFit/>
          </a:bodyPr>
          <a:lstStyle/>
          <a:p>
            <a:pPr algn="ctr"/>
            <a:r>
              <a:rPr lang="tr-TR" sz="3200" b="1" dirty="0" smtClean="0">
                <a:effectLst>
                  <a:outerShdw blurRad="38100" dist="38100" dir="2700000" algn="tl">
                    <a:srgbClr val="000000">
                      <a:alpha val="43137"/>
                    </a:srgbClr>
                  </a:outerShdw>
                </a:effectLst>
                <a:latin typeface="Trebuchet MS" panose="020B0603020202020204" pitchFamily="34" charset="0"/>
              </a:rPr>
              <a:t>2023 EĞİTİM VİZYONU</a:t>
            </a:r>
            <a:endParaRPr lang="tr-TR" sz="3200" b="1" dirty="0">
              <a:effectLst>
                <a:outerShdw blurRad="38100" dist="38100" dir="2700000" algn="tl">
                  <a:srgbClr val="000000">
                    <a:alpha val="43137"/>
                  </a:srgbClr>
                </a:outerShdw>
              </a:effectLst>
              <a:latin typeface="Trebuchet MS" panose="020B0603020202020204" pitchFamily="34" charset="0"/>
            </a:endParaRPr>
          </a:p>
        </p:txBody>
      </p:sp>
      <p:sp>
        <p:nvSpPr>
          <p:cNvPr id="12" name="11 Slayt Numarası Yer Tutucusu"/>
          <p:cNvSpPr>
            <a:spLocks noGrp="1"/>
          </p:cNvSpPr>
          <p:nvPr>
            <p:ph type="sldNum" sz="quarter" idx="12"/>
          </p:nvPr>
        </p:nvSpPr>
        <p:spPr/>
        <p:txBody>
          <a:bodyPr/>
          <a:lstStyle/>
          <a:p>
            <a:fld id="{92906C5C-297D-40D7-908D-F30303E58C5D}" type="slidenum">
              <a:rPr lang="tr-TR" smtClean="0"/>
              <a:pPr/>
              <a:t>56</a:t>
            </a:fld>
            <a:endParaRPr lang="tr-TR"/>
          </a:p>
        </p:txBody>
      </p:sp>
      <p:sp>
        <p:nvSpPr>
          <p:cNvPr id="2" name="Dikdörtgen 1"/>
          <p:cNvSpPr/>
          <p:nvPr/>
        </p:nvSpPr>
        <p:spPr>
          <a:xfrm>
            <a:off x="830572" y="1557642"/>
            <a:ext cx="11361429" cy="652166"/>
          </a:xfrm>
          <a:prstGeom prst="rect">
            <a:avLst/>
          </a:prstGeom>
        </p:spPr>
        <p:txBody>
          <a:bodyPr wrap="square">
            <a:spAutoFit/>
          </a:bodyPr>
          <a:lstStyle/>
          <a:p>
            <a:pPr algn="ctr">
              <a:lnSpc>
                <a:spcPct val="107000"/>
              </a:lnSpc>
              <a:spcAft>
                <a:spcPts val="800"/>
              </a:spcAft>
            </a:pPr>
            <a:r>
              <a:rPr lang="tr-TR" sz="3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İNSAN KAYNAKLARININ GELİŞTİRİLMESİ VE YÖNETİMİ</a:t>
            </a:r>
          </a:p>
        </p:txBody>
      </p:sp>
      <p:sp>
        <p:nvSpPr>
          <p:cNvPr id="14" name="Yuvarlatılmış Dikdörtgen 13"/>
          <p:cNvSpPr/>
          <p:nvPr/>
        </p:nvSpPr>
        <p:spPr>
          <a:xfrm>
            <a:off x="830571" y="2283792"/>
            <a:ext cx="11361431" cy="101438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830572" y="2283791"/>
            <a:ext cx="11361429" cy="1014380"/>
          </a:xfrm>
          <a:prstGeom prst="rect">
            <a:avLst/>
          </a:prstGeom>
        </p:spPr>
        <p:txBody>
          <a:bodyPr wrap="square">
            <a:spAutoFit/>
          </a:bodyPr>
          <a:lstStyle/>
          <a:p>
            <a:pPr algn="ctr">
              <a:lnSpc>
                <a:spcPct val="107000"/>
              </a:lnSpc>
              <a:spcAft>
                <a:spcPts val="800"/>
              </a:spcAft>
            </a:pPr>
            <a:r>
              <a:rPr lang="tr-TR"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İNSAN KAYNAĞININ VERİMLİ KULLANILMASI ve HAKKANİYETLİ                    BİR ŞEKİLDE ÖDÜLLENDİRİLMESİ SAĞLANACAK</a:t>
            </a:r>
          </a:p>
        </p:txBody>
      </p:sp>
      <p:sp>
        <p:nvSpPr>
          <p:cNvPr id="17" name="Dikdörtgen 16"/>
          <p:cNvSpPr/>
          <p:nvPr/>
        </p:nvSpPr>
        <p:spPr>
          <a:xfrm rot="16200000">
            <a:off x="-647635" y="5276212"/>
            <a:ext cx="2121093" cy="769441"/>
          </a:xfrm>
          <a:prstGeom prst="rect">
            <a:avLst/>
          </a:prstGeom>
        </p:spPr>
        <p:txBody>
          <a:bodyPr wrap="none">
            <a:spAutoFit/>
          </a:bodyPr>
          <a:lstStyle/>
          <a:p>
            <a:r>
              <a:rPr lang="tr-TR" sz="44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HEDEF 2</a:t>
            </a:r>
            <a:endParaRPr lang="tr-TR" sz="4400" dirty="0"/>
          </a:p>
        </p:txBody>
      </p:sp>
      <p:sp>
        <p:nvSpPr>
          <p:cNvPr id="18" name="Dikdörtgen 17"/>
          <p:cNvSpPr/>
          <p:nvPr/>
        </p:nvSpPr>
        <p:spPr>
          <a:xfrm>
            <a:off x="830572" y="3381704"/>
            <a:ext cx="11026149" cy="948593"/>
          </a:xfrm>
          <a:prstGeom prst="rect">
            <a:avLst/>
          </a:prstGeom>
        </p:spPr>
        <p:txBody>
          <a:bodyPr wrap="square">
            <a:spAutoFit/>
          </a:bodyPr>
          <a:lstStyle/>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8- </a:t>
            </a:r>
            <a:r>
              <a:rPr lang="tr-TR" sz="2600" b="1"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Okul </a:t>
            </a:r>
            <a:r>
              <a:rPr lang="tr-TR" sz="26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yöneticiliğine atamada yeterliliklere dayalı yazılı sınav uygulaması </a:t>
            </a:r>
            <a:r>
              <a:rPr lang="tr-TR" sz="2600" dirty="0">
                <a:latin typeface="Calibri" panose="020F0502020204030204" pitchFamily="34" charset="0"/>
                <a:ea typeface="Calibri" panose="020F0502020204030204" pitchFamily="34" charset="0"/>
                <a:cs typeface="Times New Roman" panose="02020603050405020304" pitchFamily="18" charset="0"/>
              </a:rPr>
              <a:t>ve belirlenecek diğer nesnel ölçütler </a:t>
            </a:r>
            <a:r>
              <a:rPr lang="tr-TR" sz="2600" dirty="0" smtClean="0">
                <a:latin typeface="Calibri" panose="020F0502020204030204" pitchFamily="34" charset="0"/>
                <a:ea typeface="Calibri" panose="020F0502020204030204" pitchFamily="34" charset="0"/>
                <a:cs typeface="Times New Roman" panose="02020603050405020304" pitchFamily="18" charset="0"/>
              </a:rPr>
              <a:t>kullanılacaktır.</a:t>
            </a:r>
          </a:p>
        </p:txBody>
      </p:sp>
      <p:pic>
        <p:nvPicPr>
          <p:cNvPr id="16" name="3 Resim" descr="merkezefendi mem logo2.jpg"/>
          <p:cNvPicPr>
            <a:picLocks noChangeAspect="1"/>
          </p:cNvPicPr>
          <p:nvPr/>
        </p:nvPicPr>
        <p:blipFill>
          <a:blip r:embed="rId3" cstate="print"/>
          <a:srcRect/>
          <a:stretch>
            <a:fillRect/>
          </a:stretch>
        </p:blipFill>
        <p:spPr bwMode="auto">
          <a:xfrm>
            <a:off x="56446" y="101599"/>
            <a:ext cx="1557865" cy="1461054"/>
          </a:xfrm>
          <a:prstGeom prst="rect">
            <a:avLst/>
          </a:prstGeom>
          <a:noFill/>
          <a:ln w="9525">
            <a:noFill/>
            <a:miter lim="800000"/>
            <a:headEnd/>
            <a:tailEnd/>
          </a:ln>
        </p:spPr>
      </p:pic>
    </p:spTree>
    <p:extLst>
      <p:ext uri="{BB962C8B-B14F-4D97-AF65-F5344CB8AC3E}">
        <p14:creationId xmlns="" xmlns:p14="http://schemas.microsoft.com/office/powerpoint/2010/main" val="187060841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830571" y="156526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Akış Çizelgesi: Ayıkla 3"/>
          <p:cNvSpPr/>
          <p:nvPr/>
        </p:nvSpPr>
        <p:spPr>
          <a:xfrm rot="5400000">
            <a:off x="5006406" y="36669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Oval 5"/>
          <p:cNvSpPr/>
          <p:nvPr/>
        </p:nvSpPr>
        <p:spPr>
          <a:xfrm>
            <a:off x="127011" y="116881"/>
            <a:ext cx="1407120" cy="140712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7" name="Düz Bağlayıcı 6"/>
          <p:cNvCxnSpPr>
            <a:stCxn id="6" idx="6"/>
          </p:cNvCxnSpPr>
          <p:nvPr/>
        </p:nvCxnSpPr>
        <p:spPr>
          <a:xfrm>
            <a:off x="1534133" y="820445"/>
            <a:ext cx="10657871" cy="186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a:stCxn id="6" idx="4"/>
          </p:cNvCxnSpPr>
          <p:nvPr/>
        </p:nvCxnSpPr>
        <p:spPr>
          <a:xfrm>
            <a:off x="830571" y="1524005"/>
            <a:ext cx="0" cy="53339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Yay 8"/>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0" name="Yuvarlatılmış Dikdörtgen 9"/>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Metin kutusu 10"/>
          <p:cNvSpPr txBox="1"/>
          <p:nvPr/>
        </p:nvSpPr>
        <p:spPr>
          <a:xfrm>
            <a:off x="5475749" y="211327"/>
            <a:ext cx="6716255" cy="584775"/>
          </a:xfrm>
          <a:prstGeom prst="rect">
            <a:avLst/>
          </a:prstGeom>
          <a:noFill/>
        </p:spPr>
        <p:txBody>
          <a:bodyPr wrap="square" rtlCol="0">
            <a:spAutoFit/>
          </a:bodyPr>
          <a:lstStyle/>
          <a:p>
            <a:pPr algn="ctr"/>
            <a:r>
              <a:rPr lang="tr-TR" sz="3200" b="1" dirty="0" smtClean="0">
                <a:effectLst>
                  <a:outerShdw blurRad="38100" dist="38100" dir="2700000" algn="tl">
                    <a:srgbClr val="000000">
                      <a:alpha val="43137"/>
                    </a:srgbClr>
                  </a:outerShdw>
                </a:effectLst>
                <a:latin typeface="Trebuchet MS" panose="020B0603020202020204" pitchFamily="34" charset="0"/>
              </a:rPr>
              <a:t>2023 EĞİTİM VİZYONU</a:t>
            </a:r>
            <a:endParaRPr lang="tr-TR" sz="3200" b="1" dirty="0">
              <a:effectLst>
                <a:outerShdw blurRad="38100" dist="38100" dir="2700000" algn="tl">
                  <a:srgbClr val="000000">
                    <a:alpha val="43137"/>
                  </a:srgbClr>
                </a:outerShdw>
              </a:effectLst>
              <a:latin typeface="Trebuchet MS" panose="020B0603020202020204" pitchFamily="34" charset="0"/>
            </a:endParaRPr>
          </a:p>
        </p:txBody>
      </p:sp>
      <p:sp>
        <p:nvSpPr>
          <p:cNvPr id="12" name="11 Slayt Numarası Yer Tutucusu"/>
          <p:cNvSpPr>
            <a:spLocks noGrp="1"/>
          </p:cNvSpPr>
          <p:nvPr>
            <p:ph type="sldNum" sz="quarter" idx="12"/>
          </p:nvPr>
        </p:nvSpPr>
        <p:spPr/>
        <p:txBody>
          <a:bodyPr/>
          <a:lstStyle/>
          <a:p>
            <a:fld id="{92906C5C-297D-40D7-908D-F30303E58C5D}" type="slidenum">
              <a:rPr lang="tr-TR" smtClean="0"/>
              <a:pPr/>
              <a:t>57</a:t>
            </a:fld>
            <a:endParaRPr lang="tr-TR"/>
          </a:p>
        </p:txBody>
      </p:sp>
      <p:sp>
        <p:nvSpPr>
          <p:cNvPr id="2" name="Dikdörtgen 1"/>
          <p:cNvSpPr/>
          <p:nvPr/>
        </p:nvSpPr>
        <p:spPr>
          <a:xfrm>
            <a:off x="830572" y="1557642"/>
            <a:ext cx="11361429" cy="652166"/>
          </a:xfrm>
          <a:prstGeom prst="rect">
            <a:avLst/>
          </a:prstGeom>
        </p:spPr>
        <p:txBody>
          <a:bodyPr wrap="square">
            <a:spAutoFit/>
          </a:bodyPr>
          <a:lstStyle/>
          <a:p>
            <a:pPr algn="ctr">
              <a:lnSpc>
                <a:spcPct val="107000"/>
              </a:lnSpc>
              <a:spcAft>
                <a:spcPts val="800"/>
              </a:spcAft>
            </a:pPr>
            <a:r>
              <a:rPr lang="tr-TR" sz="3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İNSAN KAYNAKLARININ GELİŞTİRİLMESİ VE YÖNETİMİ</a:t>
            </a:r>
          </a:p>
        </p:txBody>
      </p:sp>
      <p:sp>
        <p:nvSpPr>
          <p:cNvPr id="14" name="Yuvarlatılmış Dikdörtgen 13"/>
          <p:cNvSpPr/>
          <p:nvPr/>
        </p:nvSpPr>
        <p:spPr>
          <a:xfrm>
            <a:off x="830571" y="2283792"/>
            <a:ext cx="11361431" cy="101438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830572" y="2283791"/>
            <a:ext cx="11361429" cy="1014380"/>
          </a:xfrm>
          <a:prstGeom prst="rect">
            <a:avLst/>
          </a:prstGeom>
        </p:spPr>
        <p:txBody>
          <a:bodyPr wrap="square">
            <a:spAutoFit/>
          </a:bodyPr>
          <a:lstStyle/>
          <a:p>
            <a:pPr algn="ctr">
              <a:lnSpc>
                <a:spcPct val="107000"/>
              </a:lnSpc>
              <a:spcAft>
                <a:spcPts val="800"/>
              </a:spcAft>
            </a:pPr>
            <a:r>
              <a:rPr lang="tr-TR" sz="28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İNSAN </a:t>
            </a:r>
            <a:r>
              <a:rPr lang="tr-TR"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KAYNAĞININ VERİMLİ KULLANILMASI ve </a:t>
            </a:r>
            <a:r>
              <a:rPr lang="tr-TR" sz="28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HAKKANİYETLİ                    BİR </a:t>
            </a:r>
            <a:r>
              <a:rPr lang="tr-TR"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ŞEKİLDE ÖDÜLLENDİRİLMESİ SAĞLANACAK</a:t>
            </a:r>
          </a:p>
        </p:txBody>
      </p:sp>
      <p:sp>
        <p:nvSpPr>
          <p:cNvPr id="17" name="Dikdörtgen 16"/>
          <p:cNvSpPr/>
          <p:nvPr/>
        </p:nvSpPr>
        <p:spPr>
          <a:xfrm rot="16200000">
            <a:off x="-647635" y="5276212"/>
            <a:ext cx="2121093" cy="769441"/>
          </a:xfrm>
          <a:prstGeom prst="rect">
            <a:avLst/>
          </a:prstGeom>
        </p:spPr>
        <p:txBody>
          <a:bodyPr wrap="none">
            <a:spAutoFit/>
          </a:bodyPr>
          <a:lstStyle/>
          <a:p>
            <a:r>
              <a:rPr lang="tr-TR" sz="44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HEDEF 2</a:t>
            </a:r>
            <a:endParaRPr lang="tr-TR" sz="4400" dirty="0"/>
          </a:p>
        </p:txBody>
      </p:sp>
      <p:sp>
        <p:nvSpPr>
          <p:cNvPr id="18" name="Dikdörtgen 17"/>
          <p:cNvSpPr/>
          <p:nvPr/>
        </p:nvSpPr>
        <p:spPr>
          <a:xfrm>
            <a:off x="830572" y="3381702"/>
            <a:ext cx="11026149" cy="3294428"/>
          </a:xfrm>
          <a:prstGeom prst="rect">
            <a:avLst/>
          </a:prstGeom>
        </p:spPr>
        <p:txBody>
          <a:bodyPr wrap="square">
            <a:spAutoFit/>
          </a:bodyPr>
          <a:lstStyle/>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9- İl </a:t>
            </a:r>
            <a:r>
              <a:rPr lang="tr-TR" sz="2600" dirty="0">
                <a:latin typeface="Calibri" panose="020F0502020204030204" pitchFamily="34" charset="0"/>
                <a:ea typeface="Calibri" panose="020F0502020204030204" pitchFamily="34" charset="0"/>
                <a:cs typeface="Times New Roman" panose="02020603050405020304" pitchFamily="18" charset="0"/>
              </a:rPr>
              <a:t>ve ilçe Millî Eğitim müdürleri </a:t>
            </a:r>
            <a:r>
              <a:rPr lang="tr-TR" sz="26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Okul Profili Değerlendirme yaklaşımı </a:t>
            </a:r>
            <a:r>
              <a:rPr lang="tr-TR" sz="2600" dirty="0">
                <a:latin typeface="Calibri" panose="020F0502020204030204" pitchFamily="34" charset="0"/>
                <a:ea typeface="Calibri" panose="020F0502020204030204" pitchFamily="34" charset="0"/>
                <a:cs typeface="Times New Roman" panose="02020603050405020304" pitchFamily="18" charset="0"/>
              </a:rPr>
              <a:t>içinde yer alan ölçütler özelinde, </a:t>
            </a:r>
            <a:r>
              <a:rPr lang="tr-TR" sz="2600" u="sng" dirty="0">
                <a:latin typeface="Calibri" panose="020F0502020204030204" pitchFamily="34" charset="0"/>
                <a:ea typeface="Calibri" panose="020F0502020204030204" pitchFamily="34" charset="0"/>
                <a:cs typeface="Times New Roman" panose="02020603050405020304" pitchFamily="18" charset="0"/>
              </a:rPr>
              <a:t>il ve ilçedeki öğretmenlerin desteklenmesi </a:t>
            </a:r>
            <a:r>
              <a:rPr lang="tr-TR" sz="2600" dirty="0">
                <a:latin typeface="Calibri" panose="020F0502020204030204" pitchFamily="34" charset="0"/>
                <a:ea typeface="Calibri" panose="020F0502020204030204" pitchFamily="34" charset="0"/>
                <a:cs typeface="Times New Roman" panose="02020603050405020304" pitchFamily="18" charset="0"/>
              </a:rPr>
              <a:t>ve </a:t>
            </a:r>
            <a:r>
              <a:rPr lang="tr-TR" sz="2600" dirty="0" smtClean="0">
                <a:latin typeface="Calibri" panose="020F0502020204030204" pitchFamily="34" charset="0"/>
                <a:ea typeface="Calibri" panose="020F0502020204030204" pitchFamily="34" charset="0"/>
                <a:cs typeface="Times New Roman" panose="02020603050405020304" pitchFamily="18" charset="0"/>
              </a:rPr>
              <a:t>Okul Gelişim </a:t>
            </a:r>
            <a:r>
              <a:rPr lang="tr-TR" sz="2600" dirty="0">
                <a:latin typeface="Calibri" panose="020F0502020204030204" pitchFamily="34" charset="0"/>
                <a:ea typeface="Calibri" panose="020F0502020204030204" pitchFamily="34" charset="0"/>
                <a:cs typeface="Times New Roman" panose="02020603050405020304" pitchFamily="18" charset="0"/>
              </a:rPr>
              <a:t>Planları’nın gerçekleşmesi kapsamında </a:t>
            </a:r>
            <a:r>
              <a:rPr lang="tr-TR" sz="2600" u="sng" dirty="0">
                <a:latin typeface="Calibri" panose="020F0502020204030204" pitchFamily="34" charset="0"/>
                <a:ea typeface="Calibri" panose="020F0502020204030204" pitchFamily="34" charset="0"/>
                <a:cs typeface="Times New Roman" panose="02020603050405020304" pitchFamily="18" charset="0"/>
              </a:rPr>
              <a:t>yıllık </a:t>
            </a:r>
            <a:r>
              <a:rPr lang="tr-TR" sz="2600" u="sng" dirty="0" smtClean="0">
                <a:latin typeface="Calibri" panose="020F0502020204030204" pitchFamily="34" charset="0"/>
                <a:ea typeface="Calibri" panose="020F0502020204030204" pitchFamily="34" charset="0"/>
                <a:cs typeface="Times New Roman" panose="02020603050405020304" pitchFamily="18" charset="0"/>
              </a:rPr>
              <a:t>olarak değerlendirileceklerdir.</a:t>
            </a:r>
          </a:p>
          <a:p>
            <a:pPr algn="just">
              <a:lnSpc>
                <a:spcPct val="107000"/>
              </a:lnSpc>
              <a:spcAft>
                <a:spcPts val="800"/>
              </a:spcAft>
            </a:pPr>
            <a:endParaRPr lang="tr-TR" sz="2600"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10- Öğretmenlerin </a:t>
            </a:r>
            <a:r>
              <a:rPr lang="tr-TR" sz="2600" dirty="0">
                <a:latin typeface="Calibri" panose="020F0502020204030204" pitchFamily="34" charset="0"/>
                <a:ea typeface="Calibri" panose="020F0502020204030204" pitchFamily="34" charset="0"/>
                <a:cs typeface="Times New Roman" panose="02020603050405020304" pitchFamily="18" charset="0"/>
              </a:rPr>
              <a:t>mesleki gelişimlerine ilişkin </a:t>
            </a:r>
            <a:r>
              <a:rPr lang="tr-TR" sz="26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sertifika ve diplomalarının özlük haklarına hakkaniyetli yansıtılması sağlanacaktır.</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 </a:t>
            </a:r>
          </a:p>
        </p:txBody>
      </p:sp>
      <p:pic>
        <p:nvPicPr>
          <p:cNvPr id="16" name="3 Resim" descr="merkezefendi mem logo2.jpg"/>
          <p:cNvPicPr>
            <a:picLocks noChangeAspect="1"/>
          </p:cNvPicPr>
          <p:nvPr/>
        </p:nvPicPr>
        <p:blipFill>
          <a:blip r:embed="rId3" cstate="print"/>
          <a:srcRect/>
          <a:stretch>
            <a:fillRect/>
          </a:stretch>
        </p:blipFill>
        <p:spPr bwMode="auto">
          <a:xfrm>
            <a:off x="56446" y="101599"/>
            <a:ext cx="1557865" cy="1461054"/>
          </a:xfrm>
          <a:prstGeom prst="rect">
            <a:avLst/>
          </a:prstGeom>
          <a:noFill/>
          <a:ln w="9525">
            <a:noFill/>
            <a:miter lim="800000"/>
            <a:headEnd/>
            <a:tailEnd/>
          </a:ln>
        </p:spPr>
      </p:pic>
    </p:spTree>
    <p:extLst>
      <p:ext uri="{BB962C8B-B14F-4D97-AF65-F5344CB8AC3E}">
        <p14:creationId xmlns="" xmlns:p14="http://schemas.microsoft.com/office/powerpoint/2010/main" val="213347592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830571" y="156526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Akış Çizelgesi: Ayıkla 3"/>
          <p:cNvSpPr/>
          <p:nvPr/>
        </p:nvSpPr>
        <p:spPr>
          <a:xfrm rot="5400000">
            <a:off x="5006406" y="36669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Oval 5"/>
          <p:cNvSpPr/>
          <p:nvPr/>
        </p:nvSpPr>
        <p:spPr>
          <a:xfrm>
            <a:off x="127011" y="116881"/>
            <a:ext cx="1407120" cy="140712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cxnSp>
        <p:nvCxnSpPr>
          <p:cNvPr id="7" name="Düz Bağlayıcı 6"/>
          <p:cNvCxnSpPr>
            <a:stCxn id="6" idx="6"/>
          </p:cNvCxnSpPr>
          <p:nvPr/>
        </p:nvCxnSpPr>
        <p:spPr>
          <a:xfrm>
            <a:off x="1534133" y="820445"/>
            <a:ext cx="10657871" cy="186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a:stCxn id="6" idx="4"/>
          </p:cNvCxnSpPr>
          <p:nvPr/>
        </p:nvCxnSpPr>
        <p:spPr>
          <a:xfrm>
            <a:off x="830571" y="1524005"/>
            <a:ext cx="0" cy="53339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Yay 8"/>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dirty="0"/>
          </a:p>
        </p:txBody>
      </p:sp>
      <p:sp>
        <p:nvSpPr>
          <p:cNvPr id="10" name="Yuvarlatılmış Dikdörtgen 9"/>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1" name="Metin kutusu 10"/>
          <p:cNvSpPr txBox="1"/>
          <p:nvPr/>
        </p:nvSpPr>
        <p:spPr>
          <a:xfrm>
            <a:off x="5475749" y="211327"/>
            <a:ext cx="6716255" cy="584775"/>
          </a:xfrm>
          <a:prstGeom prst="rect">
            <a:avLst/>
          </a:prstGeom>
          <a:noFill/>
        </p:spPr>
        <p:txBody>
          <a:bodyPr wrap="square" rtlCol="0">
            <a:spAutoFit/>
          </a:bodyPr>
          <a:lstStyle/>
          <a:p>
            <a:pPr algn="ctr"/>
            <a:r>
              <a:rPr lang="tr-TR" sz="3200" b="1" dirty="0" smtClean="0">
                <a:effectLst>
                  <a:outerShdw blurRad="38100" dist="38100" dir="2700000" algn="tl">
                    <a:srgbClr val="000000">
                      <a:alpha val="43137"/>
                    </a:srgbClr>
                  </a:outerShdw>
                </a:effectLst>
                <a:latin typeface="Trebuchet MS" panose="020B0603020202020204" pitchFamily="34" charset="0"/>
              </a:rPr>
              <a:t>2023 EĞİTİM VİZYONU</a:t>
            </a:r>
            <a:endParaRPr lang="tr-TR" sz="3200" b="1" dirty="0">
              <a:effectLst>
                <a:outerShdw blurRad="38100" dist="38100" dir="2700000" algn="tl">
                  <a:srgbClr val="000000">
                    <a:alpha val="43137"/>
                  </a:srgbClr>
                </a:outerShdw>
              </a:effectLst>
              <a:latin typeface="Trebuchet MS" panose="020B0603020202020204" pitchFamily="34" charset="0"/>
            </a:endParaRPr>
          </a:p>
        </p:txBody>
      </p:sp>
      <p:sp>
        <p:nvSpPr>
          <p:cNvPr id="12" name="11 Slayt Numarası Yer Tutucusu"/>
          <p:cNvSpPr>
            <a:spLocks noGrp="1"/>
          </p:cNvSpPr>
          <p:nvPr>
            <p:ph type="sldNum" sz="quarter" idx="12"/>
          </p:nvPr>
        </p:nvSpPr>
        <p:spPr/>
        <p:txBody>
          <a:bodyPr/>
          <a:lstStyle/>
          <a:p>
            <a:fld id="{92906C5C-297D-40D7-908D-F30303E58C5D}" type="slidenum">
              <a:rPr lang="tr-TR" smtClean="0"/>
              <a:pPr/>
              <a:t>58</a:t>
            </a:fld>
            <a:endParaRPr lang="tr-TR" dirty="0"/>
          </a:p>
        </p:txBody>
      </p:sp>
      <p:sp>
        <p:nvSpPr>
          <p:cNvPr id="2" name="Dikdörtgen 1"/>
          <p:cNvSpPr/>
          <p:nvPr/>
        </p:nvSpPr>
        <p:spPr>
          <a:xfrm>
            <a:off x="830572" y="1557642"/>
            <a:ext cx="11361429" cy="652166"/>
          </a:xfrm>
          <a:prstGeom prst="rect">
            <a:avLst/>
          </a:prstGeom>
        </p:spPr>
        <p:txBody>
          <a:bodyPr wrap="square">
            <a:spAutoFit/>
          </a:bodyPr>
          <a:lstStyle/>
          <a:p>
            <a:pPr algn="ctr">
              <a:lnSpc>
                <a:spcPct val="107000"/>
              </a:lnSpc>
              <a:spcAft>
                <a:spcPts val="800"/>
              </a:spcAft>
            </a:pPr>
            <a:r>
              <a:rPr lang="tr-TR" sz="3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OKULLARIN FİNANSMANI</a:t>
            </a:r>
          </a:p>
        </p:txBody>
      </p:sp>
      <p:sp>
        <p:nvSpPr>
          <p:cNvPr id="14" name="Yuvarlatılmış Dikdörtgen 13"/>
          <p:cNvSpPr/>
          <p:nvPr/>
        </p:nvSpPr>
        <p:spPr>
          <a:xfrm>
            <a:off x="830571" y="228379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5" name="Dikdörtgen 14"/>
          <p:cNvSpPr/>
          <p:nvPr/>
        </p:nvSpPr>
        <p:spPr>
          <a:xfrm>
            <a:off x="830572" y="2334844"/>
            <a:ext cx="11361429" cy="553357"/>
          </a:xfrm>
          <a:prstGeom prst="rect">
            <a:avLst/>
          </a:prstGeom>
        </p:spPr>
        <p:txBody>
          <a:bodyPr wrap="square">
            <a:spAutoFit/>
          </a:bodyPr>
          <a:lstStyle/>
          <a:p>
            <a:pPr algn="ctr">
              <a:lnSpc>
                <a:spcPct val="107000"/>
              </a:lnSpc>
              <a:spcAft>
                <a:spcPts val="800"/>
              </a:spcAft>
            </a:pPr>
            <a:r>
              <a:rPr lang="tr-TR"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FİNANSMAN YÖNTEMLERİ ÇEŞİTLENDİRİLECEK</a:t>
            </a:r>
          </a:p>
        </p:txBody>
      </p:sp>
      <p:sp>
        <p:nvSpPr>
          <p:cNvPr id="16" name="Dikdörtgen 15"/>
          <p:cNvSpPr/>
          <p:nvPr/>
        </p:nvSpPr>
        <p:spPr>
          <a:xfrm>
            <a:off x="830572" y="3002321"/>
            <a:ext cx="11026149" cy="2438168"/>
          </a:xfrm>
          <a:prstGeom prst="rect">
            <a:avLst/>
          </a:prstGeom>
        </p:spPr>
        <p:txBody>
          <a:bodyPr wrap="square">
            <a:spAutoFit/>
          </a:bodyPr>
          <a:lstStyle/>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1- Her </a:t>
            </a:r>
            <a:r>
              <a:rPr lang="tr-TR" sz="2600" dirty="0">
                <a:latin typeface="Calibri" panose="020F0502020204030204" pitchFamily="34" charset="0"/>
                <a:ea typeface="Calibri" panose="020F0502020204030204" pitchFamily="34" charset="0"/>
                <a:cs typeface="Times New Roman" panose="02020603050405020304" pitchFamily="18" charset="0"/>
              </a:rPr>
              <a:t>okula, oluşturulacak çeşitli ölçütlere ve Okul Gelişim Planı’na dayalı olarak </a:t>
            </a:r>
            <a:r>
              <a:rPr lang="tr-TR" sz="26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okul gelişim bütçesi </a:t>
            </a:r>
            <a:r>
              <a:rPr lang="tr-TR" sz="2600" dirty="0">
                <a:latin typeface="Calibri" panose="020F0502020204030204" pitchFamily="34" charset="0"/>
                <a:ea typeface="Calibri" panose="020F0502020204030204" pitchFamily="34" charset="0"/>
                <a:cs typeface="Times New Roman" panose="02020603050405020304" pitchFamily="18" charset="0"/>
              </a:rPr>
              <a:t>verilecektir. Şartları elverişsiz okullara pozitif ayrımcılık yapılacaktır</a:t>
            </a:r>
            <a:r>
              <a:rPr lang="tr-TR" sz="2600" dirty="0" smtClean="0">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spcAft>
                <a:spcPts val="800"/>
              </a:spcAft>
            </a:pPr>
            <a:endParaRPr lang="tr-TR" sz="26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tr-TR" sz="26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7" name="Dikdörtgen 16"/>
          <p:cNvSpPr/>
          <p:nvPr/>
        </p:nvSpPr>
        <p:spPr>
          <a:xfrm rot="16200000">
            <a:off x="-647635" y="5276212"/>
            <a:ext cx="2121093" cy="769441"/>
          </a:xfrm>
          <a:prstGeom prst="rect">
            <a:avLst/>
          </a:prstGeom>
        </p:spPr>
        <p:txBody>
          <a:bodyPr wrap="none">
            <a:spAutoFit/>
          </a:bodyPr>
          <a:lstStyle/>
          <a:p>
            <a:r>
              <a:rPr lang="tr-TR" sz="44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HEDEF 1</a:t>
            </a:r>
            <a:endParaRPr lang="tr-TR" sz="4400" dirty="0"/>
          </a:p>
        </p:txBody>
      </p:sp>
      <p:sp>
        <p:nvSpPr>
          <p:cNvPr id="18" name="Dikdörtgen 20">
            <a:extLst>
              <a:ext uri="{FF2B5EF4-FFF2-40B4-BE49-F238E27FC236}">
                <a16:creationId xmlns:a16="http://schemas.microsoft.com/office/drawing/2014/main" xmlns="" id="{3D532803-586C-4B5C-8414-E114310FAC58}"/>
              </a:ext>
            </a:extLst>
          </p:cNvPr>
          <p:cNvSpPr/>
          <p:nvPr/>
        </p:nvSpPr>
        <p:spPr>
          <a:xfrm>
            <a:off x="3060033" y="4906532"/>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HT</a:t>
            </a:r>
          </a:p>
        </p:txBody>
      </p:sp>
      <p:sp>
        <p:nvSpPr>
          <p:cNvPr id="19" name="Dikdörtgen 26">
            <a:extLst>
              <a:ext uri="{FF2B5EF4-FFF2-40B4-BE49-F238E27FC236}">
                <a16:creationId xmlns:a16="http://schemas.microsoft.com/office/drawing/2014/main" xmlns="" id="{DFAB2C39-4301-4111-9B37-D554AE6AFB0B}"/>
              </a:ext>
            </a:extLst>
          </p:cNvPr>
          <p:cNvSpPr/>
          <p:nvPr/>
        </p:nvSpPr>
        <p:spPr>
          <a:xfrm>
            <a:off x="2112502" y="4906532"/>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HT</a:t>
            </a:r>
          </a:p>
        </p:txBody>
      </p:sp>
      <p:sp>
        <p:nvSpPr>
          <p:cNvPr id="20" name="Dikdörtgen 29">
            <a:extLst>
              <a:ext uri="{FF2B5EF4-FFF2-40B4-BE49-F238E27FC236}">
                <a16:creationId xmlns:a16="http://schemas.microsoft.com/office/drawing/2014/main" xmlns="" id="{40096CD4-1AD2-4D05-9336-BDBC9A8EDA4F}"/>
              </a:ext>
            </a:extLst>
          </p:cNvPr>
          <p:cNvSpPr/>
          <p:nvPr/>
        </p:nvSpPr>
        <p:spPr>
          <a:xfrm>
            <a:off x="5087616" y="4906532"/>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UİDİ</a:t>
            </a:r>
          </a:p>
        </p:txBody>
      </p:sp>
      <p:sp>
        <p:nvSpPr>
          <p:cNvPr id="21" name="Dikdörtgen 32">
            <a:extLst>
              <a:ext uri="{FF2B5EF4-FFF2-40B4-BE49-F238E27FC236}">
                <a16:creationId xmlns:a16="http://schemas.microsoft.com/office/drawing/2014/main" xmlns="" id="{5CA22863-855A-4C9A-83EB-0FCDB9D09F34}"/>
              </a:ext>
            </a:extLst>
          </p:cNvPr>
          <p:cNvSpPr/>
          <p:nvPr/>
        </p:nvSpPr>
        <p:spPr>
          <a:xfrm>
            <a:off x="4140085" y="4906532"/>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ÜU</a:t>
            </a:r>
          </a:p>
        </p:txBody>
      </p:sp>
      <p:sp>
        <p:nvSpPr>
          <p:cNvPr id="22" name="Dikdörtgen 41">
            <a:extLst>
              <a:ext uri="{FF2B5EF4-FFF2-40B4-BE49-F238E27FC236}">
                <a16:creationId xmlns:a16="http://schemas.microsoft.com/office/drawing/2014/main" xmlns="" id="{EF90D3CE-50DB-4EB5-BC54-79B20DAC533E}"/>
              </a:ext>
            </a:extLst>
          </p:cNvPr>
          <p:cNvSpPr/>
          <p:nvPr/>
        </p:nvSpPr>
        <p:spPr>
          <a:xfrm>
            <a:off x="7115197" y="4906532"/>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UİDİ</a:t>
            </a:r>
          </a:p>
        </p:txBody>
      </p:sp>
      <p:sp>
        <p:nvSpPr>
          <p:cNvPr id="23" name="Dikdörtgen 44">
            <a:extLst>
              <a:ext uri="{FF2B5EF4-FFF2-40B4-BE49-F238E27FC236}">
                <a16:creationId xmlns:a16="http://schemas.microsoft.com/office/drawing/2014/main" xmlns="" id="{371BA538-3D81-4C53-A637-9B5E39AF75D4}"/>
              </a:ext>
            </a:extLst>
          </p:cNvPr>
          <p:cNvSpPr/>
          <p:nvPr/>
        </p:nvSpPr>
        <p:spPr>
          <a:xfrm>
            <a:off x="6167666" y="4906532"/>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UİDİ</a:t>
            </a:r>
          </a:p>
        </p:txBody>
      </p:sp>
      <p:sp>
        <p:nvSpPr>
          <p:cNvPr id="24" name="Dikdörtgen 47">
            <a:extLst>
              <a:ext uri="{FF2B5EF4-FFF2-40B4-BE49-F238E27FC236}">
                <a16:creationId xmlns:a16="http://schemas.microsoft.com/office/drawing/2014/main" xmlns="" id="{404C4D8E-CC51-4D95-8F23-BD19123CD29B}"/>
              </a:ext>
            </a:extLst>
          </p:cNvPr>
          <p:cNvSpPr/>
          <p:nvPr/>
        </p:nvSpPr>
        <p:spPr>
          <a:xfrm>
            <a:off x="9142777" y="4906532"/>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ÜU</a:t>
            </a:r>
          </a:p>
        </p:txBody>
      </p:sp>
      <p:sp>
        <p:nvSpPr>
          <p:cNvPr id="25" name="Dikdörtgen 50">
            <a:extLst>
              <a:ext uri="{FF2B5EF4-FFF2-40B4-BE49-F238E27FC236}">
                <a16:creationId xmlns:a16="http://schemas.microsoft.com/office/drawing/2014/main" xmlns="" id="{68D44DCD-ABEF-405C-9F99-6B057BD5E1BB}"/>
              </a:ext>
            </a:extLst>
          </p:cNvPr>
          <p:cNvSpPr/>
          <p:nvPr/>
        </p:nvSpPr>
        <p:spPr>
          <a:xfrm>
            <a:off x="8195246" y="4906532"/>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UİDİ</a:t>
            </a:r>
          </a:p>
        </p:txBody>
      </p:sp>
      <p:grpSp>
        <p:nvGrpSpPr>
          <p:cNvPr id="26" name="Grup 1">
            <a:extLst>
              <a:ext uri="{FF2B5EF4-FFF2-40B4-BE49-F238E27FC236}">
                <a16:creationId xmlns:a16="http://schemas.microsoft.com/office/drawing/2014/main" xmlns="" id="{810E6CF6-C6D5-45F1-98DC-951B57F8E8C4}"/>
              </a:ext>
            </a:extLst>
          </p:cNvPr>
          <p:cNvGrpSpPr/>
          <p:nvPr/>
        </p:nvGrpSpPr>
        <p:grpSpPr>
          <a:xfrm>
            <a:off x="2112499" y="4493777"/>
            <a:ext cx="7873661" cy="829394"/>
            <a:chOff x="4135505" y="1993593"/>
            <a:chExt cx="7873661" cy="829394"/>
          </a:xfrm>
        </p:grpSpPr>
        <p:grpSp>
          <p:nvGrpSpPr>
            <p:cNvPr id="27" name="Grup 62">
              <a:extLst>
                <a:ext uri="{FF2B5EF4-FFF2-40B4-BE49-F238E27FC236}">
                  <a16:creationId xmlns:a16="http://schemas.microsoft.com/office/drawing/2014/main" xmlns="" id="{6CC26AD3-E6AD-484F-A7A2-59A689196B42}"/>
                </a:ext>
              </a:extLst>
            </p:cNvPr>
            <p:cNvGrpSpPr/>
            <p:nvPr/>
          </p:nvGrpSpPr>
          <p:grpSpPr>
            <a:xfrm>
              <a:off x="4135505" y="2678206"/>
              <a:ext cx="7873661" cy="144781"/>
              <a:chOff x="4135505" y="2678206"/>
              <a:chExt cx="7873661" cy="144781"/>
            </a:xfrm>
          </p:grpSpPr>
          <p:sp>
            <p:nvSpPr>
              <p:cNvPr id="37" name="Dikdörtgen: Yuvarlatılmış Üst Köşeler 19">
                <a:extLst>
                  <a:ext uri="{FF2B5EF4-FFF2-40B4-BE49-F238E27FC236}">
                    <a16:creationId xmlns:a16="http://schemas.microsoft.com/office/drawing/2014/main" xmlns="" id="{4F9B7088-1613-4186-9ACA-4127815A647B}"/>
                  </a:ext>
                </a:extLst>
              </p:cNvPr>
              <p:cNvSpPr/>
              <p:nvPr/>
            </p:nvSpPr>
            <p:spPr>
              <a:xfrm rot="10800000">
                <a:off x="5083036" y="2678206"/>
                <a:ext cx="843386" cy="144781"/>
              </a:xfrm>
              <a:prstGeom prst="round2Same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38" name="Dikdörtgen: Yuvarlatılmış Üst Köşeler 25">
                <a:extLst>
                  <a:ext uri="{FF2B5EF4-FFF2-40B4-BE49-F238E27FC236}">
                    <a16:creationId xmlns:a16="http://schemas.microsoft.com/office/drawing/2014/main" xmlns="" id="{F7FE5BB0-0897-4EE1-8C83-35394BA07BC9}"/>
                  </a:ext>
                </a:extLst>
              </p:cNvPr>
              <p:cNvSpPr/>
              <p:nvPr/>
            </p:nvSpPr>
            <p:spPr>
              <a:xfrm rot="10800000">
                <a:off x="4135505" y="2678206"/>
                <a:ext cx="843386" cy="144781"/>
              </a:xfrm>
              <a:prstGeom prst="round2Same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39" name="Dikdörtgen: Yuvarlatılmış Üst Köşeler 28">
                <a:extLst>
                  <a:ext uri="{FF2B5EF4-FFF2-40B4-BE49-F238E27FC236}">
                    <a16:creationId xmlns:a16="http://schemas.microsoft.com/office/drawing/2014/main" xmlns="" id="{9368EDA0-BE61-4D60-A9B6-64F9508CA9C9}"/>
                  </a:ext>
                </a:extLst>
              </p:cNvPr>
              <p:cNvSpPr/>
              <p:nvPr/>
            </p:nvSpPr>
            <p:spPr>
              <a:xfrm rot="10800000">
                <a:off x="7110619" y="2678206"/>
                <a:ext cx="843386" cy="144781"/>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dirty="0"/>
              </a:p>
            </p:txBody>
          </p:sp>
          <p:sp>
            <p:nvSpPr>
              <p:cNvPr id="40" name="Dikdörtgen: Yuvarlatılmış Üst Köşeler 31">
                <a:extLst>
                  <a:ext uri="{FF2B5EF4-FFF2-40B4-BE49-F238E27FC236}">
                    <a16:creationId xmlns:a16="http://schemas.microsoft.com/office/drawing/2014/main" xmlns="" id="{6BCBDB55-78A5-440A-856B-30EA0B2B4E88}"/>
                  </a:ext>
                </a:extLst>
              </p:cNvPr>
              <p:cNvSpPr/>
              <p:nvPr/>
            </p:nvSpPr>
            <p:spPr>
              <a:xfrm rot="10800000">
                <a:off x="6163088" y="2678206"/>
                <a:ext cx="843386" cy="144781"/>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dirty="0"/>
              </a:p>
            </p:txBody>
          </p:sp>
          <p:sp>
            <p:nvSpPr>
              <p:cNvPr id="41" name="Dikdörtgen: Yuvarlatılmış Üst Köşeler 40">
                <a:extLst>
                  <a:ext uri="{FF2B5EF4-FFF2-40B4-BE49-F238E27FC236}">
                    <a16:creationId xmlns:a16="http://schemas.microsoft.com/office/drawing/2014/main" xmlns="" id="{D13A3FA6-3060-4BD5-A265-14C47B7E2A2C}"/>
                  </a:ext>
                </a:extLst>
              </p:cNvPr>
              <p:cNvSpPr/>
              <p:nvPr/>
            </p:nvSpPr>
            <p:spPr>
              <a:xfrm rot="10800000">
                <a:off x="9138200" y="2678206"/>
                <a:ext cx="843386" cy="144781"/>
              </a:xfrm>
              <a:prstGeom prst="round2Same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tr-TR" dirty="0"/>
              </a:p>
            </p:txBody>
          </p:sp>
          <p:sp>
            <p:nvSpPr>
              <p:cNvPr id="42" name="Dikdörtgen: Yuvarlatılmış Üst Köşeler 43">
                <a:extLst>
                  <a:ext uri="{FF2B5EF4-FFF2-40B4-BE49-F238E27FC236}">
                    <a16:creationId xmlns:a16="http://schemas.microsoft.com/office/drawing/2014/main" xmlns="" id="{838AF3F1-9845-4382-ACE6-68D2A4F39A80}"/>
                  </a:ext>
                </a:extLst>
              </p:cNvPr>
              <p:cNvSpPr/>
              <p:nvPr/>
            </p:nvSpPr>
            <p:spPr>
              <a:xfrm rot="10800000">
                <a:off x="8190669" y="2678206"/>
                <a:ext cx="843386" cy="144781"/>
              </a:xfrm>
              <a:prstGeom prst="round2Same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tr-TR" dirty="0"/>
              </a:p>
            </p:txBody>
          </p:sp>
          <p:sp>
            <p:nvSpPr>
              <p:cNvPr id="43" name="Dikdörtgen: Yuvarlatılmış Üst Köşeler 46">
                <a:extLst>
                  <a:ext uri="{FF2B5EF4-FFF2-40B4-BE49-F238E27FC236}">
                    <a16:creationId xmlns:a16="http://schemas.microsoft.com/office/drawing/2014/main" xmlns="" id="{86A9899E-9392-4E6D-901E-78B1CE46B68C}"/>
                  </a:ext>
                </a:extLst>
              </p:cNvPr>
              <p:cNvSpPr/>
              <p:nvPr/>
            </p:nvSpPr>
            <p:spPr>
              <a:xfrm rot="10800000">
                <a:off x="11165780" y="2678206"/>
                <a:ext cx="843386" cy="144781"/>
              </a:xfrm>
              <a:prstGeom prst="round2Same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4" name="Dikdörtgen: Yuvarlatılmış Üst Köşeler 49">
                <a:extLst>
                  <a:ext uri="{FF2B5EF4-FFF2-40B4-BE49-F238E27FC236}">
                    <a16:creationId xmlns:a16="http://schemas.microsoft.com/office/drawing/2014/main" xmlns="" id="{EC6CCA76-DF14-4FE1-8CFE-4CD1410658E1}"/>
                  </a:ext>
                </a:extLst>
              </p:cNvPr>
              <p:cNvSpPr/>
              <p:nvPr/>
            </p:nvSpPr>
            <p:spPr>
              <a:xfrm rot="10800000">
                <a:off x="10218249" y="2678206"/>
                <a:ext cx="843386" cy="144781"/>
              </a:xfrm>
              <a:prstGeom prst="round2Same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grpSp>
        <p:grpSp>
          <p:nvGrpSpPr>
            <p:cNvPr id="28" name="Grup 61">
              <a:extLst>
                <a:ext uri="{FF2B5EF4-FFF2-40B4-BE49-F238E27FC236}">
                  <a16:creationId xmlns:a16="http://schemas.microsoft.com/office/drawing/2014/main" xmlns="" id="{B1BF4C8F-3541-42BC-BB30-9A281EA71FD9}"/>
                </a:ext>
              </a:extLst>
            </p:cNvPr>
            <p:cNvGrpSpPr/>
            <p:nvPr/>
          </p:nvGrpSpPr>
          <p:grpSpPr>
            <a:xfrm>
              <a:off x="4135505" y="1993593"/>
              <a:ext cx="7873661" cy="412751"/>
              <a:chOff x="4135505" y="1993593"/>
              <a:chExt cx="7873661" cy="412751"/>
            </a:xfrm>
          </p:grpSpPr>
          <p:sp>
            <p:nvSpPr>
              <p:cNvPr id="29" name="Dikdörtgen: Yuvarlatılmış Üst Köşeler 21">
                <a:extLst>
                  <a:ext uri="{FF2B5EF4-FFF2-40B4-BE49-F238E27FC236}">
                    <a16:creationId xmlns:a16="http://schemas.microsoft.com/office/drawing/2014/main" xmlns="" id="{612B8F5B-D5A2-4E5D-B324-E34944EABE19}"/>
                  </a:ext>
                </a:extLst>
              </p:cNvPr>
              <p:cNvSpPr/>
              <p:nvPr/>
            </p:nvSpPr>
            <p:spPr>
              <a:xfrm>
                <a:off x="5083036" y="1993593"/>
                <a:ext cx="843386" cy="412751"/>
              </a:xfrm>
              <a:prstGeom prst="round2Same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2019</a:t>
                </a:r>
              </a:p>
            </p:txBody>
          </p:sp>
          <p:sp>
            <p:nvSpPr>
              <p:cNvPr id="30" name="Dikdörtgen: Yuvarlatılmış Üst Köşeler 27">
                <a:extLst>
                  <a:ext uri="{FF2B5EF4-FFF2-40B4-BE49-F238E27FC236}">
                    <a16:creationId xmlns:a16="http://schemas.microsoft.com/office/drawing/2014/main" xmlns="" id="{9D0CCE47-61D8-460F-AA83-8A0373B51D8B}"/>
                  </a:ext>
                </a:extLst>
              </p:cNvPr>
              <p:cNvSpPr/>
              <p:nvPr/>
            </p:nvSpPr>
            <p:spPr>
              <a:xfrm>
                <a:off x="4135505" y="1993593"/>
                <a:ext cx="843386" cy="412751"/>
              </a:xfrm>
              <a:prstGeom prst="round2Same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2018</a:t>
                </a:r>
              </a:p>
            </p:txBody>
          </p:sp>
          <p:sp>
            <p:nvSpPr>
              <p:cNvPr id="31" name="Dikdörtgen: Yuvarlatılmış Üst Köşeler 30">
                <a:extLst>
                  <a:ext uri="{FF2B5EF4-FFF2-40B4-BE49-F238E27FC236}">
                    <a16:creationId xmlns:a16="http://schemas.microsoft.com/office/drawing/2014/main" xmlns="" id="{06763E78-0EF9-4EB8-AEB3-89BFC485A244}"/>
                  </a:ext>
                </a:extLst>
              </p:cNvPr>
              <p:cNvSpPr/>
              <p:nvPr/>
            </p:nvSpPr>
            <p:spPr>
              <a:xfrm>
                <a:off x="7110619" y="1993593"/>
                <a:ext cx="843386" cy="412751"/>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2020</a:t>
                </a:r>
              </a:p>
            </p:txBody>
          </p:sp>
          <p:sp>
            <p:nvSpPr>
              <p:cNvPr id="32" name="Dikdörtgen: Yuvarlatılmış Üst Köşeler 33">
                <a:extLst>
                  <a:ext uri="{FF2B5EF4-FFF2-40B4-BE49-F238E27FC236}">
                    <a16:creationId xmlns:a16="http://schemas.microsoft.com/office/drawing/2014/main" xmlns="" id="{DEA662AA-89C6-4CF4-8934-E52DC80667D8}"/>
                  </a:ext>
                </a:extLst>
              </p:cNvPr>
              <p:cNvSpPr/>
              <p:nvPr/>
            </p:nvSpPr>
            <p:spPr>
              <a:xfrm>
                <a:off x="6163088" y="1993593"/>
                <a:ext cx="843386" cy="412751"/>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2019</a:t>
                </a:r>
              </a:p>
            </p:txBody>
          </p:sp>
          <p:sp>
            <p:nvSpPr>
              <p:cNvPr id="33" name="Dikdörtgen: Yuvarlatılmış Üst Köşeler 42">
                <a:extLst>
                  <a:ext uri="{FF2B5EF4-FFF2-40B4-BE49-F238E27FC236}">
                    <a16:creationId xmlns:a16="http://schemas.microsoft.com/office/drawing/2014/main" xmlns="" id="{EC533748-EEE2-4BA9-A524-9450A7BF7DB3}"/>
                  </a:ext>
                </a:extLst>
              </p:cNvPr>
              <p:cNvSpPr/>
              <p:nvPr/>
            </p:nvSpPr>
            <p:spPr>
              <a:xfrm>
                <a:off x="9138200" y="1993593"/>
                <a:ext cx="843386" cy="412751"/>
              </a:xfrm>
              <a:prstGeom prst="round2SameRect">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2021</a:t>
                </a:r>
              </a:p>
            </p:txBody>
          </p:sp>
          <p:sp>
            <p:nvSpPr>
              <p:cNvPr id="34" name="Dikdörtgen: Yuvarlatılmış Üst Köşeler 45">
                <a:extLst>
                  <a:ext uri="{FF2B5EF4-FFF2-40B4-BE49-F238E27FC236}">
                    <a16:creationId xmlns:a16="http://schemas.microsoft.com/office/drawing/2014/main" xmlns="" id="{72D302F9-4C01-4185-AF58-B5EEE5362D30}"/>
                  </a:ext>
                </a:extLst>
              </p:cNvPr>
              <p:cNvSpPr/>
              <p:nvPr/>
            </p:nvSpPr>
            <p:spPr>
              <a:xfrm>
                <a:off x="8190669" y="1993593"/>
                <a:ext cx="843386" cy="412751"/>
              </a:xfrm>
              <a:prstGeom prst="round2SameRect">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2020</a:t>
                </a:r>
              </a:p>
            </p:txBody>
          </p:sp>
          <p:sp>
            <p:nvSpPr>
              <p:cNvPr id="35" name="Dikdörtgen: Yuvarlatılmış Üst Köşeler 48">
                <a:extLst>
                  <a:ext uri="{FF2B5EF4-FFF2-40B4-BE49-F238E27FC236}">
                    <a16:creationId xmlns:a16="http://schemas.microsoft.com/office/drawing/2014/main" xmlns="" id="{C7AE3EF1-4858-4058-BB0C-469D3EB36171}"/>
                  </a:ext>
                </a:extLst>
              </p:cNvPr>
              <p:cNvSpPr/>
              <p:nvPr/>
            </p:nvSpPr>
            <p:spPr>
              <a:xfrm>
                <a:off x="11165780" y="1993593"/>
                <a:ext cx="843386" cy="412751"/>
              </a:xfrm>
              <a:prstGeom prst="round2Same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2022</a:t>
                </a:r>
              </a:p>
            </p:txBody>
          </p:sp>
          <p:sp>
            <p:nvSpPr>
              <p:cNvPr id="36" name="Dikdörtgen: Yuvarlatılmış Üst Köşeler 51">
                <a:extLst>
                  <a:ext uri="{FF2B5EF4-FFF2-40B4-BE49-F238E27FC236}">
                    <a16:creationId xmlns:a16="http://schemas.microsoft.com/office/drawing/2014/main" xmlns="" id="{2F925679-9961-4CB0-91A7-858BFCB474C2}"/>
                  </a:ext>
                </a:extLst>
              </p:cNvPr>
              <p:cNvSpPr/>
              <p:nvPr/>
            </p:nvSpPr>
            <p:spPr>
              <a:xfrm>
                <a:off x="10218249" y="1993593"/>
                <a:ext cx="843386" cy="412751"/>
              </a:xfrm>
              <a:prstGeom prst="round2Same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2021</a:t>
                </a:r>
              </a:p>
            </p:txBody>
          </p:sp>
        </p:grpSp>
      </p:grpSp>
      <p:pic>
        <p:nvPicPr>
          <p:cNvPr id="45" name="3 Resim" descr="merkezefendi mem logo2.jpg"/>
          <p:cNvPicPr>
            <a:picLocks noChangeAspect="1"/>
          </p:cNvPicPr>
          <p:nvPr/>
        </p:nvPicPr>
        <p:blipFill>
          <a:blip r:embed="rId3" cstate="print"/>
          <a:srcRect/>
          <a:stretch>
            <a:fillRect/>
          </a:stretch>
        </p:blipFill>
        <p:spPr bwMode="auto">
          <a:xfrm>
            <a:off x="56446" y="101599"/>
            <a:ext cx="1557865" cy="1461054"/>
          </a:xfrm>
          <a:prstGeom prst="rect">
            <a:avLst/>
          </a:prstGeom>
          <a:noFill/>
          <a:ln w="9525">
            <a:noFill/>
            <a:miter lim="800000"/>
            <a:headEnd/>
            <a:tailEnd/>
          </a:ln>
        </p:spPr>
      </p:pic>
    </p:spTree>
    <p:extLst>
      <p:ext uri="{BB962C8B-B14F-4D97-AF65-F5344CB8AC3E}">
        <p14:creationId xmlns="" xmlns:p14="http://schemas.microsoft.com/office/powerpoint/2010/main" val="136503471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830571" y="156526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Akış Çizelgesi: Ayıkla 3"/>
          <p:cNvSpPr/>
          <p:nvPr/>
        </p:nvSpPr>
        <p:spPr>
          <a:xfrm rot="5400000">
            <a:off x="5006406" y="36669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Oval 5"/>
          <p:cNvSpPr/>
          <p:nvPr/>
        </p:nvSpPr>
        <p:spPr>
          <a:xfrm>
            <a:off x="127011" y="116881"/>
            <a:ext cx="1407120" cy="140712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cxnSp>
        <p:nvCxnSpPr>
          <p:cNvPr id="7" name="Düz Bağlayıcı 6"/>
          <p:cNvCxnSpPr>
            <a:stCxn id="6" idx="6"/>
          </p:cNvCxnSpPr>
          <p:nvPr/>
        </p:nvCxnSpPr>
        <p:spPr>
          <a:xfrm>
            <a:off x="1534133" y="820445"/>
            <a:ext cx="10657871" cy="186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a:stCxn id="6" idx="4"/>
          </p:cNvCxnSpPr>
          <p:nvPr/>
        </p:nvCxnSpPr>
        <p:spPr>
          <a:xfrm>
            <a:off x="830571" y="1524005"/>
            <a:ext cx="0" cy="53339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Yay 8"/>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dirty="0"/>
          </a:p>
        </p:txBody>
      </p:sp>
      <p:sp>
        <p:nvSpPr>
          <p:cNvPr id="10" name="Yuvarlatılmış Dikdörtgen 9"/>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1" name="Metin kutusu 10"/>
          <p:cNvSpPr txBox="1"/>
          <p:nvPr/>
        </p:nvSpPr>
        <p:spPr>
          <a:xfrm>
            <a:off x="5475749" y="211327"/>
            <a:ext cx="6716255" cy="584775"/>
          </a:xfrm>
          <a:prstGeom prst="rect">
            <a:avLst/>
          </a:prstGeom>
          <a:noFill/>
        </p:spPr>
        <p:txBody>
          <a:bodyPr wrap="square" rtlCol="0">
            <a:spAutoFit/>
          </a:bodyPr>
          <a:lstStyle/>
          <a:p>
            <a:pPr algn="ctr"/>
            <a:r>
              <a:rPr lang="tr-TR" sz="3200" b="1" dirty="0" smtClean="0">
                <a:effectLst>
                  <a:outerShdw blurRad="38100" dist="38100" dir="2700000" algn="tl">
                    <a:srgbClr val="000000">
                      <a:alpha val="43137"/>
                    </a:srgbClr>
                  </a:outerShdw>
                </a:effectLst>
                <a:latin typeface="Trebuchet MS" panose="020B0603020202020204" pitchFamily="34" charset="0"/>
              </a:rPr>
              <a:t>2023 EĞİTİM VİZYONU</a:t>
            </a:r>
            <a:endParaRPr lang="tr-TR" sz="3200" b="1" dirty="0">
              <a:effectLst>
                <a:outerShdw blurRad="38100" dist="38100" dir="2700000" algn="tl">
                  <a:srgbClr val="000000">
                    <a:alpha val="43137"/>
                  </a:srgbClr>
                </a:outerShdw>
              </a:effectLst>
              <a:latin typeface="Trebuchet MS" panose="020B0603020202020204" pitchFamily="34" charset="0"/>
            </a:endParaRPr>
          </a:p>
        </p:txBody>
      </p:sp>
      <p:sp>
        <p:nvSpPr>
          <p:cNvPr id="12" name="11 Slayt Numarası Yer Tutucusu"/>
          <p:cNvSpPr>
            <a:spLocks noGrp="1"/>
          </p:cNvSpPr>
          <p:nvPr>
            <p:ph type="sldNum" sz="quarter" idx="12"/>
          </p:nvPr>
        </p:nvSpPr>
        <p:spPr/>
        <p:txBody>
          <a:bodyPr/>
          <a:lstStyle/>
          <a:p>
            <a:fld id="{92906C5C-297D-40D7-908D-F30303E58C5D}" type="slidenum">
              <a:rPr lang="tr-TR" smtClean="0"/>
              <a:pPr/>
              <a:t>59</a:t>
            </a:fld>
            <a:endParaRPr lang="tr-TR" dirty="0"/>
          </a:p>
        </p:txBody>
      </p:sp>
      <p:sp>
        <p:nvSpPr>
          <p:cNvPr id="2" name="Dikdörtgen 1"/>
          <p:cNvSpPr/>
          <p:nvPr/>
        </p:nvSpPr>
        <p:spPr>
          <a:xfrm>
            <a:off x="830572" y="1557642"/>
            <a:ext cx="11361429" cy="652166"/>
          </a:xfrm>
          <a:prstGeom prst="rect">
            <a:avLst/>
          </a:prstGeom>
        </p:spPr>
        <p:txBody>
          <a:bodyPr wrap="square">
            <a:spAutoFit/>
          </a:bodyPr>
          <a:lstStyle/>
          <a:p>
            <a:pPr algn="ctr">
              <a:lnSpc>
                <a:spcPct val="107000"/>
              </a:lnSpc>
              <a:spcAft>
                <a:spcPts val="800"/>
              </a:spcAft>
            </a:pPr>
            <a:r>
              <a:rPr lang="tr-TR" sz="3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OKULLARIN FİNANSMANI</a:t>
            </a:r>
          </a:p>
        </p:txBody>
      </p:sp>
      <p:sp>
        <p:nvSpPr>
          <p:cNvPr id="14" name="Yuvarlatılmış Dikdörtgen 13"/>
          <p:cNvSpPr/>
          <p:nvPr/>
        </p:nvSpPr>
        <p:spPr>
          <a:xfrm>
            <a:off x="830571" y="228379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5" name="Dikdörtgen 14"/>
          <p:cNvSpPr/>
          <p:nvPr/>
        </p:nvSpPr>
        <p:spPr>
          <a:xfrm>
            <a:off x="830572" y="2334844"/>
            <a:ext cx="11361429" cy="553357"/>
          </a:xfrm>
          <a:prstGeom prst="rect">
            <a:avLst/>
          </a:prstGeom>
        </p:spPr>
        <p:txBody>
          <a:bodyPr wrap="square">
            <a:spAutoFit/>
          </a:bodyPr>
          <a:lstStyle/>
          <a:p>
            <a:pPr algn="ctr">
              <a:lnSpc>
                <a:spcPct val="107000"/>
              </a:lnSpc>
              <a:spcAft>
                <a:spcPts val="800"/>
              </a:spcAft>
            </a:pPr>
            <a:r>
              <a:rPr lang="tr-TR"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FİNANSMAN YÖNTEMLERİ ÇEŞİTLENDİRİLECEK</a:t>
            </a:r>
          </a:p>
        </p:txBody>
      </p:sp>
      <p:sp>
        <p:nvSpPr>
          <p:cNvPr id="16" name="Dikdörtgen 15"/>
          <p:cNvSpPr/>
          <p:nvPr/>
        </p:nvSpPr>
        <p:spPr>
          <a:xfrm>
            <a:off x="830572" y="3002323"/>
            <a:ext cx="11026149" cy="1907445"/>
          </a:xfrm>
          <a:prstGeom prst="rect">
            <a:avLst/>
          </a:prstGeom>
        </p:spPr>
        <p:txBody>
          <a:bodyPr wrap="square">
            <a:spAutoFit/>
          </a:bodyPr>
          <a:lstStyle/>
          <a:p>
            <a:pPr algn="just">
              <a:lnSpc>
                <a:spcPct val="107000"/>
              </a:lnSpc>
              <a:spcAft>
                <a:spcPts val="800"/>
              </a:spcAft>
            </a:pPr>
            <a:endParaRPr lang="tr-TR" sz="26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2- </a:t>
            </a:r>
            <a:r>
              <a:rPr lang="tr-TR" sz="2600" b="1"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Eğitime </a:t>
            </a:r>
            <a:r>
              <a:rPr lang="tr-TR" sz="26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ve okullarımıza bağış yapacak kişiler</a:t>
            </a:r>
            <a:r>
              <a:rPr lang="tr-TR" sz="2600" dirty="0">
                <a:latin typeface="Calibri" panose="020F0502020204030204" pitchFamily="34" charset="0"/>
                <a:ea typeface="Calibri" panose="020F0502020204030204" pitchFamily="34" charset="0"/>
                <a:cs typeface="Times New Roman" panose="02020603050405020304" pitchFamily="18" charset="0"/>
              </a:rPr>
              <a:t>in farklı miktar, tema ve yöntemle bağış yapabilmesi için il ve bakanlık düzeyinde bir yapı kurulacak, mevzuat, yazılım ve erişim düzenlemeleri yapılacaktır</a:t>
            </a:r>
            <a:r>
              <a:rPr lang="tr-TR" sz="2600" dirty="0" smtClean="0">
                <a:latin typeface="Calibri" panose="020F0502020204030204" pitchFamily="34" charset="0"/>
                <a:ea typeface="Calibri" panose="020F0502020204030204" pitchFamily="34" charset="0"/>
                <a:cs typeface="Times New Roman" panose="02020603050405020304" pitchFamily="18" charset="0"/>
              </a:rPr>
              <a:t>.</a:t>
            </a:r>
            <a:endParaRPr lang="tr-TR" sz="2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7" name="Dikdörtgen 16"/>
          <p:cNvSpPr/>
          <p:nvPr/>
        </p:nvSpPr>
        <p:spPr>
          <a:xfrm rot="16200000">
            <a:off x="-647635" y="5276212"/>
            <a:ext cx="2121093" cy="769441"/>
          </a:xfrm>
          <a:prstGeom prst="rect">
            <a:avLst/>
          </a:prstGeom>
        </p:spPr>
        <p:txBody>
          <a:bodyPr wrap="none">
            <a:spAutoFit/>
          </a:bodyPr>
          <a:lstStyle/>
          <a:p>
            <a:r>
              <a:rPr lang="tr-TR" sz="44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HEDEF 1</a:t>
            </a:r>
            <a:endParaRPr lang="tr-TR" sz="4400" dirty="0"/>
          </a:p>
        </p:txBody>
      </p:sp>
      <p:sp>
        <p:nvSpPr>
          <p:cNvPr id="45" name="Dikdörtgen 20">
            <a:extLst>
              <a:ext uri="{FF2B5EF4-FFF2-40B4-BE49-F238E27FC236}">
                <a16:creationId xmlns:a16="http://schemas.microsoft.com/office/drawing/2014/main" xmlns="" id="{3D532803-586C-4B5C-8414-E114310FAC58}"/>
              </a:ext>
            </a:extLst>
          </p:cNvPr>
          <p:cNvSpPr/>
          <p:nvPr/>
        </p:nvSpPr>
        <p:spPr>
          <a:xfrm>
            <a:off x="3085055" y="5714198"/>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G</a:t>
            </a:r>
          </a:p>
        </p:txBody>
      </p:sp>
      <p:sp>
        <p:nvSpPr>
          <p:cNvPr id="46" name="Dikdörtgen 26">
            <a:extLst>
              <a:ext uri="{FF2B5EF4-FFF2-40B4-BE49-F238E27FC236}">
                <a16:creationId xmlns:a16="http://schemas.microsoft.com/office/drawing/2014/main" xmlns="" id="{DFAB2C39-4301-4111-9B37-D554AE6AFB0B}"/>
              </a:ext>
            </a:extLst>
          </p:cNvPr>
          <p:cNvSpPr/>
          <p:nvPr/>
        </p:nvSpPr>
        <p:spPr>
          <a:xfrm>
            <a:off x="2137525" y="5714198"/>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HT</a:t>
            </a:r>
          </a:p>
        </p:txBody>
      </p:sp>
      <p:sp>
        <p:nvSpPr>
          <p:cNvPr id="47" name="Dikdörtgen 29">
            <a:extLst>
              <a:ext uri="{FF2B5EF4-FFF2-40B4-BE49-F238E27FC236}">
                <a16:creationId xmlns:a16="http://schemas.microsoft.com/office/drawing/2014/main" xmlns="" id="{40096CD4-1AD2-4D05-9336-BDBC9A8EDA4F}"/>
              </a:ext>
            </a:extLst>
          </p:cNvPr>
          <p:cNvSpPr/>
          <p:nvPr/>
        </p:nvSpPr>
        <p:spPr>
          <a:xfrm>
            <a:off x="5112638" y="5714198"/>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UİDİ</a:t>
            </a:r>
          </a:p>
        </p:txBody>
      </p:sp>
      <p:sp>
        <p:nvSpPr>
          <p:cNvPr id="48" name="Dikdörtgen 32">
            <a:extLst>
              <a:ext uri="{FF2B5EF4-FFF2-40B4-BE49-F238E27FC236}">
                <a16:creationId xmlns:a16="http://schemas.microsoft.com/office/drawing/2014/main" xmlns="" id="{5CA22863-855A-4C9A-83EB-0FCDB9D09F34}"/>
              </a:ext>
            </a:extLst>
          </p:cNvPr>
          <p:cNvSpPr/>
          <p:nvPr/>
        </p:nvSpPr>
        <p:spPr>
          <a:xfrm>
            <a:off x="4165108" y="5714198"/>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ÜU</a:t>
            </a:r>
          </a:p>
        </p:txBody>
      </p:sp>
      <p:sp>
        <p:nvSpPr>
          <p:cNvPr id="49" name="Dikdörtgen 41">
            <a:extLst>
              <a:ext uri="{FF2B5EF4-FFF2-40B4-BE49-F238E27FC236}">
                <a16:creationId xmlns:a16="http://schemas.microsoft.com/office/drawing/2014/main" xmlns="" id="{EF90D3CE-50DB-4EB5-BC54-79B20DAC533E}"/>
              </a:ext>
            </a:extLst>
          </p:cNvPr>
          <p:cNvSpPr/>
          <p:nvPr/>
        </p:nvSpPr>
        <p:spPr>
          <a:xfrm>
            <a:off x="7140220" y="5714198"/>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UİDİ</a:t>
            </a:r>
          </a:p>
        </p:txBody>
      </p:sp>
      <p:sp>
        <p:nvSpPr>
          <p:cNvPr id="50" name="Dikdörtgen 44">
            <a:extLst>
              <a:ext uri="{FF2B5EF4-FFF2-40B4-BE49-F238E27FC236}">
                <a16:creationId xmlns:a16="http://schemas.microsoft.com/office/drawing/2014/main" xmlns="" id="{371BA538-3D81-4C53-A637-9B5E39AF75D4}"/>
              </a:ext>
            </a:extLst>
          </p:cNvPr>
          <p:cNvSpPr/>
          <p:nvPr/>
        </p:nvSpPr>
        <p:spPr>
          <a:xfrm>
            <a:off x="6192689" y="5714198"/>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UİDİ</a:t>
            </a:r>
          </a:p>
        </p:txBody>
      </p:sp>
      <p:sp>
        <p:nvSpPr>
          <p:cNvPr id="51" name="Dikdörtgen 47">
            <a:extLst>
              <a:ext uri="{FF2B5EF4-FFF2-40B4-BE49-F238E27FC236}">
                <a16:creationId xmlns:a16="http://schemas.microsoft.com/office/drawing/2014/main" xmlns="" id="{404C4D8E-CC51-4D95-8F23-BD19123CD29B}"/>
              </a:ext>
            </a:extLst>
          </p:cNvPr>
          <p:cNvSpPr/>
          <p:nvPr/>
        </p:nvSpPr>
        <p:spPr>
          <a:xfrm>
            <a:off x="9167800" y="5714198"/>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UİDİ</a:t>
            </a:r>
          </a:p>
        </p:txBody>
      </p:sp>
      <p:sp>
        <p:nvSpPr>
          <p:cNvPr id="52" name="Dikdörtgen 50">
            <a:extLst>
              <a:ext uri="{FF2B5EF4-FFF2-40B4-BE49-F238E27FC236}">
                <a16:creationId xmlns:a16="http://schemas.microsoft.com/office/drawing/2014/main" xmlns="" id="{68D44DCD-ABEF-405C-9F99-6B057BD5E1BB}"/>
              </a:ext>
            </a:extLst>
          </p:cNvPr>
          <p:cNvSpPr/>
          <p:nvPr/>
        </p:nvSpPr>
        <p:spPr>
          <a:xfrm>
            <a:off x="8220269" y="5714198"/>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UİDİ</a:t>
            </a:r>
          </a:p>
        </p:txBody>
      </p:sp>
      <p:grpSp>
        <p:nvGrpSpPr>
          <p:cNvPr id="53" name="Grup 1">
            <a:extLst>
              <a:ext uri="{FF2B5EF4-FFF2-40B4-BE49-F238E27FC236}">
                <a16:creationId xmlns:a16="http://schemas.microsoft.com/office/drawing/2014/main" xmlns="" id="{810E6CF6-C6D5-45F1-98DC-951B57F8E8C4}"/>
              </a:ext>
            </a:extLst>
          </p:cNvPr>
          <p:cNvGrpSpPr/>
          <p:nvPr/>
        </p:nvGrpSpPr>
        <p:grpSpPr>
          <a:xfrm>
            <a:off x="2137520" y="5301443"/>
            <a:ext cx="7873661" cy="829394"/>
            <a:chOff x="4135505" y="1993593"/>
            <a:chExt cx="7873661" cy="829394"/>
          </a:xfrm>
        </p:grpSpPr>
        <p:grpSp>
          <p:nvGrpSpPr>
            <p:cNvPr id="54" name="Grup 62">
              <a:extLst>
                <a:ext uri="{FF2B5EF4-FFF2-40B4-BE49-F238E27FC236}">
                  <a16:creationId xmlns:a16="http://schemas.microsoft.com/office/drawing/2014/main" xmlns="" id="{6CC26AD3-E6AD-484F-A7A2-59A689196B42}"/>
                </a:ext>
              </a:extLst>
            </p:cNvPr>
            <p:cNvGrpSpPr/>
            <p:nvPr/>
          </p:nvGrpSpPr>
          <p:grpSpPr>
            <a:xfrm>
              <a:off x="4135505" y="2678206"/>
              <a:ext cx="7873661" cy="144781"/>
              <a:chOff x="4135505" y="2678206"/>
              <a:chExt cx="7873661" cy="144781"/>
            </a:xfrm>
          </p:grpSpPr>
          <p:sp>
            <p:nvSpPr>
              <p:cNvPr id="64" name="Dikdörtgen: Yuvarlatılmış Üst Köşeler 19">
                <a:extLst>
                  <a:ext uri="{FF2B5EF4-FFF2-40B4-BE49-F238E27FC236}">
                    <a16:creationId xmlns:a16="http://schemas.microsoft.com/office/drawing/2014/main" xmlns="" id="{4F9B7088-1613-4186-9ACA-4127815A647B}"/>
                  </a:ext>
                </a:extLst>
              </p:cNvPr>
              <p:cNvSpPr/>
              <p:nvPr/>
            </p:nvSpPr>
            <p:spPr>
              <a:xfrm rot="10800000">
                <a:off x="5083036" y="2678206"/>
                <a:ext cx="843386" cy="144781"/>
              </a:xfrm>
              <a:prstGeom prst="round2Same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5" name="Dikdörtgen: Yuvarlatılmış Üst Köşeler 25">
                <a:extLst>
                  <a:ext uri="{FF2B5EF4-FFF2-40B4-BE49-F238E27FC236}">
                    <a16:creationId xmlns:a16="http://schemas.microsoft.com/office/drawing/2014/main" xmlns="" id="{F7FE5BB0-0897-4EE1-8C83-35394BA07BC9}"/>
                  </a:ext>
                </a:extLst>
              </p:cNvPr>
              <p:cNvSpPr/>
              <p:nvPr/>
            </p:nvSpPr>
            <p:spPr>
              <a:xfrm rot="10800000">
                <a:off x="4135505" y="2678206"/>
                <a:ext cx="843386" cy="144781"/>
              </a:xfrm>
              <a:prstGeom prst="round2Same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6" name="Dikdörtgen: Yuvarlatılmış Üst Köşeler 28">
                <a:extLst>
                  <a:ext uri="{FF2B5EF4-FFF2-40B4-BE49-F238E27FC236}">
                    <a16:creationId xmlns:a16="http://schemas.microsoft.com/office/drawing/2014/main" xmlns="" id="{9368EDA0-BE61-4D60-A9B6-64F9508CA9C9}"/>
                  </a:ext>
                </a:extLst>
              </p:cNvPr>
              <p:cNvSpPr/>
              <p:nvPr/>
            </p:nvSpPr>
            <p:spPr>
              <a:xfrm rot="10800000">
                <a:off x="7110619" y="2678206"/>
                <a:ext cx="843386" cy="144781"/>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dirty="0"/>
              </a:p>
            </p:txBody>
          </p:sp>
          <p:sp>
            <p:nvSpPr>
              <p:cNvPr id="67" name="Dikdörtgen: Yuvarlatılmış Üst Köşeler 31">
                <a:extLst>
                  <a:ext uri="{FF2B5EF4-FFF2-40B4-BE49-F238E27FC236}">
                    <a16:creationId xmlns:a16="http://schemas.microsoft.com/office/drawing/2014/main" xmlns="" id="{6BCBDB55-78A5-440A-856B-30EA0B2B4E88}"/>
                  </a:ext>
                </a:extLst>
              </p:cNvPr>
              <p:cNvSpPr/>
              <p:nvPr/>
            </p:nvSpPr>
            <p:spPr>
              <a:xfrm rot="10800000">
                <a:off x="6163088" y="2678206"/>
                <a:ext cx="843386" cy="144781"/>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dirty="0"/>
              </a:p>
            </p:txBody>
          </p:sp>
          <p:sp>
            <p:nvSpPr>
              <p:cNvPr id="68" name="Dikdörtgen: Yuvarlatılmış Üst Köşeler 40">
                <a:extLst>
                  <a:ext uri="{FF2B5EF4-FFF2-40B4-BE49-F238E27FC236}">
                    <a16:creationId xmlns:a16="http://schemas.microsoft.com/office/drawing/2014/main" xmlns="" id="{D13A3FA6-3060-4BD5-A265-14C47B7E2A2C}"/>
                  </a:ext>
                </a:extLst>
              </p:cNvPr>
              <p:cNvSpPr/>
              <p:nvPr/>
            </p:nvSpPr>
            <p:spPr>
              <a:xfrm rot="10800000">
                <a:off x="9138200" y="2678206"/>
                <a:ext cx="843386" cy="144781"/>
              </a:xfrm>
              <a:prstGeom prst="round2Same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tr-TR" dirty="0"/>
              </a:p>
            </p:txBody>
          </p:sp>
          <p:sp>
            <p:nvSpPr>
              <p:cNvPr id="69" name="Dikdörtgen: Yuvarlatılmış Üst Köşeler 43">
                <a:extLst>
                  <a:ext uri="{FF2B5EF4-FFF2-40B4-BE49-F238E27FC236}">
                    <a16:creationId xmlns:a16="http://schemas.microsoft.com/office/drawing/2014/main" xmlns="" id="{838AF3F1-9845-4382-ACE6-68D2A4F39A80}"/>
                  </a:ext>
                </a:extLst>
              </p:cNvPr>
              <p:cNvSpPr/>
              <p:nvPr/>
            </p:nvSpPr>
            <p:spPr>
              <a:xfrm rot="10800000">
                <a:off x="8190669" y="2678206"/>
                <a:ext cx="843386" cy="144781"/>
              </a:xfrm>
              <a:prstGeom prst="round2Same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tr-TR" dirty="0"/>
              </a:p>
            </p:txBody>
          </p:sp>
          <p:sp>
            <p:nvSpPr>
              <p:cNvPr id="70" name="Dikdörtgen: Yuvarlatılmış Üst Köşeler 46">
                <a:extLst>
                  <a:ext uri="{FF2B5EF4-FFF2-40B4-BE49-F238E27FC236}">
                    <a16:creationId xmlns:a16="http://schemas.microsoft.com/office/drawing/2014/main" xmlns="" id="{86A9899E-9392-4E6D-901E-78B1CE46B68C}"/>
                  </a:ext>
                </a:extLst>
              </p:cNvPr>
              <p:cNvSpPr/>
              <p:nvPr/>
            </p:nvSpPr>
            <p:spPr>
              <a:xfrm rot="10800000">
                <a:off x="11165780" y="2678206"/>
                <a:ext cx="843386" cy="144781"/>
              </a:xfrm>
              <a:prstGeom prst="round2Same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71" name="Dikdörtgen: Yuvarlatılmış Üst Köşeler 49">
                <a:extLst>
                  <a:ext uri="{FF2B5EF4-FFF2-40B4-BE49-F238E27FC236}">
                    <a16:creationId xmlns:a16="http://schemas.microsoft.com/office/drawing/2014/main" xmlns="" id="{EC6CCA76-DF14-4FE1-8CFE-4CD1410658E1}"/>
                  </a:ext>
                </a:extLst>
              </p:cNvPr>
              <p:cNvSpPr/>
              <p:nvPr/>
            </p:nvSpPr>
            <p:spPr>
              <a:xfrm rot="10800000">
                <a:off x="10218249" y="2678206"/>
                <a:ext cx="843386" cy="144781"/>
              </a:xfrm>
              <a:prstGeom prst="round2Same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grpSp>
        <p:grpSp>
          <p:nvGrpSpPr>
            <p:cNvPr id="55" name="Grup 61">
              <a:extLst>
                <a:ext uri="{FF2B5EF4-FFF2-40B4-BE49-F238E27FC236}">
                  <a16:creationId xmlns:a16="http://schemas.microsoft.com/office/drawing/2014/main" xmlns="" id="{B1BF4C8F-3541-42BC-BB30-9A281EA71FD9}"/>
                </a:ext>
              </a:extLst>
            </p:cNvPr>
            <p:cNvGrpSpPr/>
            <p:nvPr/>
          </p:nvGrpSpPr>
          <p:grpSpPr>
            <a:xfrm>
              <a:off x="4135505" y="1993593"/>
              <a:ext cx="7873661" cy="412751"/>
              <a:chOff x="4135505" y="1993593"/>
              <a:chExt cx="7873661" cy="412751"/>
            </a:xfrm>
          </p:grpSpPr>
          <p:sp>
            <p:nvSpPr>
              <p:cNvPr id="56" name="Dikdörtgen: Yuvarlatılmış Üst Köşeler 21">
                <a:extLst>
                  <a:ext uri="{FF2B5EF4-FFF2-40B4-BE49-F238E27FC236}">
                    <a16:creationId xmlns:a16="http://schemas.microsoft.com/office/drawing/2014/main" xmlns="" id="{612B8F5B-D5A2-4E5D-B324-E34944EABE19}"/>
                  </a:ext>
                </a:extLst>
              </p:cNvPr>
              <p:cNvSpPr/>
              <p:nvPr/>
            </p:nvSpPr>
            <p:spPr>
              <a:xfrm>
                <a:off x="5083036" y="1993593"/>
                <a:ext cx="843386" cy="412751"/>
              </a:xfrm>
              <a:prstGeom prst="round2Same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2019</a:t>
                </a:r>
              </a:p>
            </p:txBody>
          </p:sp>
          <p:sp>
            <p:nvSpPr>
              <p:cNvPr id="57" name="Dikdörtgen: Yuvarlatılmış Üst Köşeler 27">
                <a:extLst>
                  <a:ext uri="{FF2B5EF4-FFF2-40B4-BE49-F238E27FC236}">
                    <a16:creationId xmlns:a16="http://schemas.microsoft.com/office/drawing/2014/main" xmlns="" id="{9D0CCE47-61D8-460F-AA83-8A0373B51D8B}"/>
                  </a:ext>
                </a:extLst>
              </p:cNvPr>
              <p:cNvSpPr/>
              <p:nvPr/>
            </p:nvSpPr>
            <p:spPr>
              <a:xfrm>
                <a:off x="4135505" y="1993593"/>
                <a:ext cx="843386" cy="412751"/>
              </a:xfrm>
              <a:prstGeom prst="round2Same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2018</a:t>
                </a:r>
              </a:p>
            </p:txBody>
          </p:sp>
          <p:sp>
            <p:nvSpPr>
              <p:cNvPr id="58" name="Dikdörtgen: Yuvarlatılmış Üst Köşeler 30">
                <a:extLst>
                  <a:ext uri="{FF2B5EF4-FFF2-40B4-BE49-F238E27FC236}">
                    <a16:creationId xmlns:a16="http://schemas.microsoft.com/office/drawing/2014/main" xmlns="" id="{06763E78-0EF9-4EB8-AEB3-89BFC485A244}"/>
                  </a:ext>
                </a:extLst>
              </p:cNvPr>
              <p:cNvSpPr/>
              <p:nvPr/>
            </p:nvSpPr>
            <p:spPr>
              <a:xfrm>
                <a:off x="7110619" y="1993593"/>
                <a:ext cx="843386" cy="412751"/>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2020</a:t>
                </a:r>
              </a:p>
            </p:txBody>
          </p:sp>
          <p:sp>
            <p:nvSpPr>
              <p:cNvPr id="59" name="Dikdörtgen: Yuvarlatılmış Üst Köşeler 33">
                <a:extLst>
                  <a:ext uri="{FF2B5EF4-FFF2-40B4-BE49-F238E27FC236}">
                    <a16:creationId xmlns:a16="http://schemas.microsoft.com/office/drawing/2014/main" xmlns="" id="{DEA662AA-89C6-4CF4-8934-E52DC80667D8}"/>
                  </a:ext>
                </a:extLst>
              </p:cNvPr>
              <p:cNvSpPr/>
              <p:nvPr/>
            </p:nvSpPr>
            <p:spPr>
              <a:xfrm>
                <a:off x="6163088" y="1993593"/>
                <a:ext cx="843386" cy="412751"/>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2019</a:t>
                </a:r>
              </a:p>
            </p:txBody>
          </p:sp>
          <p:sp>
            <p:nvSpPr>
              <p:cNvPr id="60" name="Dikdörtgen: Yuvarlatılmış Üst Köşeler 42">
                <a:extLst>
                  <a:ext uri="{FF2B5EF4-FFF2-40B4-BE49-F238E27FC236}">
                    <a16:creationId xmlns:a16="http://schemas.microsoft.com/office/drawing/2014/main" xmlns="" id="{EC533748-EEE2-4BA9-A524-9450A7BF7DB3}"/>
                  </a:ext>
                </a:extLst>
              </p:cNvPr>
              <p:cNvSpPr/>
              <p:nvPr/>
            </p:nvSpPr>
            <p:spPr>
              <a:xfrm>
                <a:off x="9138200" y="1993593"/>
                <a:ext cx="843386" cy="412751"/>
              </a:xfrm>
              <a:prstGeom prst="round2SameRect">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2021</a:t>
                </a:r>
              </a:p>
            </p:txBody>
          </p:sp>
          <p:sp>
            <p:nvSpPr>
              <p:cNvPr id="61" name="Dikdörtgen: Yuvarlatılmış Üst Köşeler 45">
                <a:extLst>
                  <a:ext uri="{FF2B5EF4-FFF2-40B4-BE49-F238E27FC236}">
                    <a16:creationId xmlns:a16="http://schemas.microsoft.com/office/drawing/2014/main" xmlns="" id="{72D302F9-4C01-4185-AF58-B5EEE5362D30}"/>
                  </a:ext>
                </a:extLst>
              </p:cNvPr>
              <p:cNvSpPr/>
              <p:nvPr/>
            </p:nvSpPr>
            <p:spPr>
              <a:xfrm>
                <a:off x="8190669" y="1993593"/>
                <a:ext cx="843386" cy="412751"/>
              </a:xfrm>
              <a:prstGeom prst="round2SameRect">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2020</a:t>
                </a:r>
              </a:p>
            </p:txBody>
          </p:sp>
          <p:sp>
            <p:nvSpPr>
              <p:cNvPr id="62" name="Dikdörtgen: Yuvarlatılmış Üst Köşeler 48">
                <a:extLst>
                  <a:ext uri="{FF2B5EF4-FFF2-40B4-BE49-F238E27FC236}">
                    <a16:creationId xmlns:a16="http://schemas.microsoft.com/office/drawing/2014/main" xmlns="" id="{C7AE3EF1-4858-4058-BB0C-469D3EB36171}"/>
                  </a:ext>
                </a:extLst>
              </p:cNvPr>
              <p:cNvSpPr/>
              <p:nvPr/>
            </p:nvSpPr>
            <p:spPr>
              <a:xfrm>
                <a:off x="11165780" y="1993593"/>
                <a:ext cx="843386" cy="412751"/>
              </a:xfrm>
              <a:prstGeom prst="round2Same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2022</a:t>
                </a:r>
              </a:p>
            </p:txBody>
          </p:sp>
          <p:sp>
            <p:nvSpPr>
              <p:cNvPr id="63" name="Dikdörtgen: Yuvarlatılmış Üst Köşeler 51">
                <a:extLst>
                  <a:ext uri="{FF2B5EF4-FFF2-40B4-BE49-F238E27FC236}">
                    <a16:creationId xmlns:a16="http://schemas.microsoft.com/office/drawing/2014/main" xmlns="" id="{2F925679-9961-4CB0-91A7-858BFCB474C2}"/>
                  </a:ext>
                </a:extLst>
              </p:cNvPr>
              <p:cNvSpPr/>
              <p:nvPr/>
            </p:nvSpPr>
            <p:spPr>
              <a:xfrm>
                <a:off x="10218249" y="1993593"/>
                <a:ext cx="843386" cy="412751"/>
              </a:xfrm>
              <a:prstGeom prst="round2Same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2021</a:t>
                </a:r>
              </a:p>
            </p:txBody>
          </p:sp>
        </p:grpSp>
      </p:grpSp>
      <p:pic>
        <p:nvPicPr>
          <p:cNvPr id="43" name="3 Resim" descr="merkezefendi mem logo2.jpg"/>
          <p:cNvPicPr>
            <a:picLocks noChangeAspect="1"/>
          </p:cNvPicPr>
          <p:nvPr/>
        </p:nvPicPr>
        <p:blipFill>
          <a:blip r:embed="rId3" cstate="print"/>
          <a:srcRect/>
          <a:stretch>
            <a:fillRect/>
          </a:stretch>
        </p:blipFill>
        <p:spPr bwMode="auto">
          <a:xfrm>
            <a:off x="56446" y="101599"/>
            <a:ext cx="1557865" cy="1461054"/>
          </a:xfrm>
          <a:prstGeom prst="rect">
            <a:avLst/>
          </a:prstGeom>
          <a:noFill/>
          <a:ln w="9525">
            <a:noFill/>
            <a:miter lim="800000"/>
            <a:headEnd/>
            <a:tailEnd/>
          </a:ln>
        </p:spPr>
      </p:pic>
    </p:spTree>
    <p:extLst>
      <p:ext uri="{BB962C8B-B14F-4D97-AF65-F5344CB8AC3E}">
        <p14:creationId xmlns="" xmlns:p14="http://schemas.microsoft.com/office/powerpoint/2010/main" val="13650347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Yuvarlatılmış Dikdörtgen 19"/>
          <p:cNvSpPr/>
          <p:nvPr/>
        </p:nvSpPr>
        <p:spPr>
          <a:xfrm>
            <a:off x="830571" y="156526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sp>
        <p:nvSpPr>
          <p:cNvPr id="4" name="Akış Çizelgesi: Ayıkla 3"/>
          <p:cNvSpPr/>
          <p:nvPr/>
        </p:nvSpPr>
        <p:spPr>
          <a:xfrm rot="5400000">
            <a:off x="5006406" y="36669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sp>
        <p:nvSpPr>
          <p:cNvPr id="6" name="Oval 5"/>
          <p:cNvSpPr/>
          <p:nvPr/>
        </p:nvSpPr>
        <p:spPr>
          <a:xfrm>
            <a:off x="127011" y="116881"/>
            <a:ext cx="1407120" cy="140712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cxnSp>
        <p:nvCxnSpPr>
          <p:cNvPr id="7" name="Düz Bağlayıcı 6"/>
          <p:cNvCxnSpPr>
            <a:stCxn id="6" idx="6"/>
          </p:cNvCxnSpPr>
          <p:nvPr/>
        </p:nvCxnSpPr>
        <p:spPr>
          <a:xfrm>
            <a:off x="1534133" y="820445"/>
            <a:ext cx="10657871" cy="186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a:stCxn id="6" idx="4"/>
          </p:cNvCxnSpPr>
          <p:nvPr/>
        </p:nvCxnSpPr>
        <p:spPr>
          <a:xfrm>
            <a:off x="830571" y="1524005"/>
            <a:ext cx="0" cy="53339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Yay 8"/>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dirty="0">
              <a:solidFill>
                <a:prstClr val="black"/>
              </a:solidFill>
            </a:endParaRPr>
          </a:p>
        </p:txBody>
      </p:sp>
      <p:sp>
        <p:nvSpPr>
          <p:cNvPr id="10" name="Yuvarlatılmış Dikdörtgen 9"/>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sp>
        <p:nvSpPr>
          <p:cNvPr id="11" name="Metin kutusu 10"/>
          <p:cNvSpPr txBox="1"/>
          <p:nvPr/>
        </p:nvSpPr>
        <p:spPr>
          <a:xfrm>
            <a:off x="5475749" y="211327"/>
            <a:ext cx="6716255" cy="584775"/>
          </a:xfrm>
          <a:prstGeom prst="rect">
            <a:avLst/>
          </a:prstGeom>
          <a:noFill/>
        </p:spPr>
        <p:txBody>
          <a:bodyPr wrap="square" rtlCol="0">
            <a:spAutoFit/>
          </a:bodyPr>
          <a:lstStyle/>
          <a:p>
            <a:pPr algn="ctr"/>
            <a:r>
              <a:rPr lang="tr-TR" sz="3200" b="1" dirty="0" smtClean="0">
                <a:solidFill>
                  <a:prstClr val="black"/>
                </a:solidFill>
                <a:effectLst>
                  <a:outerShdw blurRad="38100" dist="38100" dir="2700000" algn="tl">
                    <a:srgbClr val="000000">
                      <a:alpha val="43137"/>
                    </a:srgbClr>
                  </a:outerShdw>
                </a:effectLst>
                <a:latin typeface="Trebuchet MS" panose="020B0603020202020204" pitchFamily="34" charset="0"/>
              </a:rPr>
              <a:t>2023 EĞİTİM VİZYONU</a:t>
            </a:r>
            <a:endParaRPr lang="tr-TR" sz="3200" b="1" dirty="0">
              <a:solidFill>
                <a:prstClr val="black"/>
              </a:solidFill>
              <a:effectLst>
                <a:outerShdw blurRad="38100" dist="38100" dir="2700000" algn="tl">
                  <a:srgbClr val="000000">
                    <a:alpha val="43137"/>
                  </a:srgbClr>
                </a:outerShdw>
              </a:effectLst>
              <a:latin typeface="Trebuchet MS" panose="020B0603020202020204" pitchFamily="34" charset="0"/>
            </a:endParaRPr>
          </a:p>
        </p:txBody>
      </p:sp>
      <p:sp>
        <p:nvSpPr>
          <p:cNvPr id="12" name="11 Slayt Numarası Yer Tutucusu"/>
          <p:cNvSpPr>
            <a:spLocks noGrp="1"/>
          </p:cNvSpPr>
          <p:nvPr>
            <p:ph type="sldNum" sz="quarter" idx="12"/>
          </p:nvPr>
        </p:nvSpPr>
        <p:spPr/>
        <p:txBody>
          <a:bodyPr/>
          <a:lstStyle/>
          <a:p>
            <a:fld id="{92906C5C-297D-40D7-908D-F30303E58C5D}" type="slidenum">
              <a:rPr lang="tr-TR" smtClean="0">
                <a:solidFill>
                  <a:prstClr val="black">
                    <a:tint val="75000"/>
                  </a:prstClr>
                </a:solidFill>
              </a:rPr>
              <a:pPr/>
              <a:t>6</a:t>
            </a:fld>
            <a:endParaRPr lang="tr-TR" dirty="0">
              <a:solidFill>
                <a:prstClr val="black">
                  <a:tint val="75000"/>
                </a:prstClr>
              </a:solidFill>
            </a:endParaRPr>
          </a:p>
        </p:txBody>
      </p:sp>
      <p:sp>
        <p:nvSpPr>
          <p:cNvPr id="2" name="Dikdörtgen 1"/>
          <p:cNvSpPr/>
          <p:nvPr/>
        </p:nvSpPr>
        <p:spPr>
          <a:xfrm>
            <a:off x="830572" y="1557642"/>
            <a:ext cx="11361429" cy="652166"/>
          </a:xfrm>
          <a:prstGeom prst="rect">
            <a:avLst/>
          </a:prstGeom>
        </p:spPr>
        <p:txBody>
          <a:bodyPr wrap="square">
            <a:spAutoFit/>
          </a:bodyPr>
          <a:lstStyle/>
          <a:p>
            <a:pPr algn="ctr">
              <a:lnSpc>
                <a:spcPct val="107000"/>
              </a:lnSpc>
              <a:spcAft>
                <a:spcPts val="800"/>
              </a:spcAft>
            </a:pPr>
            <a:r>
              <a:rPr lang="tr-TR" sz="3400" b="1" dirty="0" smtClean="0">
                <a:solidFill>
                  <a:prstClr val="black"/>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2023 EĞİTİM VİZYONUNUN FELSEFESİ</a:t>
            </a:r>
            <a:endParaRPr lang="tr-TR" sz="3400" dirty="0">
              <a:solidFill>
                <a:prstClr val="black"/>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p:txBody>
      </p:sp>
      <p:sp>
        <p:nvSpPr>
          <p:cNvPr id="17" name="Dikdörtgen 16"/>
          <p:cNvSpPr/>
          <p:nvPr/>
        </p:nvSpPr>
        <p:spPr>
          <a:xfrm>
            <a:off x="830572" y="2367849"/>
            <a:ext cx="11026149" cy="3401637"/>
          </a:xfrm>
          <a:prstGeom prst="rect">
            <a:avLst/>
          </a:prstGeom>
        </p:spPr>
        <p:txBody>
          <a:bodyPr wrap="square">
            <a:spAutoFit/>
          </a:bodyPr>
          <a:lstStyle/>
          <a:p>
            <a:pPr marL="457200" indent="-457200" algn="just">
              <a:lnSpc>
                <a:spcPct val="107000"/>
              </a:lnSpc>
              <a:spcAft>
                <a:spcPts val="800"/>
              </a:spcAft>
              <a:buFont typeface="Wingdings" pitchFamily="2" charset="2"/>
              <a:buChar char="ü"/>
            </a:pPr>
            <a:r>
              <a:rPr lang="tr-TR" sz="2800" dirty="0">
                <a:ea typeface="Times New Roman"/>
                <a:cs typeface="Times New Roman"/>
              </a:rPr>
              <a:t>Asıl olan bilgi ve becerinin yanında temel ahlaki değerleri taşıyan bireyler yetiştirmektir.  Kurgulanacak eğitim sistemi; insanı bütüncül bir varlık olarak görmeli hem maddi hem de manevi yönünü dikkate almalıdır. Çünkü insan biyo-psiko-sosyal bir varlıktır. </a:t>
            </a:r>
            <a:endParaRPr lang="tr-TR" sz="2800" dirty="0" smtClean="0">
              <a:ea typeface="Times New Roman"/>
              <a:cs typeface="Times New Roman"/>
            </a:endParaRPr>
          </a:p>
          <a:p>
            <a:pPr marL="457200" indent="-457200" algn="just">
              <a:lnSpc>
                <a:spcPct val="107000"/>
              </a:lnSpc>
              <a:spcAft>
                <a:spcPts val="800"/>
              </a:spcAft>
              <a:buFont typeface="Wingdings" pitchFamily="2" charset="2"/>
              <a:buChar char="ü"/>
            </a:pPr>
            <a:r>
              <a:rPr lang="tr-TR" sz="2800" dirty="0"/>
              <a:t>insan; öz, ruh, kalp, akıl, madde ve bedeniyle bir bütündür. 2023 eğitim vizyonu insanı maddi manevi tüm varlık unsurlarıyla ele alarak gören bakışı temsil etmektedir.</a:t>
            </a:r>
            <a:endParaRPr lang="tr-TR" sz="2800" dirty="0">
              <a:ea typeface="Times New Roman"/>
              <a:cs typeface="Times New Roman"/>
            </a:endParaRPr>
          </a:p>
        </p:txBody>
      </p:sp>
      <p:pic>
        <p:nvPicPr>
          <p:cNvPr id="13" name="3 Resim" descr="merkezefendi mem logo2.jpg"/>
          <p:cNvPicPr>
            <a:picLocks noChangeAspect="1"/>
          </p:cNvPicPr>
          <p:nvPr/>
        </p:nvPicPr>
        <p:blipFill>
          <a:blip r:embed="rId3" cstate="print"/>
          <a:srcRect/>
          <a:stretch>
            <a:fillRect/>
          </a:stretch>
        </p:blipFill>
        <p:spPr bwMode="auto">
          <a:xfrm>
            <a:off x="56446" y="101599"/>
            <a:ext cx="1557865" cy="1461054"/>
          </a:xfrm>
          <a:prstGeom prst="rect">
            <a:avLst/>
          </a:prstGeom>
          <a:noFill/>
          <a:ln w="9525">
            <a:noFill/>
            <a:miter lim="800000"/>
            <a:headEnd/>
            <a:tailEnd/>
          </a:ln>
        </p:spPr>
      </p:pic>
    </p:spTree>
    <p:extLst>
      <p:ext uri="{BB962C8B-B14F-4D97-AF65-F5344CB8AC3E}">
        <p14:creationId xmlns="" xmlns:p14="http://schemas.microsoft.com/office/powerpoint/2010/main" val="198682945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830571" y="156526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Akış Çizelgesi: Ayıkla 3"/>
          <p:cNvSpPr/>
          <p:nvPr/>
        </p:nvSpPr>
        <p:spPr>
          <a:xfrm rot="5400000">
            <a:off x="5006406" y="36669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Oval 5"/>
          <p:cNvSpPr/>
          <p:nvPr/>
        </p:nvSpPr>
        <p:spPr>
          <a:xfrm>
            <a:off x="127011" y="116881"/>
            <a:ext cx="1407120" cy="140712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cxnSp>
        <p:nvCxnSpPr>
          <p:cNvPr id="7" name="Düz Bağlayıcı 6"/>
          <p:cNvCxnSpPr>
            <a:stCxn id="6" idx="6"/>
          </p:cNvCxnSpPr>
          <p:nvPr/>
        </p:nvCxnSpPr>
        <p:spPr>
          <a:xfrm>
            <a:off x="1534133" y="820445"/>
            <a:ext cx="10657871" cy="186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a:stCxn id="6" idx="4"/>
          </p:cNvCxnSpPr>
          <p:nvPr/>
        </p:nvCxnSpPr>
        <p:spPr>
          <a:xfrm>
            <a:off x="830571" y="1524005"/>
            <a:ext cx="0" cy="53339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Yay 8"/>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dirty="0"/>
          </a:p>
        </p:txBody>
      </p:sp>
      <p:sp>
        <p:nvSpPr>
          <p:cNvPr id="10" name="Yuvarlatılmış Dikdörtgen 9"/>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1" name="Metin kutusu 10"/>
          <p:cNvSpPr txBox="1"/>
          <p:nvPr/>
        </p:nvSpPr>
        <p:spPr>
          <a:xfrm>
            <a:off x="5475749" y="211327"/>
            <a:ext cx="6716255" cy="584775"/>
          </a:xfrm>
          <a:prstGeom prst="rect">
            <a:avLst/>
          </a:prstGeom>
          <a:noFill/>
        </p:spPr>
        <p:txBody>
          <a:bodyPr wrap="square" rtlCol="0">
            <a:spAutoFit/>
          </a:bodyPr>
          <a:lstStyle/>
          <a:p>
            <a:pPr algn="ctr"/>
            <a:r>
              <a:rPr lang="tr-TR" sz="3200" b="1" dirty="0" smtClean="0">
                <a:effectLst>
                  <a:outerShdw blurRad="38100" dist="38100" dir="2700000" algn="tl">
                    <a:srgbClr val="000000">
                      <a:alpha val="43137"/>
                    </a:srgbClr>
                  </a:outerShdw>
                </a:effectLst>
                <a:latin typeface="Trebuchet MS" panose="020B0603020202020204" pitchFamily="34" charset="0"/>
              </a:rPr>
              <a:t>2023 EĞİTİM VİZYONU</a:t>
            </a:r>
            <a:endParaRPr lang="tr-TR" sz="3200" b="1" dirty="0">
              <a:effectLst>
                <a:outerShdw blurRad="38100" dist="38100" dir="2700000" algn="tl">
                  <a:srgbClr val="000000">
                    <a:alpha val="43137"/>
                  </a:srgbClr>
                </a:outerShdw>
              </a:effectLst>
              <a:latin typeface="Trebuchet MS" panose="020B0603020202020204" pitchFamily="34" charset="0"/>
            </a:endParaRPr>
          </a:p>
        </p:txBody>
      </p:sp>
      <p:sp>
        <p:nvSpPr>
          <p:cNvPr id="12" name="11 Slayt Numarası Yer Tutucusu"/>
          <p:cNvSpPr>
            <a:spLocks noGrp="1"/>
          </p:cNvSpPr>
          <p:nvPr>
            <p:ph type="sldNum" sz="quarter" idx="12"/>
          </p:nvPr>
        </p:nvSpPr>
        <p:spPr/>
        <p:txBody>
          <a:bodyPr/>
          <a:lstStyle/>
          <a:p>
            <a:fld id="{92906C5C-297D-40D7-908D-F30303E58C5D}" type="slidenum">
              <a:rPr lang="tr-TR" smtClean="0"/>
              <a:pPr/>
              <a:t>60</a:t>
            </a:fld>
            <a:endParaRPr lang="tr-TR" dirty="0"/>
          </a:p>
        </p:txBody>
      </p:sp>
      <p:sp>
        <p:nvSpPr>
          <p:cNvPr id="2" name="Dikdörtgen 1"/>
          <p:cNvSpPr/>
          <p:nvPr/>
        </p:nvSpPr>
        <p:spPr>
          <a:xfrm>
            <a:off x="830572" y="1557642"/>
            <a:ext cx="11361429" cy="652166"/>
          </a:xfrm>
          <a:prstGeom prst="rect">
            <a:avLst/>
          </a:prstGeom>
        </p:spPr>
        <p:txBody>
          <a:bodyPr wrap="square">
            <a:spAutoFit/>
          </a:bodyPr>
          <a:lstStyle/>
          <a:p>
            <a:pPr algn="ctr">
              <a:lnSpc>
                <a:spcPct val="107000"/>
              </a:lnSpc>
              <a:spcAft>
                <a:spcPts val="800"/>
              </a:spcAft>
            </a:pPr>
            <a:r>
              <a:rPr lang="tr-TR" sz="3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OKULLARIN FİNANSMANI</a:t>
            </a:r>
          </a:p>
        </p:txBody>
      </p:sp>
      <p:sp>
        <p:nvSpPr>
          <p:cNvPr id="14" name="Yuvarlatılmış Dikdörtgen 13"/>
          <p:cNvSpPr/>
          <p:nvPr/>
        </p:nvSpPr>
        <p:spPr>
          <a:xfrm>
            <a:off x="830571" y="228379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5" name="Dikdörtgen 14"/>
          <p:cNvSpPr/>
          <p:nvPr/>
        </p:nvSpPr>
        <p:spPr>
          <a:xfrm>
            <a:off x="830572" y="2334844"/>
            <a:ext cx="11361429" cy="553357"/>
          </a:xfrm>
          <a:prstGeom prst="rect">
            <a:avLst/>
          </a:prstGeom>
        </p:spPr>
        <p:txBody>
          <a:bodyPr wrap="square">
            <a:spAutoFit/>
          </a:bodyPr>
          <a:lstStyle/>
          <a:p>
            <a:pPr algn="ctr">
              <a:lnSpc>
                <a:spcPct val="107000"/>
              </a:lnSpc>
              <a:spcAft>
                <a:spcPts val="800"/>
              </a:spcAft>
            </a:pPr>
            <a:r>
              <a:rPr lang="tr-TR"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FİNANSMAN YÖNTEMLERİ ÇEŞİTLENDİRİLECEK</a:t>
            </a:r>
          </a:p>
        </p:txBody>
      </p:sp>
      <p:sp>
        <p:nvSpPr>
          <p:cNvPr id="16" name="Dikdörtgen 15"/>
          <p:cNvSpPr/>
          <p:nvPr/>
        </p:nvSpPr>
        <p:spPr>
          <a:xfrm>
            <a:off x="830572" y="3002321"/>
            <a:ext cx="11026149" cy="3275384"/>
          </a:xfrm>
          <a:prstGeom prst="rect">
            <a:avLst/>
          </a:prstGeom>
        </p:spPr>
        <p:txBody>
          <a:bodyPr wrap="square">
            <a:spAutoFit/>
          </a:bodyPr>
          <a:lstStyle/>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3- Türkiye </a:t>
            </a:r>
            <a:r>
              <a:rPr lang="tr-TR" sz="2600" dirty="0">
                <a:latin typeface="Calibri" panose="020F0502020204030204" pitchFamily="34" charset="0"/>
                <a:ea typeface="Calibri" panose="020F0502020204030204" pitchFamily="34" charset="0"/>
                <a:cs typeface="Times New Roman" panose="02020603050405020304" pitchFamily="18" charset="0"/>
              </a:rPr>
              <a:t>genelinde eğitimde elverişsiz koşullara sahip okulların görülebildiği </a:t>
            </a:r>
            <a:r>
              <a:rPr lang="tr-TR" sz="26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Coğrafi Bilgi Sistemi</a:t>
            </a:r>
            <a:r>
              <a:rPr lang="tr-TR" sz="2600" dirty="0">
                <a:latin typeface="Calibri" panose="020F0502020204030204" pitchFamily="34" charset="0"/>
                <a:ea typeface="Calibri" panose="020F0502020204030204" pitchFamily="34" charset="0"/>
                <a:cs typeface="Times New Roman" panose="02020603050405020304" pitchFamily="18" charset="0"/>
              </a:rPr>
              <a:t> üzerinden eğitim hayırseverlerine bağış için seçenekler sunulacaktır</a:t>
            </a:r>
            <a:r>
              <a:rPr lang="tr-TR" sz="2600" dirty="0" smtClean="0">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4- Diğer </a:t>
            </a:r>
            <a:r>
              <a:rPr lang="tr-TR" sz="2600" dirty="0">
                <a:latin typeface="Calibri" panose="020F0502020204030204" pitchFamily="34" charset="0"/>
                <a:ea typeface="Calibri" panose="020F0502020204030204" pitchFamily="34" charset="0"/>
                <a:cs typeface="Times New Roman" panose="02020603050405020304" pitchFamily="18" charset="0"/>
              </a:rPr>
              <a:t>bakanlıklarla ortak projeler gerçekleştirilerek </a:t>
            </a:r>
            <a:r>
              <a:rPr lang="tr-TR" sz="26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farklı finans kaynakları </a:t>
            </a:r>
            <a:r>
              <a:rPr lang="tr-TR" sz="2600" dirty="0">
                <a:latin typeface="Calibri" panose="020F0502020204030204" pitchFamily="34" charset="0"/>
                <a:ea typeface="Calibri" panose="020F0502020204030204" pitchFamily="34" charset="0"/>
                <a:cs typeface="Times New Roman" panose="02020603050405020304" pitchFamily="18" charset="0"/>
              </a:rPr>
              <a:t>harekete geçirilecektir.</a:t>
            </a:r>
          </a:p>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5- Özel </a:t>
            </a:r>
            <a:r>
              <a:rPr lang="tr-TR" sz="2600" dirty="0">
                <a:latin typeface="Calibri" panose="020F0502020204030204" pitchFamily="34" charset="0"/>
                <a:ea typeface="Calibri" panose="020F0502020204030204" pitchFamily="34" charset="0"/>
                <a:cs typeface="Times New Roman" panose="02020603050405020304" pitchFamily="18" charset="0"/>
              </a:rPr>
              <a:t>sektör ve sivil toplum iş birlikleriyle </a:t>
            </a:r>
            <a:r>
              <a:rPr lang="tr-TR" sz="26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eğitim kurumlarının finansmanı</a:t>
            </a:r>
            <a:r>
              <a:rPr lang="tr-TR" sz="2600" dirty="0">
                <a:latin typeface="Calibri" panose="020F0502020204030204" pitchFamily="34" charset="0"/>
                <a:ea typeface="Calibri" panose="020F0502020204030204" pitchFamily="34" charset="0"/>
                <a:cs typeface="Times New Roman" panose="02020603050405020304" pitchFamily="18" charset="0"/>
              </a:rPr>
              <a:t>na destek sağlanacaktır</a:t>
            </a:r>
            <a:r>
              <a:rPr lang="tr-TR" sz="2600" dirty="0" smtClean="0">
                <a:latin typeface="Calibri" panose="020F0502020204030204" pitchFamily="34" charset="0"/>
                <a:ea typeface="Calibri" panose="020F0502020204030204" pitchFamily="34" charset="0"/>
                <a:cs typeface="Times New Roman" panose="02020603050405020304" pitchFamily="18" charset="0"/>
              </a:rPr>
              <a:t>.</a:t>
            </a:r>
            <a:endParaRPr lang="tr-TR" sz="2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7" name="Dikdörtgen 16"/>
          <p:cNvSpPr/>
          <p:nvPr/>
        </p:nvSpPr>
        <p:spPr>
          <a:xfrm rot="16200000">
            <a:off x="-647635" y="5276212"/>
            <a:ext cx="2121093" cy="769441"/>
          </a:xfrm>
          <a:prstGeom prst="rect">
            <a:avLst/>
          </a:prstGeom>
        </p:spPr>
        <p:txBody>
          <a:bodyPr wrap="none">
            <a:spAutoFit/>
          </a:bodyPr>
          <a:lstStyle/>
          <a:p>
            <a:r>
              <a:rPr lang="tr-TR" sz="44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HEDEF 1</a:t>
            </a:r>
            <a:endParaRPr lang="tr-TR" sz="4400" dirty="0"/>
          </a:p>
        </p:txBody>
      </p:sp>
      <p:pic>
        <p:nvPicPr>
          <p:cNvPr id="18" name="3 Resim" descr="merkezefendi mem logo2.jpg"/>
          <p:cNvPicPr>
            <a:picLocks noChangeAspect="1"/>
          </p:cNvPicPr>
          <p:nvPr/>
        </p:nvPicPr>
        <p:blipFill>
          <a:blip r:embed="rId3" cstate="print"/>
          <a:srcRect/>
          <a:stretch>
            <a:fillRect/>
          </a:stretch>
        </p:blipFill>
        <p:spPr bwMode="auto">
          <a:xfrm>
            <a:off x="56446" y="101599"/>
            <a:ext cx="1557865" cy="1461054"/>
          </a:xfrm>
          <a:prstGeom prst="rect">
            <a:avLst/>
          </a:prstGeom>
          <a:noFill/>
          <a:ln w="9525">
            <a:noFill/>
            <a:miter lim="800000"/>
            <a:headEnd/>
            <a:tailEnd/>
          </a:ln>
        </p:spPr>
      </p:pic>
    </p:spTree>
    <p:extLst>
      <p:ext uri="{BB962C8B-B14F-4D97-AF65-F5344CB8AC3E}">
        <p14:creationId xmlns="" xmlns:p14="http://schemas.microsoft.com/office/powerpoint/2010/main" val="184715111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830571" y="156526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Akış Çizelgesi: Ayıkla 3"/>
          <p:cNvSpPr/>
          <p:nvPr/>
        </p:nvSpPr>
        <p:spPr>
          <a:xfrm rot="5400000">
            <a:off x="5006406" y="36669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Oval 5"/>
          <p:cNvSpPr/>
          <p:nvPr/>
        </p:nvSpPr>
        <p:spPr>
          <a:xfrm>
            <a:off x="127011" y="116881"/>
            <a:ext cx="1407120" cy="140712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cxnSp>
        <p:nvCxnSpPr>
          <p:cNvPr id="7" name="Düz Bağlayıcı 6"/>
          <p:cNvCxnSpPr>
            <a:stCxn id="6" idx="6"/>
          </p:cNvCxnSpPr>
          <p:nvPr/>
        </p:nvCxnSpPr>
        <p:spPr>
          <a:xfrm>
            <a:off x="1534133" y="820445"/>
            <a:ext cx="10657871" cy="186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a:stCxn id="6" idx="4"/>
          </p:cNvCxnSpPr>
          <p:nvPr/>
        </p:nvCxnSpPr>
        <p:spPr>
          <a:xfrm>
            <a:off x="830571" y="1524005"/>
            <a:ext cx="0" cy="53339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Yay 8"/>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dirty="0"/>
          </a:p>
        </p:txBody>
      </p:sp>
      <p:sp>
        <p:nvSpPr>
          <p:cNvPr id="10" name="Yuvarlatılmış Dikdörtgen 9"/>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1" name="Metin kutusu 10"/>
          <p:cNvSpPr txBox="1"/>
          <p:nvPr/>
        </p:nvSpPr>
        <p:spPr>
          <a:xfrm>
            <a:off x="5475749" y="211327"/>
            <a:ext cx="6716255" cy="584775"/>
          </a:xfrm>
          <a:prstGeom prst="rect">
            <a:avLst/>
          </a:prstGeom>
          <a:noFill/>
        </p:spPr>
        <p:txBody>
          <a:bodyPr wrap="square" rtlCol="0">
            <a:spAutoFit/>
          </a:bodyPr>
          <a:lstStyle/>
          <a:p>
            <a:pPr algn="ctr"/>
            <a:r>
              <a:rPr lang="tr-TR" sz="3200" b="1" dirty="0" smtClean="0">
                <a:effectLst>
                  <a:outerShdw blurRad="38100" dist="38100" dir="2700000" algn="tl">
                    <a:srgbClr val="000000">
                      <a:alpha val="43137"/>
                    </a:srgbClr>
                  </a:outerShdw>
                </a:effectLst>
                <a:latin typeface="Trebuchet MS" panose="020B0603020202020204" pitchFamily="34" charset="0"/>
              </a:rPr>
              <a:t>2023 EĞİTİM VİZYONU</a:t>
            </a:r>
            <a:endParaRPr lang="tr-TR" sz="3200" b="1" dirty="0">
              <a:effectLst>
                <a:outerShdw blurRad="38100" dist="38100" dir="2700000" algn="tl">
                  <a:srgbClr val="000000">
                    <a:alpha val="43137"/>
                  </a:srgbClr>
                </a:outerShdw>
              </a:effectLst>
              <a:latin typeface="Trebuchet MS" panose="020B0603020202020204" pitchFamily="34" charset="0"/>
            </a:endParaRPr>
          </a:p>
        </p:txBody>
      </p:sp>
      <p:sp>
        <p:nvSpPr>
          <p:cNvPr id="12" name="11 Slayt Numarası Yer Tutucusu"/>
          <p:cNvSpPr>
            <a:spLocks noGrp="1"/>
          </p:cNvSpPr>
          <p:nvPr>
            <p:ph type="sldNum" sz="quarter" idx="12"/>
          </p:nvPr>
        </p:nvSpPr>
        <p:spPr/>
        <p:txBody>
          <a:bodyPr/>
          <a:lstStyle/>
          <a:p>
            <a:fld id="{92906C5C-297D-40D7-908D-F30303E58C5D}" type="slidenum">
              <a:rPr lang="tr-TR" smtClean="0"/>
              <a:pPr/>
              <a:t>61</a:t>
            </a:fld>
            <a:endParaRPr lang="tr-TR" dirty="0"/>
          </a:p>
        </p:txBody>
      </p:sp>
      <p:sp>
        <p:nvSpPr>
          <p:cNvPr id="2" name="Dikdörtgen 1"/>
          <p:cNvSpPr/>
          <p:nvPr/>
        </p:nvSpPr>
        <p:spPr>
          <a:xfrm>
            <a:off x="830572" y="1557642"/>
            <a:ext cx="11361429" cy="652166"/>
          </a:xfrm>
          <a:prstGeom prst="rect">
            <a:avLst/>
          </a:prstGeom>
        </p:spPr>
        <p:txBody>
          <a:bodyPr wrap="square">
            <a:spAutoFit/>
          </a:bodyPr>
          <a:lstStyle/>
          <a:p>
            <a:pPr algn="ctr">
              <a:lnSpc>
                <a:spcPct val="107000"/>
              </a:lnSpc>
              <a:spcAft>
                <a:spcPts val="800"/>
              </a:spcAft>
            </a:pPr>
            <a:r>
              <a:rPr lang="tr-TR" sz="3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OKULLARIN FİNANSMANI</a:t>
            </a:r>
          </a:p>
        </p:txBody>
      </p:sp>
      <p:sp>
        <p:nvSpPr>
          <p:cNvPr id="14" name="Yuvarlatılmış Dikdörtgen 13"/>
          <p:cNvSpPr/>
          <p:nvPr/>
        </p:nvSpPr>
        <p:spPr>
          <a:xfrm>
            <a:off x="830571" y="228379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5" name="Dikdörtgen 14"/>
          <p:cNvSpPr/>
          <p:nvPr/>
        </p:nvSpPr>
        <p:spPr>
          <a:xfrm>
            <a:off x="830572" y="2334844"/>
            <a:ext cx="11361429" cy="553357"/>
          </a:xfrm>
          <a:prstGeom prst="rect">
            <a:avLst/>
          </a:prstGeom>
        </p:spPr>
        <p:txBody>
          <a:bodyPr wrap="square">
            <a:spAutoFit/>
          </a:bodyPr>
          <a:lstStyle/>
          <a:p>
            <a:pPr algn="ctr">
              <a:lnSpc>
                <a:spcPct val="107000"/>
              </a:lnSpc>
              <a:spcAft>
                <a:spcPts val="800"/>
              </a:spcAft>
            </a:pPr>
            <a:r>
              <a:rPr lang="tr-TR"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FİNANSMAN YÖNTEMLERİ ÇEŞİTLENDİRİLECEK</a:t>
            </a:r>
          </a:p>
        </p:txBody>
      </p:sp>
      <p:sp>
        <p:nvSpPr>
          <p:cNvPr id="16" name="Dikdörtgen 15"/>
          <p:cNvSpPr/>
          <p:nvPr/>
        </p:nvSpPr>
        <p:spPr>
          <a:xfrm>
            <a:off x="830572" y="3002323"/>
            <a:ext cx="11026149" cy="1907445"/>
          </a:xfrm>
          <a:prstGeom prst="rect">
            <a:avLst/>
          </a:prstGeom>
        </p:spPr>
        <p:txBody>
          <a:bodyPr wrap="square">
            <a:spAutoFit/>
          </a:bodyPr>
          <a:lstStyle/>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6- </a:t>
            </a:r>
            <a:r>
              <a:rPr lang="tr-TR" sz="2600" b="1"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Mesleki </a:t>
            </a:r>
            <a:r>
              <a:rPr lang="tr-TR" sz="26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ve teknik eğitim kurumlarının döner sermaye üretimleri artırılarak</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 </a:t>
            </a:r>
            <a:r>
              <a:rPr lang="tr-TR" sz="2600" dirty="0">
                <a:latin typeface="Calibri" panose="020F0502020204030204" pitchFamily="34" charset="0"/>
                <a:ea typeface="Calibri" panose="020F0502020204030204" pitchFamily="34" charset="0"/>
                <a:cs typeface="Times New Roman" panose="02020603050405020304" pitchFamily="18" charset="0"/>
              </a:rPr>
              <a:t>okulların eğitim altyapı ve donanımlarına ilişkin ihtiyaçlarını kendi gelirlerinden karşılamaları sağlanacaktır</a:t>
            </a:r>
            <a:r>
              <a:rPr lang="tr-TR" sz="2600" dirty="0" smtClean="0">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7-</a:t>
            </a:r>
            <a:r>
              <a:rPr lang="tr-TR" sz="2600" dirty="0" smtClean="0">
                <a:solidFill>
                  <a:schemeClr val="accent1"/>
                </a:solidFill>
                <a:latin typeface="Calibri" panose="020F0502020204030204" pitchFamily="34" charset="0"/>
                <a:ea typeface="Calibri" panose="020F0502020204030204" pitchFamily="34" charset="0"/>
                <a:cs typeface="Times New Roman" panose="02020603050405020304" pitchFamily="18" charset="0"/>
              </a:rPr>
              <a:t> </a:t>
            </a:r>
            <a:r>
              <a:rPr lang="tr-TR" sz="2600" b="1"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Okul </a:t>
            </a:r>
            <a:r>
              <a:rPr lang="tr-TR" sz="26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Aile Birliği gelirleri</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 </a:t>
            </a:r>
            <a:r>
              <a:rPr lang="tr-TR" sz="2600" dirty="0">
                <a:latin typeface="Calibri" panose="020F0502020204030204" pitchFamily="34" charset="0"/>
                <a:ea typeface="Calibri" panose="020F0502020204030204" pitchFamily="34" charset="0"/>
                <a:cs typeface="Times New Roman" panose="02020603050405020304" pitchFamily="18" charset="0"/>
              </a:rPr>
              <a:t>yeni bir yapıya kavuşturulacaktır</a:t>
            </a:r>
            <a:r>
              <a:rPr lang="tr-TR" sz="2600" dirty="0" smtClean="0">
                <a:latin typeface="Calibri" panose="020F0502020204030204" pitchFamily="34" charset="0"/>
                <a:ea typeface="Calibri" panose="020F0502020204030204" pitchFamily="34" charset="0"/>
                <a:cs typeface="Times New Roman" panose="02020603050405020304" pitchFamily="18" charset="0"/>
              </a:rPr>
              <a:t>. </a:t>
            </a:r>
          </a:p>
        </p:txBody>
      </p:sp>
      <p:sp>
        <p:nvSpPr>
          <p:cNvPr id="17" name="Dikdörtgen 16"/>
          <p:cNvSpPr/>
          <p:nvPr/>
        </p:nvSpPr>
        <p:spPr>
          <a:xfrm rot="16200000">
            <a:off x="-647635" y="5276212"/>
            <a:ext cx="2121093" cy="769441"/>
          </a:xfrm>
          <a:prstGeom prst="rect">
            <a:avLst/>
          </a:prstGeom>
        </p:spPr>
        <p:txBody>
          <a:bodyPr wrap="none">
            <a:spAutoFit/>
          </a:bodyPr>
          <a:lstStyle/>
          <a:p>
            <a:r>
              <a:rPr lang="tr-TR" sz="44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HEDEF 1</a:t>
            </a:r>
            <a:endParaRPr lang="tr-TR" sz="4400" dirty="0"/>
          </a:p>
        </p:txBody>
      </p:sp>
      <p:pic>
        <p:nvPicPr>
          <p:cNvPr id="18" name="3 Resim" descr="merkezefendi mem logo2.jpg"/>
          <p:cNvPicPr>
            <a:picLocks noChangeAspect="1"/>
          </p:cNvPicPr>
          <p:nvPr/>
        </p:nvPicPr>
        <p:blipFill>
          <a:blip r:embed="rId3" cstate="print"/>
          <a:srcRect/>
          <a:stretch>
            <a:fillRect/>
          </a:stretch>
        </p:blipFill>
        <p:spPr bwMode="auto">
          <a:xfrm>
            <a:off x="56446" y="101599"/>
            <a:ext cx="1557865" cy="1461054"/>
          </a:xfrm>
          <a:prstGeom prst="rect">
            <a:avLst/>
          </a:prstGeom>
          <a:noFill/>
          <a:ln w="9525">
            <a:noFill/>
            <a:miter lim="800000"/>
            <a:headEnd/>
            <a:tailEnd/>
          </a:ln>
        </p:spPr>
      </p:pic>
    </p:spTree>
    <p:extLst>
      <p:ext uri="{BB962C8B-B14F-4D97-AF65-F5344CB8AC3E}">
        <p14:creationId xmlns="" xmlns:p14="http://schemas.microsoft.com/office/powerpoint/2010/main" val="23431121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830571" y="156526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Akış Çizelgesi: Ayıkla 3"/>
          <p:cNvSpPr/>
          <p:nvPr/>
        </p:nvSpPr>
        <p:spPr>
          <a:xfrm rot="5400000">
            <a:off x="5006406" y="36669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Oval 5"/>
          <p:cNvSpPr/>
          <p:nvPr/>
        </p:nvSpPr>
        <p:spPr>
          <a:xfrm>
            <a:off x="127011" y="116881"/>
            <a:ext cx="1407120" cy="140712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cxnSp>
        <p:nvCxnSpPr>
          <p:cNvPr id="7" name="Düz Bağlayıcı 6"/>
          <p:cNvCxnSpPr>
            <a:stCxn id="6" idx="6"/>
          </p:cNvCxnSpPr>
          <p:nvPr/>
        </p:nvCxnSpPr>
        <p:spPr>
          <a:xfrm>
            <a:off x="1534133" y="820445"/>
            <a:ext cx="10657871" cy="186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a:stCxn id="6" idx="4"/>
          </p:cNvCxnSpPr>
          <p:nvPr/>
        </p:nvCxnSpPr>
        <p:spPr>
          <a:xfrm>
            <a:off x="830571" y="1524005"/>
            <a:ext cx="0" cy="53339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Yay 8"/>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dirty="0"/>
          </a:p>
        </p:txBody>
      </p:sp>
      <p:sp>
        <p:nvSpPr>
          <p:cNvPr id="10" name="Yuvarlatılmış Dikdörtgen 9"/>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1" name="Metin kutusu 10"/>
          <p:cNvSpPr txBox="1"/>
          <p:nvPr/>
        </p:nvSpPr>
        <p:spPr>
          <a:xfrm>
            <a:off x="5475749" y="211327"/>
            <a:ext cx="6716255" cy="584775"/>
          </a:xfrm>
          <a:prstGeom prst="rect">
            <a:avLst/>
          </a:prstGeom>
          <a:noFill/>
        </p:spPr>
        <p:txBody>
          <a:bodyPr wrap="square" rtlCol="0">
            <a:spAutoFit/>
          </a:bodyPr>
          <a:lstStyle/>
          <a:p>
            <a:pPr algn="ctr"/>
            <a:r>
              <a:rPr lang="tr-TR" sz="3200" b="1" dirty="0" smtClean="0">
                <a:effectLst>
                  <a:outerShdw blurRad="38100" dist="38100" dir="2700000" algn="tl">
                    <a:srgbClr val="000000">
                      <a:alpha val="43137"/>
                    </a:srgbClr>
                  </a:outerShdw>
                </a:effectLst>
                <a:latin typeface="Trebuchet MS" panose="020B0603020202020204" pitchFamily="34" charset="0"/>
              </a:rPr>
              <a:t>2023 EĞİTİM VİZYONU</a:t>
            </a:r>
            <a:endParaRPr lang="tr-TR" sz="3200" b="1" dirty="0">
              <a:effectLst>
                <a:outerShdw blurRad="38100" dist="38100" dir="2700000" algn="tl">
                  <a:srgbClr val="000000">
                    <a:alpha val="43137"/>
                  </a:srgbClr>
                </a:outerShdw>
              </a:effectLst>
              <a:latin typeface="Trebuchet MS" panose="020B0603020202020204" pitchFamily="34" charset="0"/>
            </a:endParaRPr>
          </a:p>
        </p:txBody>
      </p:sp>
      <p:sp>
        <p:nvSpPr>
          <p:cNvPr id="12" name="11 Slayt Numarası Yer Tutucusu"/>
          <p:cNvSpPr>
            <a:spLocks noGrp="1"/>
          </p:cNvSpPr>
          <p:nvPr>
            <p:ph type="sldNum" sz="quarter" idx="12"/>
          </p:nvPr>
        </p:nvSpPr>
        <p:spPr/>
        <p:txBody>
          <a:bodyPr/>
          <a:lstStyle/>
          <a:p>
            <a:fld id="{92906C5C-297D-40D7-908D-F30303E58C5D}" type="slidenum">
              <a:rPr lang="tr-TR" smtClean="0"/>
              <a:pPr/>
              <a:t>62</a:t>
            </a:fld>
            <a:endParaRPr lang="tr-TR" dirty="0"/>
          </a:p>
        </p:txBody>
      </p:sp>
      <p:sp>
        <p:nvSpPr>
          <p:cNvPr id="2" name="Dikdörtgen 1"/>
          <p:cNvSpPr/>
          <p:nvPr/>
        </p:nvSpPr>
        <p:spPr>
          <a:xfrm>
            <a:off x="830572" y="1557642"/>
            <a:ext cx="11361429" cy="652166"/>
          </a:xfrm>
          <a:prstGeom prst="rect">
            <a:avLst/>
          </a:prstGeom>
        </p:spPr>
        <p:txBody>
          <a:bodyPr wrap="square">
            <a:spAutoFit/>
          </a:bodyPr>
          <a:lstStyle/>
          <a:p>
            <a:pPr algn="ctr">
              <a:lnSpc>
                <a:spcPct val="107000"/>
              </a:lnSpc>
              <a:spcAft>
                <a:spcPts val="800"/>
              </a:spcAft>
            </a:pPr>
            <a:r>
              <a:rPr lang="tr-TR" sz="3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TEFTİŞ VE KURUMSAL REHBERLİK HİZMETLERİ FİNANSMANI</a:t>
            </a:r>
          </a:p>
        </p:txBody>
      </p:sp>
      <p:sp>
        <p:nvSpPr>
          <p:cNvPr id="14" name="Yuvarlatılmış Dikdörtgen 13"/>
          <p:cNvSpPr/>
          <p:nvPr/>
        </p:nvSpPr>
        <p:spPr>
          <a:xfrm>
            <a:off x="830571" y="228379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5" name="Dikdörtgen 14"/>
          <p:cNvSpPr/>
          <p:nvPr/>
        </p:nvSpPr>
        <p:spPr>
          <a:xfrm>
            <a:off x="830572" y="2334842"/>
            <a:ext cx="11361429" cy="553357"/>
          </a:xfrm>
          <a:prstGeom prst="rect">
            <a:avLst/>
          </a:prstGeom>
        </p:spPr>
        <p:txBody>
          <a:bodyPr wrap="square">
            <a:spAutoFit/>
          </a:bodyPr>
          <a:lstStyle/>
          <a:p>
            <a:pPr algn="ctr">
              <a:lnSpc>
                <a:spcPct val="107000"/>
              </a:lnSpc>
              <a:spcAft>
                <a:spcPts val="800"/>
              </a:spcAft>
            </a:pPr>
            <a:r>
              <a:rPr lang="tr-TR"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KURUMSAL REHBERLİK ve TEFTİŞ HİZMETLERİ YAPILANDIRILACAK</a:t>
            </a:r>
          </a:p>
        </p:txBody>
      </p:sp>
      <p:sp>
        <p:nvSpPr>
          <p:cNvPr id="16" name="Dikdörtgen 15"/>
          <p:cNvSpPr/>
          <p:nvPr/>
        </p:nvSpPr>
        <p:spPr>
          <a:xfrm>
            <a:off x="830572" y="3002323"/>
            <a:ext cx="11026149" cy="1907445"/>
          </a:xfrm>
          <a:prstGeom prst="rect">
            <a:avLst/>
          </a:prstGeom>
        </p:spPr>
        <p:txBody>
          <a:bodyPr wrap="square">
            <a:spAutoFit/>
          </a:bodyPr>
          <a:lstStyle/>
          <a:p>
            <a:pPr algn="just">
              <a:lnSpc>
                <a:spcPct val="107000"/>
              </a:lnSpc>
              <a:spcAft>
                <a:spcPts val="800"/>
              </a:spcAft>
            </a:pPr>
            <a:endParaRPr lang="tr-TR" sz="2600"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1- </a:t>
            </a:r>
            <a:r>
              <a:rPr lang="tr-TR" sz="2600"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Teftiş </a:t>
            </a:r>
            <a:r>
              <a:rPr lang="tr-TR" sz="2600" dirty="0">
                <a:solidFill>
                  <a:srgbClr val="C00000"/>
                </a:solidFill>
                <a:latin typeface="Calibri" panose="020F0502020204030204" pitchFamily="34" charset="0"/>
                <a:ea typeface="Calibri" panose="020F0502020204030204" pitchFamily="34" charset="0"/>
                <a:cs typeface="Times New Roman" panose="02020603050405020304" pitchFamily="18" charset="0"/>
              </a:rPr>
              <a:t>sistemimizin</a:t>
            </a:r>
            <a:r>
              <a:rPr lang="tr-TR" sz="2600" dirty="0">
                <a:latin typeface="Calibri" panose="020F0502020204030204" pitchFamily="34" charset="0"/>
                <a:ea typeface="Calibri" panose="020F0502020204030204" pitchFamily="34" charset="0"/>
                <a:cs typeface="Times New Roman" panose="02020603050405020304" pitchFamily="18" charset="0"/>
              </a:rPr>
              <a:t> </a:t>
            </a:r>
            <a:r>
              <a:rPr lang="tr-TR" sz="26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kurumsal rehberlik ile inceleme, araştırma ve soruşturma bileşenleri ayrılarak</a:t>
            </a:r>
            <a:r>
              <a:rPr lang="tr-TR" sz="2600" dirty="0">
                <a:latin typeface="Calibri" panose="020F0502020204030204" pitchFamily="34" charset="0"/>
                <a:ea typeface="Calibri" panose="020F0502020204030204" pitchFamily="34" charset="0"/>
                <a:cs typeface="Times New Roman" panose="02020603050405020304" pitchFamily="18" charset="0"/>
              </a:rPr>
              <a:t> okul gelişimine yönelik kurumsal rehberlik, özel bir uzmanlık alanı olarak yapılandırılacaktır.</a:t>
            </a:r>
          </a:p>
        </p:txBody>
      </p:sp>
      <p:sp>
        <p:nvSpPr>
          <p:cNvPr id="17" name="Dikdörtgen 16"/>
          <p:cNvSpPr/>
          <p:nvPr/>
        </p:nvSpPr>
        <p:spPr>
          <a:xfrm rot="16200000">
            <a:off x="-647635" y="5276212"/>
            <a:ext cx="2121093" cy="769441"/>
          </a:xfrm>
          <a:prstGeom prst="rect">
            <a:avLst/>
          </a:prstGeom>
        </p:spPr>
        <p:txBody>
          <a:bodyPr wrap="none">
            <a:spAutoFit/>
          </a:bodyPr>
          <a:lstStyle/>
          <a:p>
            <a:r>
              <a:rPr lang="tr-TR" sz="44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HEDEF 1</a:t>
            </a:r>
            <a:endParaRPr lang="tr-TR" sz="4400" dirty="0"/>
          </a:p>
        </p:txBody>
      </p:sp>
      <p:sp>
        <p:nvSpPr>
          <p:cNvPr id="18" name="Dikdörtgen 20">
            <a:extLst>
              <a:ext uri="{FF2B5EF4-FFF2-40B4-BE49-F238E27FC236}">
                <a16:creationId xmlns:a16="http://schemas.microsoft.com/office/drawing/2014/main" xmlns="" id="{3D532803-586C-4B5C-8414-E114310FAC58}"/>
              </a:ext>
            </a:extLst>
          </p:cNvPr>
          <p:cNvSpPr/>
          <p:nvPr/>
        </p:nvSpPr>
        <p:spPr>
          <a:xfrm>
            <a:off x="3650001" y="5709164"/>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G</a:t>
            </a:r>
          </a:p>
        </p:txBody>
      </p:sp>
      <p:sp>
        <p:nvSpPr>
          <p:cNvPr id="19" name="Dikdörtgen 26">
            <a:extLst>
              <a:ext uri="{FF2B5EF4-FFF2-40B4-BE49-F238E27FC236}">
                <a16:creationId xmlns:a16="http://schemas.microsoft.com/office/drawing/2014/main" xmlns="" id="{DFAB2C39-4301-4111-9B37-D554AE6AFB0B}"/>
              </a:ext>
            </a:extLst>
          </p:cNvPr>
          <p:cNvSpPr/>
          <p:nvPr/>
        </p:nvSpPr>
        <p:spPr>
          <a:xfrm>
            <a:off x="2702470" y="5709164"/>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HT</a:t>
            </a:r>
          </a:p>
        </p:txBody>
      </p:sp>
      <p:sp>
        <p:nvSpPr>
          <p:cNvPr id="20" name="Dikdörtgen 29">
            <a:extLst>
              <a:ext uri="{FF2B5EF4-FFF2-40B4-BE49-F238E27FC236}">
                <a16:creationId xmlns:a16="http://schemas.microsoft.com/office/drawing/2014/main" xmlns="" id="{40096CD4-1AD2-4D05-9336-BDBC9A8EDA4F}"/>
              </a:ext>
            </a:extLst>
          </p:cNvPr>
          <p:cNvSpPr/>
          <p:nvPr/>
        </p:nvSpPr>
        <p:spPr>
          <a:xfrm>
            <a:off x="5677584" y="5709164"/>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ÜU</a:t>
            </a:r>
          </a:p>
        </p:txBody>
      </p:sp>
      <p:sp>
        <p:nvSpPr>
          <p:cNvPr id="21" name="Dikdörtgen 32">
            <a:extLst>
              <a:ext uri="{FF2B5EF4-FFF2-40B4-BE49-F238E27FC236}">
                <a16:creationId xmlns:a16="http://schemas.microsoft.com/office/drawing/2014/main" xmlns="" id="{5CA22863-855A-4C9A-83EB-0FCDB9D09F34}"/>
              </a:ext>
            </a:extLst>
          </p:cNvPr>
          <p:cNvSpPr/>
          <p:nvPr/>
        </p:nvSpPr>
        <p:spPr>
          <a:xfrm>
            <a:off x="4730053" y="5709164"/>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P2, i2</a:t>
            </a:r>
          </a:p>
        </p:txBody>
      </p:sp>
      <p:sp>
        <p:nvSpPr>
          <p:cNvPr id="22" name="Dikdörtgen 41">
            <a:extLst>
              <a:ext uri="{FF2B5EF4-FFF2-40B4-BE49-F238E27FC236}">
                <a16:creationId xmlns:a16="http://schemas.microsoft.com/office/drawing/2014/main" xmlns="" id="{EF90D3CE-50DB-4EB5-BC54-79B20DAC533E}"/>
              </a:ext>
            </a:extLst>
          </p:cNvPr>
          <p:cNvSpPr/>
          <p:nvPr/>
        </p:nvSpPr>
        <p:spPr>
          <a:xfrm>
            <a:off x="7705165" y="5709164"/>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UİDİ</a:t>
            </a:r>
          </a:p>
        </p:txBody>
      </p:sp>
      <p:sp>
        <p:nvSpPr>
          <p:cNvPr id="23" name="Dikdörtgen 44">
            <a:extLst>
              <a:ext uri="{FF2B5EF4-FFF2-40B4-BE49-F238E27FC236}">
                <a16:creationId xmlns:a16="http://schemas.microsoft.com/office/drawing/2014/main" xmlns="" id="{371BA538-3D81-4C53-A637-9B5E39AF75D4}"/>
              </a:ext>
            </a:extLst>
          </p:cNvPr>
          <p:cNvSpPr/>
          <p:nvPr/>
        </p:nvSpPr>
        <p:spPr>
          <a:xfrm>
            <a:off x="6757634" y="5709164"/>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UİDİ</a:t>
            </a:r>
          </a:p>
        </p:txBody>
      </p:sp>
      <p:sp>
        <p:nvSpPr>
          <p:cNvPr id="24" name="Dikdörtgen 47">
            <a:extLst>
              <a:ext uri="{FF2B5EF4-FFF2-40B4-BE49-F238E27FC236}">
                <a16:creationId xmlns:a16="http://schemas.microsoft.com/office/drawing/2014/main" xmlns="" id="{404C4D8E-CC51-4D95-8F23-BD19123CD29B}"/>
              </a:ext>
            </a:extLst>
          </p:cNvPr>
          <p:cNvSpPr/>
          <p:nvPr/>
        </p:nvSpPr>
        <p:spPr>
          <a:xfrm>
            <a:off x="9732745" y="5709164"/>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UİDİ</a:t>
            </a:r>
          </a:p>
        </p:txBody>
      </p:sp>
      <p:sp>
        <p:nvSpPr>
          <p:cNvPr id="25" name="Dikdörtgen 50">
            <a:extLst>
              <a:ext uri="{FF2B5EF4-FFF2-40B4-BE49-F238E27FC236}">
                <a16:creationId xmlns:a16="http://schemas.microsoft.com/office/drawing/2014/main" xmlns="" id="{68D44DCD-ABEF-405C-9F99-6B057BD5E1BB}"/>
              </a:ext>
            </a:extLst>
          </p:cNvPr>
          <p:cNvSpPr/>
          <p:nvPr/>
        </p:nvSpPr>
        <p:spPr>
          <a:xfrm>
            <a:off x="8785214" y="5709164"/>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UİDİ</a:t>
            </a:r>
          </a:p>
        </p:txBody>
      </p:sp>
      <p:grpSp>
        <p:nvGrpSpPr>
          <p:cNvPr id="26" name="Grup 1">
            <a:extLst>
              <a:ext uri="{FF2B5EF4-FFF2-40B4-BE49-F238E27FC236}">
                <a16:creationId xmlns:a16="http://schemas.microsoft.com/office/drawing/2014/main" xmlns="" id="{810E6CF6-C6D5-45F1-98DC-951B57F8E8C4}"/>
              </a:ext>
            </a:extLst>
          </p:cNvPr>
          <p:cNvGrpSpPr/>
          <p:nvPr/>
        </p:nvGrpSpPr>
        <p:grpSpPr>
          <a:xfrm>
            <a:off x="2702467" y="5296409"/>
            <a:ext cx="7873661" cy="829394"/>
            <a:chOff x="4135505" y="1993593"/>
            <a:chExt cx="7873661" cy="829394"/>
          </a:xfrm>
        </p:grpSpPr>
        <p:grpSp>
          <p:nvGrpSpPr>
            <p:cNvPr id="27" name="Grup 62">
              <a:extLst>
                <a:ext uri="{FF2B5EF4-FFF2-40B4-BE49-F238E27FC236}">
                  <a16:creationId xmlns:a16="http://schemas.microsoft.com/office/drawing/2014/main" xmlns="" id="{6CC26AD3-E6AD-484F-A7A2-59A689196B42}"/>
                </a:ext>
              </a:extLst>
            </p:cNvPr>
            <p:cNvGrpSpPr/>
            <p:nvPr/>
          </p:nvGrpSpPr>
          <p:grpSpPr>
            <a:xfrm>
              <a:off x="4135505" y="2678206"/>
              <a:ext cx="7873661" cy="144781"/>
              <a:chOff x="4135505" y="2678206"/>
              <a:chExt cx="7873661" cy="144781"/>
            </a:xfrm>
          </p:grpSpPr>
          <p:sp>
            <p:nvSpPr>
              <p:cNvPr id="37" name="Dikdörtgen: Yuvarlatılmış Üst Köşeler 19">
                <a:extLst>
                  <a:ext uri="{FF2B5EF4-FFF2-40B4-BE49-F238E27FC236}">
                    <a16:creationId xmlns:a16="http://schemas.microsoft.com/office/drawing/2014/main" xmlns="" id="{4F9B7088-1613-4186-9ACA-4127815A647B}"/>
                  </a:ext>
                </a:extLst>
              </p:cNvPr>
              <p:cNvSpPr/>
              <p:nvPr/>
            </p:nvSpPr>
            <p:spPr>
              <a:xfrm rot="10800000">
                <a:off x="5083036" y="2678206"/>
                <a:ext cx="843386" cy="144781"/>
              </a:xfrm>
              <a:prstGeom prst="round2Same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38" name="Dikdörtgen: Yuvarlatılmış Üst Köşeler 25">
                <a:extLst>
                  <a:ext uri="{FF2B5EF4-FFF2-40B4-BE49-F238E27FC236}">
                    <a16:creationId xmlns:a16="http://schemas.microsoft.com/office/drawing/2014/main" xmlns="" id="{F7FE5BB0-0897-4EE1-8C83-35394BA07BC9}"/>
                  </a:ext>
                </a:extLst>
              </p:cNvPr>
              <p:cNvSpPr/>
              <p:nvPr/>
            </p:nvSpPr>
            <p:spPr>
              <a:xfrm rot="10800000">
                <a:off x="4135505" y="2678206"/>
                <a:ext cx="843386" cy="144781"/>
              </a:xfrm>
              <a:prstGeom prst="round2Same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39" name="Dikdörtgen: Yuvarlatılmış Üst Köşeler 28">
                <a:extLst>
                  <a:ext uri="{FF2B5EF4-FFF2-40B4-BE49-F238E27FC236}">
                    <a16:creationId xmlns:a16="http://schemas.microsoft.com/office/drawing/2014/main" xmlns="" id="{9368EDA0-BE61-4D60-A9B6-64F9508CA9C9}"/>
                  </a:ext>
                </a:extLst>
              </p:cNvPr>
              <p:cNvSpPr/>
              <p:nvPr/>
            </p:nvSpPr>
            <p:spPr>
              <a:xfrm rot="10800000">
                <a:off x="7110619" y="2678206"/>
                <a:ext cx="843386" cy="144781"/>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dirty="0"/>
              </a:p>
            </p:txBody>
          </p:sp>
          <p:sp>
            <p:nvSpPr>
              <p:cNvPr id="40" name="Dikdörtgen: Yuvarlatılmış Üst Köşeler 31">
                <a:extLst>
                  <a:ext uri="{FF2B5EF4-FFF2-40B4-BE49-F238E27FC236}">
                    <a16:creationId xmlns:a16="http://schemas.microsoft.com/office/drawing/2014/main" xmlns="" id="{6BCBDB55-78A5-440A-856B-30EA0B2B4E88}"/>
                  </a:ext>
                </a:extLst>
              </p:cNvPr>
              <p:cNvSpPr/>
              <p:nvPr/>
            </p:nvSpPr>
            <p:spPr>
              <a:xfrm rot="10800000">
                <a:off x="6163088" y="2678206"/>
                <a:ext cx="843386" cy="144781"/>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dirty="0"/>
              </a:p>
            </p:txBody>
          </p:sp>
          <p:sp>
            <p:nvSpPr>
              <p:cNvPr id="41" name="Dikdörtgen: Yuvarlatılmış Üst Köşeler 40">
                <a:extLst>
                  <a:ext uri="{FF2B5EF4-FFF2-40B4-BE49-F238E27FC236}">
                    <a16:creationId xmlns:a16="http://schemas.microsoft.com/office/drawing/2014/main" xmlns="" id="{D13A3FA6-3060-4BD5-A265-14C47B7E2A2C}"/>
                  </a:ext>
                </a:extLst>
              </p:cNvPr>
              <p:cNvSpPr/>
              <p:nvPr/>
            </p:nvSpPr>
            <p:spPr>
              <a:xfrm rot="10800000">
                <a:off x="9138200" y="2678206"/>
                <a:ext cx="843386" cy="144781"/>
              </a:xfrm>
              <a:prstGeom prst="round2Same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tr-TR" dirty="0"/>
              </a:p>
            </p:txBody>
          </p:sp>
          <p:sp>
            <p:nvSpPr>
              <p:cNvPr id="42" name="Dikdörtgen: Yuvarlatılmış Üst Köşeler 43">
                <a:extLst>
                  <a:ext uri="{FF2B5EF4-FFF2-40B4-BE49-F238E27FC236}">
                    <a16:creationId xmlns:a16="http://schemas.microsoft.com/office/drawing/2014/main" xmlns="" id="{838AF3F1-9845-4382-ACE6-68D2A4F39A80}"/>
                  </a:ext>
                </a:extLst>
              </p:cNvPr>
              <p:cNvSpPr/>
              <p:nvPr/>
            </p:nvSpPr>
            <p:spPr>
              <a:xfrm rot="10800000">
                <a:off x="8190669" y="2678206"/>
                <a:ext cx="843386" cy="144781"/>
              </a:xfrm>
              <a:prstGeom prst="round2Same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tr-TR" dirty="0"/>
              </a:p>
            </p:txBody>
          </p:sp>
          <p:sp>
            <p:nvSpPr>
              <p:cNvPr id="43" name="Dikdörtgen: Yuvarlatılmış Üst Köşeler 46">
                <a:extLst>
                  <a:ext uri="{FF2B5EF4-FFF2-40B4-BE49-F238E27FC236}">
                    <a16:creationId xmlns:a16="http://schemas.microsoft.com/office/drawing/2014/main" xmlns="" id="{86A9899E-9392-4E6D-901E-78B1CE46B68C}"/>
                  </a:ext>
                </a:extLst>
              </p:cNvPr>
              <p:cNvSpPr/>
              <p:nvPr/>
            </p:nvSpPr>
            <p:spPr>
              <a:xfrm rot="10800000">
                <a:off x="11165780" y="2678206"/>
                <a:ext cx="843386" cy="144781"/>
              </a:xfrm>
              <a:prstGeom prst="round2Same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4" name="Dikdörtgen: Yuvarlatılmış Üst Köşeler 49">
                <a:extLst>
                  <a:ext uri="{FF2B5EF4-FFF2-40B4-BE49-F238E27FC236}">
                    <a16:creationId xmlns:a16="http://schemas.microsoft.com/office/drawing/2014/main" xmlns="" id="{EC6CCA76-DF14-4FE1-8CFE-4CD1410658E1}"/>
                  </a:ext>
                </a:extLst>
              </p:cNvPr>
              <p:cNvSpPr/>
              <p:nvPr/>
            </p:nvSpPr>
            <p:spPr>
              <a:xfrm rot="10800000">
                <a:off x="10218249" y="2678206"/>
                <a:ext cx="843386" cy="144781"/>
              </a:xfrm>
              <a:prstGeom prst="round2Same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grpSp>
        <p:grpSp>
          <p:nvGrpSpPr>
            <p:cNvPr id="28" name="Grup 61">
              <a:extLst>
                <a:ext uri="{FF2B5EF4-FFF2-40B4-BE49-F238E27FC236}">
                  <a16:creationId xmlns:a16="http://schemas.microsoft.com/office/drawing/2014/main" xmlns="" id="{B1BF4C8F-3541-42BC-BB30-9A281EA71FD9}"/>
                </a:ext>
              </a:extLst>
            </p:cNvPr>
            <p:cNvGrpSpPr/>
            <p:nvPr/>
          </p:nvGrpSpPr>
          <p:grpSpPr>
            <a:xfrm>
              <a:off x="4135505" y="1993593"/>
              <a:ext cx="7873661" cy="412751"/>
              <a:chOff x="4135505" y="1993593"/>
              <a:chExt cx="7873661" cy="412751"/>
            </a:xfrm>
          </p:grpSpPr>
          <p:sp>
            <p:nvSpPr>
              <p:cNvPr id="29" name="Dikdörtgen: Yuvarlatılmış Üst Köşeler 21">
                <a:extLst>
                  <a:ext uri="{FF2B5EF4-FFF2-40B4-BE49-F238E27FC236}">
                    <a16:creationId xmlns:a16="http://schemas.microsoft.com/office/drawing/2014/main" xmlns="" id="{612B8F5B-D5A2-4E5D-B324-E34944EABE19}"/>
                  </a:ext>
                </a:extLst>
              </p:cNvPr>
              <p:cNvSpPr/>
              <p:nvPr/>
            </p:nvSpPr>
            <p:spPr>
              <a:xfrm>
                <a:off x="5083036" y="1993593"/>
                <a:ext cx="843386" cy="412751"/>
              </a:xfrm>
              <a:prstGeom prst="round2Same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2019</a:t>
                </a:r>
              </a:p>
            </p:txBody>
          </p:sp>
          <p:sp>
            <p:nvSpPr>
              <p:cNvPr id="30" name="Dikdörtgen: Yuvarlatılmış Üst Köşeler 27">
                <a:extLst>
                  <a:ext uri="{FF2B5EF4-FFF2-40B4-BE49-F238E27FC236}">
                    <a16:creationId xmlns:a16="http://schemas.microsoft.com/office/drawing/2014/main" xmlns="" id="{9D0CCE47-61D8-460F-AA83-8A0373B51D8B}"/>
                  </a:ext>
                </a:extLst>
              </p:cNvPr>
              <p:cNvSpPr/>
              <p:nvPr/>
            </p:nvSpPr>
            <p:spPr>
              <a:xfrm>
                <a:off x="4135505" y="1993593"/>
                <a:ext cx="843386" cy="412751"/>
              </a:xfrm>
              <a:prstGeom prst="round2Same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2018</a:t>
                </a:r>
              </a:p>
            </p:txBody>
          </p:sp>
          <p:sp>
            <p:nvSpPr>
              <p:cNvPr id="31" name="Dikdörtgen: Yuvarlatılmış Üst Köşeler 30">
                <a:extLst>
                  <a:ext uri="{FF2B5EF4-FFF2-40B4-BE49-F238E27FC236}">
                    <a16:creationId xmlns:a16="http://schemas.microsoft.com/office/drawing/2014/main" xmlns="" id="{06763E78-0EF9-4EB8-AEB3-89BFC485A244}"/>
                  </a:ext>
                </a:extLst>
              </p:cNvPr>
              <p:cNvSpPr/>
              <p:nvPr/>
            </p:nvSpPr>
            <p:spPr>
              <a:xfrm>
                <a:off x="7110619" y="1993593"/>
                <a:ext cx="843386" cy="412751"/>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2020</a:t>
                </a:r>
              </a:p>
            </p:txBody>
          </p:sp>
          <p:sp>
            <p:nvSpPr>
              <p:cNvPr id="32" name="Dikdörtgen: Yuvarlatılmış Üst Köşeler 33">
                <a:extLst>
                  <a:ext uri="{FF2B5EF4-FFF2-40B4-BE49-F238E27FC236}">
                    <a16:creationId xmlns:a16="http://schemas.microsoft.com/office/drawing/2014/main" xmlns="" id="{DEA662AA-89C6-4CF4-8934-E52DC80667D8}"/>
                  </a:ext>
                </a:extLst>
              </p:cNvPr>
              <p:cNvSpPr/>
              <p:nvPr/>
            </p:nvSpPr>
            <p:spPr>
              <a:xfrm>
                <a:off x="6163088" y="1993593"/>
                <a:ext cx="843386" cy="412751"/>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2019</a:t>
                </a:r>
              </a:p>
            </p:txBody>
          </p:sp>
          <p:sp>
            <p:nvSpPr>
              <p:cNvPr id="33" name="Dikdörtgen: Yuvarlatılmış Üst Köşeler 42">
                <a:extLst>
                  <a:ext uri="{FF2B5EF4-FFF2-40B4-BE49-F238E27FC236}">
                    <a16:creationId xmlns:a16="http://schemas.microsoft.com/office/drawing/2014/main" xmlns="" id="{EC533748-EEE2-4BA9-A524-9450A7BF7DB3}"/>
                  </a:ext>
                </a:extLst>
              </p:cNvPr>
              <p:cNvSpPr/>
              <p:nvPr/>
            </p:nvSpPr>
            <p:spPr>
              <a:xfrm>
                <a:off x="9138200" y="1993593"/>
                <a:ext cx="843386" cy="412751"/>
              </a:xfrm>
              <a:prstGeom prst="round2SameRect">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2021</a:t>
                </a:r>
              </a:p>
            </p:txBody>
          </p:sp>
          <p:sp>
            <p:nvSpPr>
              <p:cNvPr id="34" name="Dikdörtgen: Yuvarlatılmış Üst Köşeler 45">
                <a:extLst>
                  <a:ext uri="{FF2B5EF4-FFF2-40B4-BE49-F238E27FC236}">
                    <a16:creationId xmlns:a16="http://schemas.microsoft.com/office/drawing/2014/main" xmlns="" id="{72D302F9-4C01-4185-AF58-B5EEE5362D30}"/>
                  </a:ext>
                </a:extLst>
              </p:cNvPr>
              <p:cNvSpPr/>
              <p:nvPr/>
            </p:nvSpPr>
            <p:spPr>
              <a:xfrm>
                <a:off x="8190669" y="1993593"/>
                <a:ext cx="843386" cy="412751"/>
              </a:xfrm>
              <a:prstGeom prst="round2SameRect">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2020</a:t>
                </a:r>
              </a:p>
            </p:txBody>
          </p:sp>
          <p:sp>
            <p:nvSpPr>
              <p:cNvPr id="35" name="Dikdörtgen: Yuvarlatılmış Üst Köşeler 48">
                <a:extLst>
                  <a:ext uri="{FF2B5EF4-FFF2-40B4-BE49-F238E27FC236}">
                    <a16:creationId xmlns:a16="http://schemas.microsoft.com/office/drawing/2014/main" xmlns="" id="{C7AE3EF1-4858-4058-BB0C-469D3EB36171}"/>
                  </a:ext>
                </a:extLst>
              </p:cNvPr>
              <p:cNvSpPr/>
              <p:nvPr/>
            </p:nvSpPr>
            <p:spPr>
              <a:xfrm>
                <a:off x="11165780" y="1993593"/>
                <a:ext cx="843386" cy="412751"/>
              </a:xfrm>
              <a:prstGeom prst="round2Same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2022</a:t>
                </a:r>
              </a:p>
            </p:txBody>
          </p:sp>
          <p:sp>
            <p:nvSpPr>
              <p:cNvPr id="36" name="Dikdörtgen: Yuvarlatılmış Üst Köşeler 51">
                <a:extLst>
                  <a:ext uri="{FF2B5EF4-FFF2-40B4-BE49-F238E27FC236}">
                    <a16:creationId xmlns:a16="http://schemas.microsoft.com/office/drawing/2014/main" xmlns="" id="{2F925679-9961-4CB0-91A7-858BFCB474C2}"/>
                  </a:ext>
                </a:extLst>
              </p:cNvPr>
              <p:cNvSpPr/>
              <p:nvPr/>
            </p:nvSpPr>
            <p:spPr>
              <a:xfrm>
                <a:off x="10218249" y="1993593"/>
                <a:ext cx="843386" cy="412751"/>
              </a:xfrm>
              <a:prstGeom prst="round2Same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2021</a:t>
                </a:r>
              </a:p>
            </p:txBody>
          </p:sp>
        </p:grpSp>
      </p:grpSp>
      <p:pic>
        <p:nvPicPr>
          <p:cNvPr id="45" name="3 Resim" descr="merkezefendi mem logo2.jpg"/>
          <p:cNvPicPr>
            <a:picLocks noChangeAspect="1"/>
          </p:cNvPicPr>
          <p:nvPr/>
        </p:nvPicPr>
        <p:blipFill>
          <a:blip r:embed="rId3" cstate="print"/>
          <a:srcRect/>
          <a:stretch>
            <a:fillRect/>
          </a:stretch>
        </p:blipFill>
        <p:spPr bwMode="auto">
          <a:xfrm>
            <a:off x="56446" y="101599"/>
            <a:ext cx="1557865" cy="1461054"/>
          </a:xfrm>
          <a:prstGeom prst="rect">
            <a:avLst/>
          </a:prstGeom>
          <a:noFill/>
          <a:ln w="9525">
            <a:noFill/>
            <a:miter lim="800000"/>
            <a:headEnd/>
            <a:tailEnd/>
          </a:ln>
        </p:spPr>
      </p:pic>
    </p:spTree>
    <p:extLst>
      <p:ext uri="{BB962C8B-B14F-4D97-AF65-F5344CB8AC3E}">
        <p14:creationId xmlns="" xmlns:p14="http://schemas.microsoft.com/office/powerpoint/2010/main" val="339887621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830571" y="156526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Akış Çizelgesi: Ayıkla 3"/>
          <p:cNvSpPr/>
          <p:nvPr/>
        </p:nvSpPr>
        <p:spPr>
          <a:xfrm rot="5400000">
            <a:off x="5006406" y="36669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Oval 5"/>
          <p:cNvSpPr/>
          <p:nvPr/>
        </p:nvSpPr>
        <p:spPr>
          <a:xfrm>
            <a:off x="127011" y="116881"/>
            <a:ext cx="1407120" cy="140712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cxnSp>
        <p:nvCxnSpPr>
          <p:cNvPr id="7" name="Düz Bağlayıcı 6"/>
          <p:cNvCxnSpPr>
            <a:stCxn id="6" idx="6"/>
          </p:cNvCxnSpPr>
          <p:nvPr/>
        </p:nvCxnSpPr>
        <p:spPr>
          <a:xfrm>
            <a:off x="1534133" y="820445"/>
            <a:ext cx="10657871" cy="186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a:stCxn id="6" idx="4"/>
          </p:cNvCxnSpPr>
          <p:nvPr/>
        </p:nvCxnSpPr>
        <p:spPr>
          <a:xfrm>
            <a:off x="830571" y="1524005"/>
            <a:ext cx="0" cy="53339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Yay 8"/>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dirty="0"/>
          </a:p>
        </p:txBody>
      </p:sp>
      <p:sp>
        <p:nvSpPr>
          <p:cNvPr id="10" name="Yuvarlatılmış Dikdörtgen 9"/>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1" name="Metin kutusu 10"/>
          <p:cNvSpPr txBox="1"/>
          <p:nvPr/>
        </p:nvSpPr>
        <p:spPr>
          <a:xfrm>
            <a:off x="5475749" y="211327"/>
            <a:ext cx="6716255" cy="584775"/>
          </a:xfrm>
          <a:prstGeom prst="rect">
            <a:avLst/>
          </a:prstGeom>
          <a:noFill/>
        </p:spPr>
        <p:txBody>
          <a:bodyPr wrap="square" rtlCol="0">
            <a:spAutoFit/>
          </a:bodyPr>
          <a:lstStyle/>
          <a:p>
            <a:pPr algn="ctr"/>
            <a:r>
              <a:rPr lang="tr-TR" sz="3200" b="1" dirty="0" smtClean="0">
                <a:effectLst>
                  <a:outerShdw blurRad="38100" dist="38100" dir="2700000" algn="tl">
                    <a:srgbClr val="000000">
                      <a:alpha val="43137"/>
                    </a:srgbClr>
                  </a:outerShdw>
                </a:effectLst>
                <a:latin typeface="Trebuchet MS" panose="020B0603020202020204" pitchFamily="34" charset="0"/>
              </a:rPr>
              <a:t>2023 EĞİTİM VİZYONU</a:t>
            </a:r>
            <a:endParaRPr lang="tr-TR" sz="3200" b="1" dirty="0">
              <a:effectLst>
                <a:outerShdw blurRad="38100" dist="38100" dir="2700000" algn="tl">
                  <a:srgbClr val="000000">
                    <a:alpha val="43137"/>
                  </a:srgbClr>
                </a:outerShdw>
              </a:effectLst>
              <a:latin typeface="Trebuchet MS" panose="020B0603020202020204" pitchFamily="34" charset="0"/>
            </a:endParaRPr>
          </a:p>
        </p:txBody>
      </p:sp>
      <p:sp>
        <p:nvSpPr>
          <p:cNvPr id="12" name="11 Slayt Numarası Yer Tutucusu"/>
          <p:cNvSpPr>
            <a:spLocks noGrp="1"/>
          </p:cNvSpPr>
          <p:nvPr>
            <p:ph type="sldNum" sz="quarter" idx="12"/>
          </p:nvPr>
        </p:nvSpPr>
        <p:spPr/>
        <p:txBody>
          <a:bodyPr/>
          <a:lstStyle/>
          <a:p>
            <a:fld id="{92906C5C-297D-40D7-908D-F30303E58C5D}" type="slidenum">
              <a:rPr lang="tr-TR" smtClean="0"/>
              <a:pPr/>
              <a:t>63</a:t>
            </a:fld>
            <a:endParaRPr lang="tr-TR" dirty="0"/>
          </a:p>
        </p:txBody>
      </p:sp>
      <p:sp>
        <p:nvSpPr>
          <p:cNvPr id="2" name="Dikdörtgen 1"/>
          <p:cNvSpPr/>
          <p:nvPr/>
        </p:nvSpPr>
        <p:spPr>
          <a:xfrm>
            <a:off x="830572" y="1557642"/>
            <a:ext cx="11361429" cy="652166"/>
          </a:xfrm>
          <a:prstGeom prst="rect">
            <a:avLst/>
          </a:prstGeom>
        </p:spPr>
        <p:txBody>
          <a:bodyPr wrap="square">
            <a:spAutoFit/>
          </a:bodyPr>
          <a:lstStyle/>
          <a:p>
            <a:pPr algn="ctr">
              <a:lnSpc>
                <a:spcPct val="107000"/>
              </a:lnSpc>
              <a:spcAft>
                <a:spcPts val="800"/>
              </a:spcAft>
            </a:pPr>
            <a:r>
              <a:rPr lang="tr-TR" sz="3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TEFTİŞ VE KURUMSAL REHBERLİK HİZMETLERİ FİNANSMANI</a:t>
            </a:r>
          </a:p>
        </p:txBody>
      </p:sp>
      <p:sp>
        <p:nvSpPr>
          <p:cNvPr id="14" name="Yuvarlatılmış Dikdörtgen 13"/>
          <p:cNvSpPr/>
          <p:nvPr/>
        </p:nvSpPr>
        <p:spPr>
          <a:xfrm>
            <a:off x="830571" y="228379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5" name="Dikdörtgen 14"/>
          <p:cNvSpPr/>
          <p:nvPr/>
        </p:nvSpPr>
        <p:spPr>
          <a:xfrm>
            <a:off x="830572" y="2334842"/>
            <a:ext cx="11361429" cy="553357"/>
          </a:xfrm>
          <a:prstGeom prst="rect">
            <a:avLst/>
          </a:prstGeom>
        </p:spPr>
        <p:txBody>
          <a:bodyPr wrap="square">
            <a:spAutoFit/>
          </a:bodyPr>
          <a:lstStyle/>
          <a:p>
            <a:pPr algn="ctr">
              <a:lnSpc>
                <a:spcPct val="107000"/>
              </a:lnSpc>
              <a:spcAft>
                <a:spcPts val="800"/>
              </a:spcAft>
            </a:pPr>
            <a:r>
              <a:rPr lang="tr-TR"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KURUMSAL REHBERLİK ve TEFTİŞ HİZMETLERİ YAPILANDIRILACAK</a:t>
            </a:r>
          </a:p>
        </p:txBody>
      </p:sp>
      <p:sp>
        <p:nvSpPr>
          <p:cNvPr id="16" name="Dikdörtgen 15"/>
          <p:cNvSpPr/>
          <p:nvPr/>
        </p:nvSpPr>
        <p:spPr>
          <a:xfrm>
            <a:off x="830572" y="3002323"/>
            <a:ext cx="11026149" cy="948593"/>
          </a:xfrm>
          <a:prstGeom prst="rect">
            <a:avLst/>
          </a:prstGeom>
        </p:spPr>
        <p:txBody>
          <a:bodyPr wrap="square">
            <a:spAutoFit/>
          </a:bodyPr>
          <a:lstStyle/>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2-</a:t>
            </a:r>
            <a:r>
              <a:rPr lang="tr-TR" sz="26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tr-TR" sz="2600" b="1"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Teftiş </a:t>
            </a:r>
            <a:r>
              <a:rPr lang="tr-TR" sz="26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süreci ve müfettişlik rolleri</a:t>
            </a:r>
            <a:r>
              <a:rPr lang="tr-TR" sz="2600" dirty="0">
                <a:latin typeface="Calibri" panose="020F0502020204030204" pitchFamily="34" charset="0"/>
                <a:ea typeface="Calibri" panose="020F0502020204030204" pitchFamily="34" charset="0"/>
                <a:cs typeface="Times New Roman" panose="02020603050405020304" pitchFamily="18" charset="0"/>
              </a:rPr>
              <a:t>, öğretmen ve okullarımızın ihtiyaç duyduğu rehberlik hizmetlerini sunmak üzere yeniden yapılandırılacaktır. </a:t>
            </a:r>
          </a:p>
        </p:txBody>
      </p:sp>
      <p:sp>
        <p:nvSpPr>
          <p:cNvPr id="17" name="Dikdörtgen 16"/>
          <p:cNvSpPr/>
          <p:nvPr/>
        </p:nvSpPr>
        <p:spPr>
          <a:xfrm rot="16200000">
            <a:off x="-647635" y="5276212"/>
            <a:ext cx="2121093" cy="769441"/>
          </a:xfrm>
          <a:prstGeom prst="rect">
            <a:avLst/>
          </a:prstGeom>
        </p:spPr>
        <p:txBody>
          <a:bodyPr wrap="none">
            <a:spAutoFit/>
          </a:bodyPr>
          <a:lstStyle/>
          <a:p>
            <a:r>
              <a:rPr lang="tr-TR" sz="44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HEDEF 1</a:t>
            </a:r>
            <a:endParaRPr lang="tr-TR" sz="4400" dirty="0"/>
          </a:p>
        </p:txBody>
      </p:sp>
      <p:pic>
        <p:nvPicPr>
          <p:cNvPr id="18" name="3 Resim" descr="merkezefendi mem logo2.jpg"/>
          <p:cNvPicPr>
            <a:picLocks noChangeAspect="1"/>
          </p:cNvPicPr>
          <p:nvPr/>
        </p:nvPicPr>
        <p:blipFill>
          <a:blip r:embed="rId3" cstate="print"/>
          <a:srcRect/>
          <a:stretch>
            <a:fillRect/>
          </a:stretch>
        </p:blipFill>
        <p:spPr bwMode="auto">
          <a:xfrm>
            <a:off x="56446" y="101599"/>
            <a:ext cx="1557865" cy="1461054"/>
          </a:xfrm>
          <a:prstGeom prst="rect">
            <a:avLst/>
          </a:prstGeom>
          <a:noFill/>
          <a:ln w="9525">
            <a:noFill/>
            <a:miter lim="800000"/>
            <a:headEnd/>
            <a:tailEnd/>
          </a:ln>
        </p:spPr>
      </p:pic>
    </p:spTree>
    <p:extLst>
      <p:ext uri="{BB962C8B-B14F-4D97-AF65-F5344CB8AC3E}">
        <p14:creationId xmlns="" xmlns:p14="http://schemas.microsoft.com/office/powerpoint/2010/main" val="393834636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830571" y="156526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Akış Çizelgesi: Ayıkla 3"/>
          <p:cNvSpPr/>
          <p:nvPr/>
        </p:nvSpPr>
        <p:spPr>
          <a:xfrm rot="5400000">
            <a:off x="5006406" y="36669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Oval 5"/>
          <p:cNvSpPr/>
          <p:nvPr/>
        </p:nvSpPr>
        <p:spPr>
          <a:xfrm>
            <a:off x="127011" y="116881"/>
            <a:ext cx="1407120" cy="140712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cxnSp>
        <p:nvCxnSpPr>
          <p:cNvPr id="7" name="Düz Bağlayıcı 6"/>
          <p:cNvCxnSpPr>
            <a:stCxn id="6" idx="6"/>
          </p:cNvCxnSpPr>
          <p:nvPr/>
        </p:nvCxnSpPr>
        <p:spPr>
          <a:xfrm>
            <a:off x="1534133" y="820445"/>
            <a:ext cx="10657871" cy="186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a:stCxn id="6" idx="4"/>
          </p:cNvCxnSpPr>
          <p:nvPr/>
        </p:nvCxnSpPr>
        <p:spPr>
          <a:xfrm>
            <a:off x="830571" y="1524005"/>
            <a:ext cx="0" cy="53339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Yay 8"/>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dirty="0"/>
          </a:p>
        </p:txBody>
      </p:sp>
      <p:sp>
        <p:nvSpPr>
          <p:cNvPr id="10" name="Yuvarlatılmış Dikdörtgen 9"/>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1" name="Metin kutusu 10"/>
          <p:cNvSpPr txBox="1"/>
          <p:nvPr/>
        </p:nvSpPr>
        <p:spPr>
          <a:xfrm>
            <a:off x="5475749" y="211327"/>
            <a:ext cx="6716255" cy="584775"/>
          </a:xfrm>
          <a:prstGeom prst="rect">
            <a:avLst/>
          </a:prstGeom>
          <a:noFill/>
        </p:spPr>
        <p:txBody>
          <a:bodyPr wrap="square" rtlCol="0">
            <a:spAutoFit/>
          </a:bodyPr>
          <a:lstStyle/>
          <a:p>
            <a:pPr algn="ctr"/>
            <a:r>
              <a:rPr lang="tr-TR" sz="3200" b="1" dirty="0" smtClean="0">
                <a:effectLst>
                  <a:outerShdw blurRad="38100" dist="38100" dir="2700000" algn="tl">
                    <a:srgbClr val="000000">
                      <a:alpha val="43137"/>
                    </a:srgbClr>
                  </a:outerShdw>
                </a:effectLst>
                <a:latin typeface="Trebuchet MS" panose="020B0603020202020204" pitchFamily="34" charset="0"/>
              </a:rPr>
              <a:t>2023 EĞİTİM VİZYONU</a:t>
            </a:r>
            <a:endParaRPr lang="tr-TR" sz="3200" b="1" dirty="0">
              <a:effectLst>
                <a:outerShdw blurRad="38100" dist="38100" dir="2700000" algn="tl">
                  <a:srgbClr val="000000">
                    <a:alpha val="43137"/>
                  </a:srgbClr>
                </a:outerShdw>
              </a:effectLst>
              <a:latin typeface="Trebuchet MS" panose="020B0603020202020204" pitchFamily="34" charset="0"/>
            </a:endParaRPr>
          </a:p>
        </p:txBody>
      </p:sp>
      <p:sp>
        <p:nvSpPr>
          <p:cNvPr id="12" name="11 Slayt Numarası Yer Tutucusu"/>
          <p:cNvSpPr>
            <a:spLocks noGrp="1"/>
          </p:cNvSpPr>
          <p:nvPr>
            <p:ph type="sldNum" sz="quarter" idx="12"/>
          </p:nvPr>
        </p:nvSpPr>
        <p:spPr/>
        <p:txBody>
          <a:bodyPr/>
          <a:lstStyle/>
          <a:p>
            <a:fld id="{92906C5C-297D-40D7-908D-F30303E58C5D}" type="slidenum">
              <a:rPr lang="tr-TR" smtClean="0"/>
              <a:pPr/>
              <a:t>64</a:t>
            </a:fld>
            <a:endParaRPr lang="tr-TR" dirty="0"/>
          </a:p>
        </p:txBody>
      </p:sp>
      <p:sp>
        <p:nvSpPr>
          <p:cNvPr id="2" name="Dikdörtgen 1"/>
          <p:cNvSpPr/>
          <p:nvPr/>
        </p:nvSpPr>
        <p:spPr>
          <a:xfrm>
            <a:off x="830572" y="1557642"/>
            <a:ext cx="11361429" cy="652166"/>
          </a:xfrm>
          <a:prstGeom prst="rect">
            <a:avLst/>
          </a:prstGeom>
        </p:spPr>
        <p:txBody>
          <a:bodyPr wrap="square">
            <a:spAutoFit/>
          </a:bodyPr>
          <a:lstStyle/>
          <a:p>
            <a:pPr algn="ctr">
              <a:lnSpc>
                <a:spcPct val="107000"/>
              </a:lnSpc>
              <a:spcAft>
                <a:spcPts val="800"/>
              </a:spcAft>
            </a:pPr>
            <a:r>
              <a:rPr lang="tr-TR" sz="3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TEFTİŞ VE KURUMSAL REHBERLİK HİZMETLERİ FİNANSMANI</a:t>
            </a:r>
          </a:p>
        </p:txBody>
      </p:sp>
      <p:sp>
        <p:nvSpPr>
          <p:cNvPr id="14" name="Yuvarlatılmış Dikdörtgen 13"/>
          <p:cNvSpPr/>
          <p:nvPr/>
        </p:nvSpPr>
        <p:spPr>
          <a:xfrm>
            <a:off x="830571" y="228379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5" name="Dikdörtgen 14"/>
          <p:cNvSpPr/>
          <p:nvPr/>
        </p:nvSpPr>
        <p:spPr>
          <a:xfrm>
            <a:off x="830572" y="2334842"/>
            <a:ext cx="11361429" cy="553357"/>
          </a:xfrm>
          <a:prstGeom prst="rect">
            <a:avLst/>
          </a:prstGeom>
        </p:spPr>
        <p:txBody>
          <a:bodyPr wrap="square">
            <a:spAutoFit/>
          </a:bodyPr>
          <a:lstStyle/>
          <a:p>
            <a:pPr algn="ctr">
              <a:lnSpc>
                <a:spcPct val="107000"/>
              </a:lnSpc>
              <a:spcAft>
                <a:spcPts val="800"/>
              </a:spcAft>
            </a:pPr>
            <a:r>
              <a:rPr lang="tr-TR"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KURUMSAL REHBERLİK ve TEFTİŞ HİZMETLERİ YAPILANDIRILACAK</a:t>
            </a:r>
          </a:p>
        </p:txBody>
      </p:sp>
      <p:sp>
        <p:nvSpPr>
          <p:cNvPr id="16" name="Dikdörtgen 15"/>
          <p:cNvSpPr/>
          <p:nvPr/>
        </p:nvSpPr>
        <p:spPr>
          <a:xfrm>
            <a:off x="830572" y="3002321"/>
            <a:ext cx="11026149" cy="2438168"/>
          </a:xfrm>
          <a:prstGeom prst="rect">
            <a:avLst/>
          </a:prstGeom>
        </p:spPr>
        <p:txBody>
          <a:bodyPr wrap="square">
            <a:spAutoFit/>
          </a:bodyPr>
          <a:lstStyle/>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3- </a:t>
            </a:r>
            <a:r>
              <a:rPr lang="tr-TR" sz="2600" b="1"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Okul </a:t>
            </a:r>
            <a:r>
              <a:rPr lang="tr-TR" sz="26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gelişimine yönelik rehberlik bileşeni, </a:t>
            </a:r>
            <a:r>
              <a:rPr lang="tr-TR" sz="2600" dirty="0">
                <a:latin typeface="Calibri" panose="020F0502020204030204" pitchFamily="34" charset="0"/>
                <a:ea typeface="Calibri" panose="020F0502020204030204" pitchFamily="34" charset="0"/>
                <a:cs typeface="Times New Roman" panose="02020603050405020304" pitchFamily="18" charset="0"/>
              </a:rPr>
              <a:t>il ve ilçe düzeyinde de yapılandırılacaktır</a:t>
            </a:r>
            <a:r>
              <a:rPr lang="tr-TR" sz="2600" dirty="0" smtClean="0">
                <a:latin typeface="Calibri" panose="020F0502020204030204" pitchFamily="34" charset="0"/>
                <a:ea typeface="Calibri" panose="020F0502020204030204" pitchFamily="34" charset="0"/>
                <a:cs typeface="Times New Roman" panose="02020603050405020304" pitchFamily="18" charset="0"/>
              </a:rPr>
              <a:t>.</a:t>
            </a:r>
          </a:p>
          <a:p>
            <a:pPr marL="457200" indent="-457200" algn="just">
              <a:lnSpc>
                <a:spcPct val="107000"/>
              </a:lnSpc>
              <a:spcAft>
                <a:spcPts val="800"/>
              </a:spcAft>
              <a:buFont typeface="Wingdings" panose="05000000000000000000" pitchFamily="2" charset="2"/>
              <a:buChar char="ü"/>
            </a:pPr>
            <a:endParaRPr lang="tr-TR" sz="2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4- Okul </a:t>
            </a:r>
            <a:r>
              <a:rPr lang="tr-TR" sz="2600" dirty="0">
                <a:latin typeface="Calibri" panose="020F0502020204030204" pitchFamily="34" charset="0"/>
                <a:ea typeface="Calibri" panose="020F0502020204030204" pitchFamily="34" charset="0"/>
                <a:cs typeface="Times New Roman" panose="02020603050405020304" pitchFamily="18" charset="0"/>
              </a:rPr>
              <a:t>ve program türlerine bağlı </a:t>
            </a:r>
            <a:r>
              <a:rPr lang="tr-TR" sz="26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ihtisaslaşmış Kurumsal Rehberlik ve Teftiş dalları oluşturulacaktır.</a:t>
            </a:r>
          </a:p>
        </p:txBody>
      </p:sp>
      <p:sp>
        <p:nvSpPr>
          <p:cNvPr id="17" name="Dikdörtgen 16"/>
          <p:cNvSpPr/>
          <p:nvPr/>
        </p:nvSpPr>
        <p:spPr>
          <a:xfrm rot="16200000">
            <a:off x="-647635" y="5276212"/>
            <a:ext cx="2121093" cy="769441"/>
          </a:xfrm>
          <a:prstGeom prst="rect">
            <a:avLst/>
          </a:prstGeom>
        </p:spPr>
        <p:txBody>
          <a:bodyPr wrap="none">
            <a:spAutoFit/>
          </a:bodyPr>
          <a:lstStyle/>
          <a:p>
            <a:r>
              <a:rPr lang="tr-TR" sz="44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HEDEF 1</a:t>
            </a:r>
            <a:endParaRPr lang="tr-TR" sz="4400" dirty="0"/>
          </a:p>
        </p:txBody>
      </p:sp>
      <p:pic>
        <p:nvPicPr>
          <p:cNvPr id="19" name="3 Resim" descr="merkezefendi mem logo2.jpg"/>
          <p:cNvPicPr>
            <a:picLocks noChangeAspect="1"/>
          </p:cNvPicPr>
          <p:nvPr/>
        </p:nvPicPr>
        <p:blipFill>
          <a:blip r:embed="rId3" cstate="print"/>
          <a:srcRect/>
          <a:stretch>
            <a:fillRect/>
          </a:stretch>
        </p:blipFill>
        <p:spPr bwMode="auto">
          <a:xfrm>
            <a:off x="56446" y="101599"/>
            <a:ext cx="1557865" cy="1461054"/>
          </a:xfrm>
          <a:prstGeom prst="rect">
            <a:avLst/>
          </a:prstGeom>
          <a:noFill/>
          <a:ln w="9525">
            <a:noFill/>
            <a:miter lim="800000"/>
            <a:headEnd/>
            <a:tailEnd/>
          </a:ln>
        </p:spPr>
      </p:pic>
    </p:spTree>
    <p:extLst>
      <p:ext uri="{BB962C8B-B14F-4D97-AF65-F5344CB8AC3E}">
        <p14:creationId xmlns="" xmlns:p14="http://schemas.microsoft.com/office/powerpoint/2010/main" val="363790702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830571" y="156526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Akış Çizelgesi: Ayıkla 3"/>
          <p:cNvSpPr/>
          <p:nvPr/>
        </p:nvSpPr>
        <p:spPr>
          <a:xfrm rot="5400000">
            <a:off x="5006406" y="36669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Oval 5"/>
          <p:cNvSpPr/>
          <p:nvPr/>
        </p:nvSpPr>
        <p:spPr>
          <a:xfrm>
            <a:off x="127011" y="116881"/>
            <a:ext cx="1407120" cy="140712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cxnSp>
        <p:nvCxnSpPr>
          <p:cNvPr id="7" name="Düz Bağlayıcı 6"/>
          <p:cNvCxnSpPr>
            <a:stCxn id="6" idx="6"/>
          </p:cNvCxnSpPr>
          <p:nvPr/>
        </p:nvCxnSpPr>
        <p:spPr>
          <a:xfrm>
            <a:off x="1534133" y="820445"/>
            <a:ext cx="10657871" cy="186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a:stCxn id="6" idx="4"/>
          </p:cNvCxnSpPr>
          <p:nvPr/>
        </p:nvCxnSpPr>
        <p:spPr>
          <a:xfrm>
            <a:off x="830571" y="1524005"/>
            <a:ext cx="0" cy="53339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Yay 8"/>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dirty="0"/>
          </a:p>
        </p:txBody>
      </p:sp>
      <p:sp>
        <p:nvSpPr>
          <p:cNvPr id="10" name="Yuvarlatılmış Dikdörtgen 9"/>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1" name="Metin kutusu 10"/>
          <p:cNvSpPr txBox="1"/>
          <p:nvPr/>
        </p:nvSpPr>
        <p:spPr>
          <a:xfrm>
            <a:off x="5475749" y="211327"/>
            <a:ext cx="6716255" cy="584775"/>
          </a:xfrm>
          <a:prstGeom prst="rect">
            <a:avLst/>
          </a:prstGeom>
          <a:noFill/>
        </p:spPr>
        <p:txBody>
          <a:bodyPr wrap="square" rtlCol="0">
            <a:spAutoFit/>
          </a:bodyPr>
          <a:lstStyle/>
          <a:p>
            <a:pPr algn="ctr"/>
            <a:r>
              <a:rPr lang="tr-TR" sz="3200" b="1" dirty="0" smtClean="0">
                <a:effectLst>
                  <a:outerShdw blurRad="38100" dist="38100" dir="2700000" algn="tl">
                    <a:srgbClr val="000000">
                      <a:alpha val="43137"/>
                    </a:srgbClr>
                  </a:outerShdw>
                </a:effectLst>
                <a:latin typeface="Trebuchet MS" panose="020B0603020202020204" pitchFamily="34" charset="0"/>
              </a:rPr>
              <a:t>2023 EĞİTİM VİZYONU</a:t>
            </a:r>
            <a:endParaRPr lang="tr-TR" sz="3200" b="1" dirty="0">
              <a:effectLst>
                <a:outerShdw blurRad="38100" dist="38100" dir="2700000" algn="tl">
                  <a:srgbClr val="000000">
                    <a:alpha val="43137"/>
                  </a:srgbClr>
                </a:outerShdw>
              </a:effectLst>
              <a:latin typeface="Trebuchet MS" panose="020B0603020202020204" pitchFamily="34" charset="0"/>
            </a:endParaRPr>
          </a:p>
        </p:txBody>
      </p:sp>
      <p:sp>
        <p:nvSpPr>
          <p:cNvPr id="12" name="11 Slayt Numarası Yer Tutucusu"/>
          <p:cNvSpPr>
            <a:spLocks noGrp="1"/>
          </p:cNvSpPr>
          <p:nvPr>
            <p:ph type="sldNum" sz="quarter" idx="12"/>
          </p:nvPr>
        </p:nvSpPr>
        <p:spPr/>
        <p:txBody>
          <a:bodyPr/>
          <a:lstStyle/>
          <a:p>
            <a:fld id="{92906C5C-297D-40D7-908D-F30303E58C5D}" type="slidenum">
              <a:rPr lang="tr-TR" smtClean="0"/>
              <a:pPr/>
              <a:t>65</a:t>
            </a:fld>
            <a:endParaRPr lang="tr-TR" dirty="0"/>
          </a:p>
        </p:txBody>
      </p:sp>
      <p:sp>
        <p:nvSpPr>
          <p:cNvPr id="2" name="Dikdörtgen 1"/>
          <p:cNvSpPr/>
          <p:nvPr/>
        </p:nvSpPr>
        <p:spPr>
          <a:xfrm>
            <a:off x="830572" y="1557642"/>
            <a:ext cx="11361429" cy="652166"/>
          </a:xfrm>
          <a:prstGeom prst="rect">
            <a:avLst/>
          </a:prstGeom>
        </p:spPr>
        <p:txBody>
          <a:bodyPr wrap="square">
            <a:spAutoFit/>
          </a:bodyPr>
          <a:lstStyle/>
          <a:p>
            <a:pPr algn="ctr">
              <a:lnSpc>
                <a:spcPct val="107000"/>
              </a:lnSpc>
              <a:spcAft>
                <a:spcPts val="800"/>
              </a:spcAft>
            </a:pPr>
            <a:r>
              <a:rPr lang="tr-TR" sz="3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REHBERLİK VE PSİKOLOJİK DANIŞMANLIK</a:t>
            </a:r>
          </a:p>
        </p:txBody>
      </p:sp>
      <p:sp>
        <p:nvSpPr>
          <p:cNvPr id="14" name="Yuvarlatılmış Dikdörtgen 13"/>
          <p:cNvSpPr/>
          <p:nvPr/>
        </p:nvSpPr>
        <p:spPr>
          <a:xfrm>
            <a:off x="830571" y="228379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5" name="Dikdörtgen 14"/>
          <p:cNvSpPr/>
          <p:nvPr/>
        </p:nvSpPr>
        <p:spPr>
          <a:xfrm>
            <a:off x="830572" y="2334842"/>
            <a:ext cx="11361429" cy="553357"/>
          </a:xfrm>
          <a:prstGeom prst="rect">
            <a:avLst/>
          </a:prstGeom>
        </p:spPr>
        <p:txBody>
          <a:bodyPr wrap="square">
            <a:spAutoFit/>
          </a:bodyPr>
          <a:lstStyle/>
          <a:p>
            <a:pPr algn="ctr">
              <a:lnSpc>
                <a:spcPct val="107000"/>
              </a:lnSpc>
              <a:spcAft>
                <a:spcPts val="800"/>
              </a:spcAft>
            </a:pPr>
            <a:r>
              <a:rPr lang="tr-TR"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REHBERLİK HİZMETLERİ İHTİYAÇLARA YÖNELİK OLARAK YAPILANDIRILACAK</a:t>
            </a:r>
          </a:p>
        </p:txBody>
      </p:sp>
      <p:sp>
        <p:nvSpPr>
          <p:cNvPr id="16" name="Dikdörtgen 15"/>
          <p:cNvSpPr/>
          <p:nvPr/>
        </p:nvSpPr>
        <p:spPr>
          <a:xfrm>
            <a:off x="830572" y="3002321"/>
            <a:ext cx="11026149" cy="3191836"/>
          </a:xfrm>
          <a:prstGeom prst="rect">
            <a:avLst/>
          </a:prstGeom>
        </p:spPr>
        <p:txBody>
          <a:bodyPr wrap="square">
            <a:spAutoFit/>
          </a:bodyPr>
          <a:lstStyle/>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1- </a:t>
            </a:r>
            <a:r>
              <a:rPr lang="tr-TR" sz="2600" b="1"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Kariyer </a:t>
            </a:r>
            <a:r>
              <a:rPr lang="tr-TR" sz="26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Rehberliği sistemi yapılandırılacak</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 </a:t>
            </a:r>
            <a:r>
              <a:rPr lang="tr-TR" sz="2600" dirty="0">
                <a:latin typeface="Calibri" panose="020F0502020204030204" pitchFamily="34" charset="0"/>
                <a:ea typeface="Calibri" panose="020F0502020204030204" pitchFamily="34" charset="0"/>
                <a:cs typeface="Times New Roman" panose="02020603050405020304" pitchFamily="18" charset="0"/>
              </a:rPr>
              <a:t>ve tüm öğretim kademeleri düzeyinde çocukların kendini tanıyarak (mizaç, yetenek, ilgi, değerler, kişilik ve aile) kariyer profili oluşturması, iş-meslek tanıma yollarını, kaynaklarını öğrenmesi ve kariyer gelişim dosyasının öğrenci e-</a:t>
            </a:r>
            <a:r>
              <a:rPr lang="tr-TR" sz="2600" dirty="0" err="1">
                <a:latin typeface="Calibri" panose="020F0502020204030204" pitchFamily="34" charset="0"/>
                <a:ea typeface="Calibri" panose="020F0502020204030204" pitchFamily="34" charset="0"/>
                <a:cs typeface="Times New Roman" panose="02020603050405020304" pitchFamily="18" charset="0"/>
              </a:rPr>
              <a:t>portfolyosuyla</a:t>
            </a:r>
            <a:r>
              <a:rPr lang="tr-TR" sz="2600" dirty="0">
                <a:latin typeface="Calibri" panose="020F0502020204030204" pitchFamily="34" charset="0"/>
                <a:ea typeface="Calibri" panose="020F0502020204030204" pitchFamily="34" charset="0"/>
                <a:cs typeface="Times New Roman" panose="02020603050405020304" pitchFamily="18" charset="0"/>
              </a:rPr>
              <a:t> ilişkilendirilmesi sağlanacaktır</a:t>
            </a:r>
            <a:r>
              <a:rPr lang="tr-TR" sz="2600" dirty="0" smtClean="0">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2- Rehberlik sonucu ortaya konulan veriler yardımıyla her bir </a:t>
            </a:r>
            <a:r>
              <a:rPr lang="tr-TR" sz="2600" b="1"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öğrencinin</a:t>
            </a:r>
            <a:r>
              <a:rPr lang="tr-TR" sz="2600" dirty="0" smtClean="0">
                <a:solidFill>
                  <a:schemeClr val="accent1"/>
                </a:solidFill>
                <a:latin typeface="Calibri" panose="020F0502020204030204" pitchFamily="34" charset="0"/>
                <a:ea typeface="Calibri" panose="020F0502020204030204" pitchFamily="34" charset="0"/>
                <a:cs typeface="Times New Roman" panose="02020603050405020304" pitchFamily="18" charset="0"/>
              </a:rPr>
              <a:t> </a:t>
            </a:r>
            <a:r>
              <a:rPr lang="tr-TR" sz="2600" dirty="0" smtClean="0">
                <a:latin typeface="Calibri" panose="020F0502020204030204" pitchFamily="34" charset="0"/>
                <a:ea typeface="Calibri" panose="020F0502020204030204" pitchFamily="34" charset="0"/>
                <a:cs typeface="Times New Roman" panose="02020603050405020304" pitchFamily="18" charset="0"/>
              </a:rPr>
              <a:t>bilimsel</a:t>
            </a:r>
            <a:r>
              <a:rPr lang="tr-TR" sz="2600" dirty="0" smtClean="0">
                <a:solidFill>
                  <a:schemeClr val="accent1"/>
                </a:solidFill>
                <a:latin typeface="Calibri" panose="020F0502020204030204" pitchFamily="34" charset="0"/>
                <a:ea typeface="Calibri" panose="020F0502020204030204" pitchFamily="34" charset="0"/>
                <a:cs typeface="Times New Roman" panose="02020603050405020304" pitchFamily="18" charset="0"/>
              </a:rPr>
              <a:t> </a:t>
            </a:r>
            <a:r>
              <a:rPr lang="tr-TR" sz="2600" dirty="0" smtClean="0">
                <a:latin typeface="Calibri" panose="020F0502020204030204" pitchFamily="34" charset="0"/>
                <a:ea typeface="Calibri" panose="020F0502020204030204" pitchFamily="34" charset="0"/>
                <a:cs typeface="Times New Roman" panose="02020603050405020304" pitchFamily="18" charset="0"/>
              </a:rPr>
              <a:t>yöntemlere başvurularak </a:t>
            </a:r>
            <a:r>
              <a:rPr lang="tr-TR" sz="2600" b="1"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kariyer yönlendirilmesi</a:t>
            </a:r>
            <a:r>
              <a:rPr lang="tr-TR" sz="2600" dirty="0" smtClean="0">
                <a:latin typeface="Calibri" panose="020F0502020204030204" pitchFamily="34" charset="0"/>
                <a:ea typeface="Calibri" panose="020F0502020204030204" pitchFamily="34" charset="0"/>
                <a:cs typeface="Times New Roman" panose="02020603050405020304" pitchFamily="18" charset="0"/>
              </a:rPr>
              <a:t>nin</a:t>
            </a:r>
            <a:r>
              <a:rPr lang="tr-TR" sz="2600" dirty="0" smtClean="0">
                <a:solidFill>
                  <a:schemeClr val="accent1"/>
                </a:solidFill>
                <a:latin typeface="Calibri" panose="020F0502020204030204" pitchFamily="34" charset="0"/>
                <a:ea typeface="Calibri" panose="020F0502020204030204" pitchFamily="34" charset="0"/>
                <a:cs typeface="Times New Roman" panose="02020603050405020304" pitchFamily="18" charset="0"/>
              </a:rPr>
              <a:t> </a:t>
            </a:r>
            <a:r>
              <a:rPr lang="tr-TR" sz="2600" dirty="0" smtClean="0">
                <a:latin typeface="Calibri" panose="020F0502020204030204" pitchFamily="34" charset="0"/>
                <a:ea typeface="Calibri" panose="020F0502020204030204" pitchFamily="34" charset="0"/>
                <a:cs typeface="Times New Roman" panose="02020603050405020304" pitchFamily="18" charset="0"/>
              </a:rPr>
              <a:t>yapılması sağlanacaktır.</a:t>
            </a:r>
            <a:endParaRPr lang="tr-TR" sz="2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7" name="Dikdörtgen 16"/>
          <p:cNvSpPr/>
          <p:nvPr/>
        </p:nvSpPr>
        <p:spPr>
          <a:xfrm rot="16200000">
            <a:off x="-647635" y="5276212"/>
            <a:ext cx="2121093" cy="769441"/>
          </a:xfrm>
          <a:prstGeom prst="rect">
            <a:avLst/>
          </a:prstGeom>
        </p:spPr>
        <p:txBody>
          <a:bodyPr wrap="none">
            <a:spAutoFit/>
          </a:bodyPr>
          <a:lstStyle/>
          <a:p>
            <a:r>
              <a:rPr lang="tr-TR" sz="44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HEDEF 1</a:t>
            </a:r>
            <a:endParaRPr lang="tr-TR" sz="4400" dirty="0"/>
          </a:p>
        </p:txBody>
      </p:sp>
      <p:pic>
        <p:nvPicPr>
          <p:cNvPr id="19" name="3 Resim" descr="merkezefendi mem logo2.jpg"/>
          <p:cNvPicPr>
            <a:picLocks noChangeAspect="1"/>
          </p:cNvPicPr>
          <p:nvPr/>
        </p:nvPicPr>
        <p:blipFill>
          <a:blip r:embed="rId3" cstate="print"/>
          <a:srcRect/>
          <a:stretch>
            <a:fillRect/>
          </a:stretch>
        </p:blipFill>
        <p:spPr bwMode="auto">
          <a:xfrm>
            <a:off x="56446" y="101599"/>
            <a:ext cx="1557865" cy="1461054"/>
          </a:xfrm>
          <a:prstGeom prst="rect">
            <a:avLst/>
          </a:prstGeom>
          <a:noFill/>
          <a:ln w="9525">
            <a:noFill/>
            <a:miter lim="800000"/>
            <a:headEnd/>
            <a:tailEnd/>
          </a:ln>
        </p:spPr>
      </p:pic>
    </p:spTree>
    <p:extLst>
      <p:ext uri="{BB962C8B-B14F-4D97-AF65-F5344CB8AC3E}">
        <p14:creationId xmlns="" xmlns:p14="http://schemas.microsoft.com/office/powerpoint/2010/main" val="28082282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830571" y="156526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Akış Çizelgesi: Ayıkla 3"/>
          <p:cNvSpPr/>
          <p:nvPr/>
        </p:nvSpPr>
        <p:spPr>
          <a:xfrm rot="5400000">
            <a:off x="5006406" y="36669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Oval 5"/>
          <p:cNvSpPr/>
          <p:nvPr/>
        </p:nvSpPr>
        <p:spPr>
          <a:xfrm>
            <a:off x="127011" y="116881"/>
            <a:ext cx="1407120" cy="140712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cxnSp>
        <p:nvCxnSpPr>
          <p:cNvPr id="7" name="Düz Bağlayıcı 6"/>
          <p:cNvCxnSpPr>
            <a:stCxn id="6" idx="6"/>
          </p:cNvCxnSpPr>
          <p:nvPr/>
        </p:nvCxnSpPr>
        <p:spPr>
          <a:xfrm>
            <a:off x="1534133" y="820445"/>
            <a:ext cx="10657871" cy="186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a:stCxn id="6" idx="4"/>
          </p:cNvCxnSpPr>
          <p:nvPr/>
        </p:nvCxnSpPr>
        <p:spPr>
          <a:xfrm>
            <a:off x="830571" y="1524005"/>
            <a:ext cx="0" cy="53339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Yay 8"/>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dirty="0"/>
          </a:p>
        </p:txBody>
      </p:sp>
      <p:sp>
        <p:nvSpPr>
          <p:cNvPr id="10" name="Yuvarlatılmış Dikdörtgen 9"/>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1" name="Metin kutusu 10"/>
          <p:cNvSpPr txBox="1"/>
          <p:nvPr/>
        </p:nvSpPr>
        <p:spPr>
          <a:xfrm>
            <a:off x="5475749" y="211327"/>
            <a:ext cx="6716255" cy="584775"/>
          </a:xfrm>
          <a:prstGeom prst="rect">
            <a:avLst/>
          </a:prstGeom>
          <a:noFill/>
        </p:spPr>
        <p:txBody>
          <a:bodyPr wrap="square" rtlCol="0">
            <a:spAutoFit/>
          </a:bodyPr>
          <a:lstStyle/>
          <a:p>
            <a:pPr algn="ctr"/>
            <a:r>
              <a:rPr lang="tr-TR" sz="3200" b="1" dirty="0" smtClean="0">
                <a:effectLst>
                  <a:outerShdw blurRad="38100" dist="38100" dir="2700000" algn="tl">
                    <a:srgbClr val="000000">
                      <a:alpha val="43137"/>
                    </a:srgbClr>
                  </a:outerShdw>
                </a:effectLst>
                <a:latin typeface="Trebuchet MS" panose="020B0603020202020204" pitchFamily="34" charset="0"/>
              </a:rPr>
              <a:t>2023 EĞİTİM VİZYONU</a:t>
            </a:r>
            <a:endParaRPr lang="tr-TR" sz="3200" b="1" dirty="0">
              <a:effectLst>
                <a:outerShdw blurRad="38100" dist="38100" dir="2700000" algn="tl">
                  <a:srgbClr val="000000">
                    <a:alpha val="43137"/>
                  </a:srgbClr>
                </a:outerShdw>
              </a:effectLst>
              <a:latin typeface="Trebuchet MS" panose="020B0603020202020204" pitchFamily="34" charset="0"/>
            </a:endParaRPr>
          </a:p>
        </p:txBody>
      </p:sp>
      <p:sp>
        <p:nvSpPr>
          <p:cNvPr id="12" name="11 Slayt Numarası Yer Tutucusu"/>
          <p:cNvSpPr>
            <a:spLocks noGrp="1"/>
          </p:cNvSpPr>
          <p:nvPr>
            <p:ph type="sldNum" sz="quarter" idx="12"/>
          </p:nvPr>
        </p:nvSpPr>
        <p:spPr/>
        <p:txBody>
          <a:bodyPr/>
          <a:lstStyle/>
          <a:p>
            <a:fld id="{92906C5C-297D-40D7-908D-F30303E58C5D}" type="slidenum">
              <a:rPr lang="tr-TR" smtClean="0"/>
              <a:pPr/>
              <a:t>66</a:t>
            </a:fld>
            <a:endParaRPr lang="tr-TR" dirty="0"/>
          </a:p>
        </p:txBody>
      </p:sp>
      <p:sp>
        <p:nvSpPr>
          <p:cNvPr id="2" name="Dikdörtgen 1"/>
          <p:cNvSpPr/>
          <p:nvPr/>
        </p:nvSpPr>
        <p:spPr>
          <a:xfrm>
            <a:off x="830572" y="1557642"/>
            <a:ext cx="11361429" cy="652166"/>
          </a:xfrm>
          <a:prstGeom prst="rect">
            <a:avLst/>
          </a:prstGeom>
        </p:spPr>
        <p:txBody>
          <a:bodyPr wrap="square">
            <a:spAutoFit/>
          </a:bodyPr>
          <a:lstStyle/>
          <a:p>
            <a:pPr algn="ctr">
              <a:lnSpc>
                <a:spcPct val="107000"/>
              </a:lnSpc>
              <a:spcAft>
                <a:spcPts val="800"/>
              </a:spcAft>
            </a:pPr>
            <a:r>
              <a:rPr lang="tr-TR" sz="3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REHBERLİK VE PSİKOLOJİK DANIŞMANLIK</a:t>
            </a:r>
          </a:p>
        </p:txBody>
      </p:sp>
      <p:sp>
        <p:nvSpPr>
          <p:cNvPr id="14" name="Yuvarlatılmış Dikdörtgen 13"/>
          <p:cNvSpPr/>
          <p:nvPr/>
        </p:nvSpPr>
        <p:spPr>
          <a:xfrm>
            <a:off x="830571" y="228379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5" name="Dikdörtgen 14"/>
          <p:cNvSpPr/>
          <p:nvPr/>
        </p:nvSpPr>
        <p:spPr>
          <a:xfrm>
            <a:off x="830572" y="2334842"/>
            <a:ext cx="11361429" cy="553357"/>
          </a:xfrm>
          <a:prstGeom prst="rect">
            <a:avLst/>
          </a:prstGeom>
        </p:spPr>
        <p:txBody>
          <a:bodyPr wrap="square">
            <a:spAutoFit/>
          </a:bodyPr>
          <a:lstStyle/>
          <a:p>
            <a:pPr algn="ctr">
              <a:lnSpc>
                <a:spcPct val="107000"/>
              </a:lnSpc>
              <a:spcAft>
                <a:spcPts val="800"/>
              </a:spcAft>
            </a:pPr>
            <a:r>
              <a:rPr lang="tr-TR"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REHBERLİK HİZMETLERİ İHTİYAÇLARA YÖNELİK OLARAK YAPILANDIRILACAK</a:t>
            </a:r>
          </a:p>
        </p:txBody>
      </p:sp>
      <p:sp>
        <p:nvSpPr>
          <p:cNvPr id="16" name="Dikdörtgen 15"/>
          <p:cNvSpPr/>
          <p:nvPr/>
        </p:nvSpPr>
        <p:spPr>
          <a:xfrm>
            <a:off x="830572" y="3002322"/>
            <a:ext cx="11026149" cy="2866297"/>
          </a:xfrm>
          <a:prstGeom prst="rect">
            <a:avLst/>
          </a:prstGeom>
        </p:spPr>
        <p:txBody>
          <a:bodyPr wrap="square">
            <a:spAutoFit/>
          </a:bodyPr>
          <a:lstStyle/>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3- Göç </a:t>
            </a:r>
            <a:r>
              <a:rPr lang="tr-TR" sz="2600" dirty="0">
                <a:latin typeface="Calibri" panose="020F0502020204030204" pitchFamily="34" charset="0"/>
                <a:ea typeface="Calibri" panose="020F0502020204030204" pitchFamily="34" charset="0"/>
                <a:cs typeface="Times New Roman" panose="02020603050405020304" pitchFamily="18" charset="0"/>
              </a:rPr>
              <a:t>ve benzeri nedenlerle oluşan ihtiyaçları karşılamak üzere rehber öğretmenlere yeni bir rol, görev ve fonksiyon yapısı </a:t>
            </a:r>
            <a:r>
              <a:rPr lang="tr-TR" sz="2600" dirty="0" smtClean="0">
                <a:latin typeface="Calibri" panose="020F0502020204030204" pitchFamily="34" charset="0"/>
                <a:ea typeface="Calibri" panose="020F0502020204030204" pitchFamily="34" charset="0"/>
                <a:cs typeface="Times New Roman" panose="02020603050405020304" pitchFamily="18" charset="0"/>
              </a:rPr>
              <a:t>oluşturulacaktır.</a:t>
            </a:r>
          </a:p>
          <a:p>
            <a:pPr algn="just">
              <a:lnSpc>
                <a:spcPct val="107000"/>
              </a:lnSpc>
              <a:spcAft>
                <a:spcPts val="800"/>
              </a:spcAft>
            </a:pPr>
            <a:endParaRPr lang="tr-TR" sz="2600"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4- Türk </a:t>
            </a:r>
            <a:r>
              <a:rPr lang="tr-TR" sz="2600" dirty="0">
                <a:latin typeface="Calibri" panose="020F0502020204030204" pitchFamily="34" charset="0"/>
                <a:ea typeface="Calibri" panose="020F0502020204030204" pitchFamily="34" charset="0"/>
                <a:cs typeface="Times New Roman" panose="02020603050405020304" pitchFamily="18" charset="0"/>
              </a:rPr>
              <a:t>kültürü dikkate alınarak yetenek, ilgi, meslek değerleri, mizaç, kişilik, karar verme, kariyer inancı vb. özelliklerin ölçülmesine yönelik araçlar geliştirilecektir</a:t>
            </a:r>
            <a:r>
              <a:rPr lang="tr-TR" sz="2600" dirty="0" smtClean="0">
                <a:latin typeface="Calibri" panose="020F0502020204030204" pitchFamily="34" charset="0"/>
                <a:ea typeface="Calibri" panose="020F0502020204030204" pitchFamily="34" charset="0"/>
                <a:cs typeface="Times New Roman" panose="02020603050405020304" pitchFamily="18" charset="0"/>
              </a:rPr>
              <a:t>.</a:t>
            </a:r>
          </a:p>
        </p:txBody>
      </p:sp>
      <p:sp>
        <p:nvSpPr>
          <p:cNvPr id="17" name="Dikdörtgen 16"/>
          <p:cNvSpPr/>
          <p:nvPr/>
        </p:nvSpPr>
        <p:spPr>
          <a:xfrm rot="16200000">
            <a:off x="-647635" y="5276212"/>
            <a:ext cx="2121093" cy="769441"/>
          </a:xfrm>
          <a:prstGeom prst="rect">
            <a:avLst/>
          </a:prstGeom>
        </p:spPr>
        <p:txBody>
          <a:bodyPr wrap="none">
            <a:spAutoFit/>
          </a:bodyPr>
          <a:lstStyle/>
          <a:p>
            <a:r>
              <a:rPr lang="tr-TR" sz="44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HEDEF 1</a:t>
            </a:r>
            <a:endParaRPr lang="tr-TR" sz="4400" dirty="0"/>
          </a:p>
        </p:txBody>
      </p:sp>
      <p:pic>
        <p:nvPicPr>
          <p:cNvPr id="18" name="3 Resim" descr="merkezefendi mem logo2.jpg"/>
          <p:cNvPicPr>
            <a:picLocks noChangeAspect="1"/>
          </p:cNvPicPr>
          <p:nvPr/>
        </p:nvPicPr>
        <p:blipFill>
          <a:blip r:embed="rId3" cstate="print"/>
          <a:srcRect/>
          <a:stretch>
            <a:fillRect/>
          </a:stretch>
        </p:blipFill>
        <p:spPr bwMode="auto">
          <a:xfrm>
            <a:off x="56446" y="101599"/>
            <a:ext cx="1557865" cy="1461054"/>
          </a:xfrm>
          <a:prstGeom prst="rect">
            <a:avLst/>
          </a:prstGeom>
          <a:noFill/>
          <a:ln w="9525">
            <a:noFill/>
            <a:miter lim="800000"/>
            <a:headEnd/>
            <a:tailEnd/>
          </a:ln>
        </p:spPr>
      </p:pic>
    </p:spTree>
    <p:extLst>
      <p:ext uri="{BB962C8B-B14F-4D97-AF65-F5344CB8AC3E}">
        <p14:creationId xmlns="" xmlns:p14="http://schemas.microsoft.com/office/powerpoint/2010/main" val="49723136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830571" y="156526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Akış Çizelgesi: Ayıkla 3"/>
          <p:cNvSpPr/>
          <p:nvPr/>
        </p:nvSpPr>
        <p:spPr>
          <a:xfrm rot="5400000">
            <a:off x="5006406" y="36669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Oval 5"/>
          <p:cNvSpPr/>
          <p:nvPr/>
        </p:nvSpPr>
        <p:spPr>
          <a:xfrm>
            <a:off x="127011" y="116881"/>
            <a:ext cx="1407120" cy="140712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cxnSp>
        <p:nvCxnSpPr>
          <p:cNvPr id="7" name="Düz Bağlayıcı 6"/>
          <p:cNvCxnSpPr>
            <a:stCxn id="6" idx="6"/>
          </p:cNvCxnSpPr>
          <p:nvPr/>
        </p:nvCxnSpPr>
        <p:spPr>
          <a:xfrm>
            <a:off x="1534133" y="820445"/>
            <a:ext cx="10657871" cy="186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a:stCxn id="6" idx="4"/>
          </p:cNvCxnSpPr>
          <p:nvPr/>
        </p:nvCxnSpPr>
        <p:spPr>
          <a:xfrm>
            <a:off x="830571" y="1524005"/>
            <a:ext cx="0" cy="53339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Yay 8"/>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dirty="0"/>
          </a:p>
        </p:txBody>
      </p:sp>
      <p:sp>
        <p:nvSpPr>
          <p:cNvPr id="10" name="Yuvarlatılmış Dikdörtgen 9"/>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1" name="Metin kutusu 10"/>
          <p:cNvSpPr txBox="1"/>
          <p:nvPr/>
        </p:nvSpPr>
        <p:spPr>
          <a:xfrm>
            <a:off x="5475749" y="211327"/>
            <a:ext cx="6716255" cy="584775"/>
          </a:xfrm>
          <a:prstGeom prst="rect">
            <a:avLst/>
          </a:prstGeom>
          <a:noFill/>
        </p:spPr>
        <p:txBody>
          <a:bodyPr wrap="square" rtlCol="0">
            <a:spAutoFit/>
          </a:bodyPr>
          <a:lstStyle/>
          <a:p>
            <a:pPr algn="ctr"/>
            <a:r>
              <a:rPr lang="tr-TR" sz="3200" b="1" dirty="0" smtClean="0">
                <a:effectLst>
                  <a:outerShdw blurRad="38100" dist="38100" dir="2700000" algn="tl">
                    <a:srgbClr val="000000">
                      <a:alpha val="43137"/>
                    </a:srgbClr>
                  </a:outerShdw>
                </a:effectLst>
                <a:latin typeface="Trebuchet MS" panose="020B0603020202020204" pitchFamily="34" charset="0"/>
              </a:rPr>
              <a:t>2023 EĞİTİM VİZYONU</a:t>
            </a:r>
            <a:endParaRPr lang="tr-TR" sz="3200" b="1" dirty="0">
              <a:effectLst>
                <a:outerShdw blurRad="38100" dist="38100" dir="2700000" algn="tl">
                  <a:srgbClr val="000000">
                    <a:alpha val="43137"/>
                  </a:srgbClr>
                </a:outerShdw>
              </a:effectLst>
              <a:latin typeface="Trebuchet MS" panose="020B0603020202020204" pitchFamily="34" charset="0"/>
            </a:endParaRPr>
          </a:p>
        </p:txBody>
      </p:sp>
      <p:sp>
        <p:nvSpPr>
          <p:cNvPr id="12" name="11 Slayt Numarası Yer Tutucusu"/>
          <p:cNvSpPr>
            <a:spLocks noGrp="1"/>
          </p:cNvSpPr>
          <p:nvPr>
            <p:ph type="sldNum" sz="quarter" idx="12"/>
          </p:nvPr>
        </p:nvSpPr>
        <p:spPr/>
        <p:txBody>
          <a:bodyPr/>
          <a:lstStyle/>
          <a:p>
            <a:fld id="{92906C5C-297D-40D7-908D-F30303E58C5D}" type="slidenum">
              <a:rPr lang="tr-TR" smtClean="0"/>
              <a:pPr/>
              <a:t>67</a:t>
            </a:fld>
            <a:endParaRPr lang="tr-TR" dirty="0"/>
          </a:p>
        </p:txBody>
      </p:sp>
      <p:sp>
        <p:nvSpPr>
          <p:cNvPr id="2" name="Dikdörtgen 1"/>
          <p:cNvSpPr/>
          <p:nvPr/>
        </p:nvSpPr>
        <p:spPr>
          <a:xfrm>
            <a:off x="830572" y="1557642"/>
            <a:ext cx="11361429" cy="652166"/>
          </a:xfrm>
          <a:prstGeom prst="rect">
            <a:avLst/>
          </a:prstGeom>
        </p:spPr>
        <p:txBody>
          <a:bodyPr wrap="square">
            <a:spAutoFit/>
          </a:bodyPr>
          <a:lstStyle/>
          <a:p>
            <a:pPr algn="ctr">
              <a:lnSpc>
                <a:spcPct val="107000"/>
              </a:lnSpc>
              <a:spcAft>
                <a:spcPts val="800"/>
              </a:spcAft>
            </a:pPr>
            <a:r>
              <a:rPr lang="tr-TR" sz="3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REHBERLİK VE PSİKOLOJİK DANIŞMANLIK</a:t>
            </a:r>
          </a:p>
        </p:txBody>
      </p:sp>
      <p:sp>
        <p:nvSpPr>
          <p:cNvPr id="14" name="Yuvarlatılmış Dikdörtgen 13"/>
          <p:cNvSpPr/>
          <p:nvPr/>
        </p:nvSpPr>
        <p:spPr>
          <a:xfrm>
            <a:off x="830571" y="228379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5" name="Dikdörtgen 14"/>
          <p:cNvSpPr/>
          <p:nvPr/>
        </p:nvSpPr>
        <p:spPr>
          <a:xfrm>
            <a:off x="830572" y="2334842"/>
            <a:ext cx="11361429" cy="553357"/>
          </a:xfrm>
          <a:prstGeom prst="rect">
            <a:avLst/>
          </a:prstGeom>
        </p:spPr>
        <p:txBody>
          <a:bodyPr wrap="square">
            <a:spAutoFit/>
          </a:bodyPr>
          <a:lstStyle/>
          <a:p>
            <a:pPr algn="ctr">
              <a:lnSpc>
                <a:spcPct val="107000"/>
              </a:lnSpc>
              <a:spcAft>
                <a:spcPts val="800"/>
              </a:spcAft>
            </a:pPr>
            <a:r>
              <a:rPr lang="tr-TR"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REHBERLİK HİZMETLERİ İHTİYAÇLARA YÖNELİK OLARAK YAPILANDIRILACAK</a:t>
            </a:r>
          </a:p>
        </p:txBody>
      </p:sp>
      <p:sp>
        <p:nvSpPr>
          <p:cNvPr id="16" name="Dikdörtgen 15"/>
          <p:cNvSpPr/>
          <p:nvPr/>
        </p:nvSpPr>
        <p:spPr>
          <a:xfrm>
            <a:off x="830572" y="3002321"/>
            <a:ext cx="11026149" cy="3927742"/>
          </a:xfrm>
          <a:prstGeom prst="rect">
            <a:avLst/>
          </a:prstGeom>
        </p:spPr>
        <p:txBody>
          <a:bodyPr wrap="square">
            <a:spAutoFit/>
          </a:bodyPr>
          <a:lstStyle/>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5- </a:t>
            </a:r>
            <a:r>
              <a:rPr lang="tr-TR" sz="2600" dirty="0" smtClean="0">
                <a:solidFill>
                  <a:srgbClr val="CC0000"/>
                </a:solidFill>
                <a:latin typeface="Calibri" panose="020F0502020204030204" pitchFamily="34" charset="0"/>
                <a:ea typeface="Calibri" panose="020F0502020204030204" pitchFamily="34" charset="0"/>
                <a:cs typeface="Times New Roman" panose="02020603050405020304" pitchFamily="18" charset="0"/>
              </a:rPr>
              <a:t>PDR </a:t>
            </a:r>
            <a:r>
              <a:rPr lang="tr-TR" sz="2600" dirty="0">
                <a:solidFill>
                  <a:srgbClr val="CC0000"/>
                </a:solidFill>
                <a:latin typeface="Calibri" panose="020F0502020204030204" pitchFamily="34" charset="0"/>
                <a:ea typeface="Calibri" panose="020F0502020204030204" pitchFamily="34" charset="0"/>
                <a:cs typeface="Times New Roman" panose="02020603050405020304" pitchFamily="18" charset="0"/>
              </a:rPr>
              <a:t>hizmetlerinin eğitim sistemi içindeki yeri, önemi ve etkililiği için mevzuat alt yapısı yeniden yapılandırılacaktır</a:t>
            </a:r>
            <a:r>
              <a:rPr lang="tr-TR" sz="2600" dirty="0" smtClean="0">
                <a:solidFill>
                  <a:srgbClr val="CC0000"/>
                </a:solidFill>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spcAft>
                <a:spcPts val="800"/>
              </a:spcAft>
            </a:pPr>
            <a:endParaRPr lang="tr-TR" sz="2600"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tr-TR" sz="2600"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6- </a:t>
            </a:r>
            <a:r>
              <a:rPr lang="tr-TR" sz="2600" dirty="0" smtClean="0">
                <a:solidFill>
                  <a:srgbClr val="CC0000"/>
                </a:solidFill>
                <a:latin typeface="Calibri" panose="020F0502020204030204" pitchFamily="34" charset="0"/>
                <a:ea typeface="Calibri" panose="020F0502020204030204" pitchFamily="34" charset="0"/>
                <a:cs typeface="Times New Roman" panose="02020603050405020304" pitchFamily="18" charset="0"/>
              </a:rPr>
              <a:t>RAM’ların </a:t>
            </a:r>
            <a:r>
              <a:rPr lang="tr-TR" sz="2600" dirty="0">
                <a:solidFill>
                  <a:srgbClr val="CC0000"/>
                </a:solidFill>
                <a:latin typeface="Calibri" panose="020F0502020204030204" pitchFamily="34" charset="0"/>
                <a:ea typeface="Calibri" panose="020F0502020204030204" pitchFamily="34" charset="0"/>
                <a:cs typeface="Times New Roman" panose="02020603050405020304" pitchFamily="18" charset="0"/>
              </a:rPr>
              <a:t>yapısı ve sunduğu hizmetler, merkezin işlevleri temelinde yeniden yapılandırılacaktır</a:t>
            </a:r>
            <a:r>
              <a:rPr lang="tr-TR" sz="2600" dirty="0" smtClean="0">
                <a:solidFill>
                  <a:srgbClr val="CC0000"/>
                </a:solidFill>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7- </a:t>
            </a:r>
            <a:r>
              <a:rPr lang="tr-TR" sz="2600" dirty="0" smtClean="0">
                <a:solidFill>
                  <a:srgbClr val="CC0000"/>
                </a:solidFill>
                <a:latin typeface="Calibri" panose="020F0502020204030204" pitchFamily="34" charset="0"/>
                <a:ea typeface="Calibri" panose="020F0502020204030204" pitchFamily="34" charset="0"/>
                <a:cs typeface="Times New Roman" panose="02020603050405020304" pitchFamily="18" charset="0"/>
              </a:rPr>
              <a:t>Rehber </a:t>
            </a:r>
            <a:r>
              <a:rPr lang="tr-TR" sz="2600" dirty="0">
                <a:solidFill>
                  <a:srgbClr val="CC0000"/>
                </a:solidFill>
                <a:latin typeface="Calibri" panose="020F0502020204030204" pitchFamily="34" charset="0"/>
                <a:ea typeface="Calibri" panose="020F0502020204030204" pitchFamily="34" charset="0"/>
                <a:cs typeface="Times New Roman" panose="02020603050405020304" pitchFamily="18" charset="0"/>
              </a:rPr>
              <a:t>öğretmenlerin mesleki gelişim gereksinimleri ulusal ve uluslararası düzeyde lisansüstü eğitim, sertifika ve benzeri eğitimlerle desteklenecektir</a:t>
            </a:r>
            <a:r>
              <a:rPr lang="tr-TR" sz="2600" dirty="0" smtClean="0">
                <a:solidFill>
                  <a:srgbClr val="CC0000"/>
                </a:solidFill>
                <a:latin typeface="Calibri" panose="020F0502020204030204" pitchFamily="34" charset="0"/>
                <a:ea typeface="Calibri" panose="020F0502020204030204" pitchFamily="34" charset="0"/>
                <a:cs typeface="Times New Roman" panose="02020603050405020304" pitchFamily="18" charset="0"/>
              </a:rPr>
              <a:t>.</a:t>
            </a:r>
          </a:p>
        </p:txBody>
      </p:sp>
      <p:sp>
        <p:nvSpPr>
          <p:cNvPr id="17" name="Dikdörtgen 16"/>
          <p:cNvSpPr/>
          <p:nvPr/>
        </p:nvSpPr>
        <p:spPr>
          <a:xfrm rot="16200000">
            <a:off x="-647635" y="5276212"/>
            <a:ext cx="2121093" cy="769441"/>
          </a:xfrm>
          <a:prstGeom prst="rect">
            <a:avLst/>
          </a:prstGeom>
        </p:spPr>
        <p:txBody>
          <a:bodyPr wrap="none">
            <a:spAutoFit/>
          </a:bodyPr>
          <a:lstStyle/>
          <a:p>
            <a:r>
              <a:rPr lang="tr-TR" sz="44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HEDEF 1</a:t>
            </a:r>
            <a:endParaRPr lang="tr-TR" sz="4400" dirty="0"/>
          </a:p>
        </p:txBody>
      </p:sp>
      <p:sp>
        <p:nvSpPr>
          <p:cNvPr id="18" name="Dikdörtgen 20">
            <a:extLst>
              <a:ext uri="{FF2B5EF4-FFF2-40B4-BE49-F238E27FC236}">
                <a16:creationId xmlns:a16="http://schemas.microsoft.com/office/drawing/2014/main" xmlns="" id="{3D532803-586C-4B5C-8414-E114310FAC58}"/>
              </a:ext>
            </a:extLst>
          </p:cNvPr>
          <p:cNvSpPr/>
          <p:nvPr/>
        </p:nvSpPr>
        <p:spPr>
          <a:xfrm>
            <a:off x="3209834" y="4439900"/>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G</a:t>
            </a:r>
          </a:p>
        </p:txBody>
      </p:sp>
      <p:sp>
        <p:nvSpPr>
          <p:cNvPr id="19" name="Dikdörtgen 26">
            <a:extLst>
              <a:ext uri="{FF2B5EF4-FFF2-40B4-BE49-F238E27FC236}">
                <a16:creationId xmlns:a16="http://schemas.microsoft.com/office/drawing/2014/main" xmlns="" id="{DFAB2C39-4301-4111-9B37-D554AE6AFB0B}"/>
              </a:ext>
            </a:extLst>
          </p:cNvPr>
          <p:cNvSpPr/>
          <p:nvPr/>
        </p:nvSpPr>
        <p:spPr>
          <a:xfrm>
            <a:off x="2262304" y="4439900"/>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HT</a:t>
            </a:r>
          </a:p>
        </p:txBody>
      </p:sp>
      <p:sp>
        <p:nvSpPr>
          <p:cNvPr id="20" name="Dikdörtgen 29">
            <a:extLst>
              <a:ext uri="{FF2B5EF4-FFF2-40B4-BE49-F238E27FC236}">
                <a16:creationId xmlns:a16="http://schemas.microsoft.com/office/drawing/2014/main" xmlns="" id="{40096CD4-1AD2-4D05-9336-BDBC9A8EDA4F}"/>
              </a:ext>
            </a:extLst>
          </p:cNvPr>
          <p:cNvSpPr/>
          <p:nvPr/>
        </p:nvSpPr>
        <p:spPr>
          <a:xfrm>
            <a:off x="5237418" y="4439900"/>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P2, İ2</a:t>
            </a:r>
          </a:p>
        </p:txBody>
      </p:sp>
      <p:sp>
        <p:nvSpPr>
          <p:cNvPr id="21" name="Dikdörtgen 32">
            <a:extLst>
              <a:ext uri="{FF2B5EF4-FFF2-40B4-BE49-F238E27FC236}">
                <a16:creationId xmlns:a16="http://schemas.microsoft.com/office/drawing/2014/main" xmlns="" id="{5CA22863-855A-4C9A-83EB-0FCDB9D09F34}"/>
              </a:ext>
            </a:extLst>
          </p:cNvPr>
          <p:cNvSpPr/>
          <p:nvPr/>
        </p:nvSpPr>
        <p:spPr>
          <a:xfrm>
            <a:off x="4289886" y="4439900"/>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P1,İ1</a:t>
            </a:r>
          </a:p>
        </p:txBody>
      </p:sp>
      <p:sp>
        <p:nvSpPr>
          <p:cNvPr id="22" name="Dikdörtgen 41">
            <a:extLst>
              <a:ext uri="{FF2B5EF4-FFF2-40B4-BE49-F238E27FC236}">
                <a16:creationId xmlns:a16="http://schemas.microsoft.com/office/drawing/2014/main" xmlns="" id="{EF90D3CE-50DB-4EB5-BC54-79B20DAC533E}"/>
              </a:ext>
            </a:extLst>
          </p:cNvPr>
          <p:cNvSpPr/>
          <p:nvPr/>
        </p:nvSpPr>
        <p:spPr>
          <a:xfrm>
            <a:off x="7264998" y="4439900"/>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UİDİ</a:t>
            </a:r>
          </a:p>
        </p:txBody>
      </p:sp>
      <p:sp>
        <p:nvSpPr>
          <p:cNvPr id="23" name="Dikdörtgen 44">
            <a:extLst>
              <a:ext uri="{FF2B5EF4-FFF2-40B4-BE49-F238E27FC236}">
                <a16:creationId xmlns:a16="http://schemas.microsoft.com/office/drawing/2014/main" xmlns="" id="{371BA538-3D81-4C53-A637-9B5E39AF75D4}"/>
              </a:ext>
            </a:extLst>
          </p:cNvPr>
          <p:cNvSpPr/>
          <p:nvPr/>
        </p:nvSpPr>
        <p:spPr>
          <a:xfrm>
            <a:off x="6317468" y="4439900"/>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ÜU</a:t>
            </a:r>
          </a:p>
        </p:txBody>
      </p:sp>
      <p:sp>
        <p:nvSpPr>
          <p:cNvPr id="24" name="Dikdörtgen 47">
            <a:extLst>
              <a:ext uri="{FF2B5EF4-FFF2-40B4-BE49-F238E27FC236}">
                <a16:creationId xmlns:a16="http://schemas.microsoft.com/office/drawing/2014/main" xmlns="" id="{404C4D8E-CC51-4D95-8F23-BD19123CD29B}"/>
              </a:ext>
            </a:extLst>
          </p:cNvPr>
          <p:cNvSpPr/>
          <p:nvPr/>
        </p:nvSpPr>
        <p:spPr>
          <a:xfrm>
            <a:off x="9292578" y="4439900"/>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UİDİ</a:t>
            </a:r>
          </a:p>
        </p:txBody>
      </p:sp>
      <p:sp>
        <p:nvSpPr>
          <p:cNvPr id="25" name="Dikdörtgen 50">
            <a:extLst>
              <a:ext uri="{FF2B5EF4-FFF2-40B4-BE49-F238E27FC236}">
                <a16:creationId xmlns:a16="http://schemas.microsoft.com/office/drawing/2014/main" xmlns="" id="{68D44DCD-ABEF-405C-9F99-6B057BD5E1BB}"/>
              </a:ext>
            </a:extLst>
          </p:cNvPr>
          <p:cNvSpPr/>
          <p:nvPr/>
        </p:nvSpPr>
        <p:spPr>
          <a:xfrm>
            <a:off x="8345048" y="4439900"/>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UİDİ</a:t>
            </a:r>
          </a:p>
        </p:txBody>
      </p:sp>
      <p:grpSp>
        <p:nvGrpSpPr>
          <p:cNvPr id="26" name="Grup 1">
            <a:extLst>
              <a:ext uri="{FF2B5EF4-FFF2-40B4-BE49-F238E27FC236}">
                <a16:creationId xmlns:a16="http://schemas.microsoft.com/office/drawing/2014/main" xmlns="" id="{810E6CF6-C6D5-45F1-98DC-951B57F8E8C4}"/>
              </a:ext>
            </a:extLst>
          </p:cNvPr>
          <p:cNvGrpSpPr/>
          <p:nvPr/>
        </p:nvGrpSpPr>
        <p:grpSpPr>
          <a:xfrm>
            <a:off x="2262299" y="4027145"/>
            <a:ext cx="7873661" cy="829394"/>
            <a:chOff x="4135505" y="1993593"/>
            <a:chExt cx="7873661" cy="829394"/>
          </a:xfrm>
        </p:grpSpPr>
        <p:grpSp>
          <p:nvGrpSpPr>
            <p:cNvPr id="27" name="Grup 62">
              <a:extLst>
                <a:ext uri="{FF2B5EF4-FFF2-40B4-BE49-F238E27FC236}">
                  <a16:creationId xmlns:a16="http://schemas.microsoft.com/office/drawing/2014/main" xmlns="" id="{6CC26AD3-E6AD-484F-A7A2-59A689196B42}"/>
                </a:ext>
              </a:extLst>
            </p:cNvPr>
            <p:cNvGrpSpPr/>
            <p:nvPr/>
          </p:nvGrpSpPr>
          <p:grpSpPr>
            <a:xfrm>
              <a:off x="4135505" y="2678206"/>
              <a:ext cx="7873661" cy="144781"/>
              <a:chOff x="4135505" y="2678206"/>
              <a:chExt cx="7873661" cy="144781"/>
            </a:xfrm>
          </p:grpSpPr>
          <p:sp>
            <p:nvSpPr>
              <p:cNvPr id="37" name="Dikdörtgen: Yuvarlatılmış Üst Köşeler 19">
                <a:extLst>
                  <a:ext uri="{FF2B5EF4-FFF2-40B4-BE49-F238E27FC236}">
                    <a16:creationId xmlns:a16="http://schemas.microsoft.com/office/drawing/2014/main" xmlns="" id="{4F9B7088-1613-4186-9ACA-4127815A647B}"/>
                  </a:ext>
                </a:extLst>
              </p:cNvPr>
              <p:cNvSpPr/>
              <p:nvPr/>
            </p:nvSpPr>
            <p:spPr>
              <a:xfrm rot="10800000">
                <a:off x="5083036" y="2678206"/>
                <a:ext cx="843386" cy="144781"/>
              </a:xfrm>
              <a:prstGeom prst="round2Same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38" name="Dikdörtgen: Yuvarlatılmış Üst Köşeler 25">
                <a:extLst>
                  <a:ext uri="{FF2B5EF4-FFF2-40B4-BE49-F238E27FC236}">
                    <a16:creationId xmlns:a16="http://schemas.microsoft.com/office/drawing/2014/main" xmlns="" id="{F7FE5BB0-0897-4EE1-8C83-35394BA07BC9}"/>
                  </a:ext>
                </a:extLst>
              </p:cNvPr>
              <p:cNvSpPr/>
              <p:nvPr/>
            </p:nvSpPr>
            <p:spPr>
              <a:xfrm rot="10800000">
                <a:off x="4135505" y="2678206"/>
                <a:ext cx="843386" cy="144781"/>
              </a:xfrm>
              <a:prstGeom prst="round2Same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39" name="Dikdörtgen: Yuvarlatılmış Üst Köşeler 28">
                <a:extLst>
                  <a:ext uri="{FF2B5EF4-FFF2-40B4-BE49-F238E27FC236}">
                    <a16:creationId xmlns:a16="http://schemas.microsoft.com/office/drawing/2014/main" xmlns="" id="{9368EDA0-BE61-4D60-A9B6-64F9508CA9C9}"/>
                  </a:ext>
                </a:extLst>
              </p:cNvPr>
              <p:cNvSpPr/>
              <p:nvPr/>
            </p:nvSpPr>
            <p:spPr>
              <a:xfrm rot="10800000">
                <a:off x="7110619" y="2678206"/>
                <a:ext cx="843386" cy="144781"/>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dirty="0"/>
              </a:p>
            </p:txBody>
          </p:sp>
          <p:sp>
            <p:nvSpPr>
              <p:cNvPr id="40" name="Dikdörtgen: Yuvarlatılmış Üst Köşeler 31">
                <a:extLst>
                  <a:ext uri="{FF2B5EF4-FFF2-40B4-BE49-F238E27FC236}">
                    <a16:creationId xmlns:a16="http://schemas.microsoft.com/office/drawing/2014/main" xmlns="" id="{6BCBDB55-78A5-440A-856B-30EA0B2B4E88}"/>
                  </a:ext>
                </a:extLst>
              </p:cNvPr>
              <p:cNvSpPr/>
              <p:nvPr/>
            </p:nvSpPr>
            <p:spPr>
              <a:xfrm rot="10800000">
                <a:off x="6163088" y="2678206"/>
                <a:ext cx="843386" cy="144781"/>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dirty="0"/>
              </a:p>
            </p:txBody>
          </p:sp>
          <p:sp>
            <p:nvSpPr>
              <p:cNvPr id="41" name="Dikdörtgen: Yuvarlatılmış Üst Köşeler 40">
                <a:extLst>
                  <a:ext uri="{FF2B5EF4-FFF2-40B4-BE49-F238E27FC236}">
                    <a16:creationId xmlns:a16="http://schemas.microsoft.com/office/drawing/2014/main" xmlns="" id="{D13A3FA6-3060-4BD5-A265-14C47B7E2A2C}"/>
                  </a:ext>
                </a:extLst>
              </p:cNvPr>
              <p:cNvSpPr/>
              <p:nvPr/>
            </p:nvSpPr>
            <p:spPr>
              <a:xfrm rot="10800000">
                <a:off x="9138200" y="2678206"/>
                <a:ext cx="843386" cy="144781"/>
              </a:xfrm>
              <a:prstGeom prst="round2Same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tr-TR" dirty="0"/>
              </a:p>
            </p:txBody>
          </p:sp>
          <p:sp>
            <p:nvSpPr>
              <p:cNvPr id="42" name="Dikdörtgen: Yuvarlatılmış Üst Köşeler 43">
                <a:extLst>
                  <a:ext uri="{FF2B5EF4-FFF2-40B4-BE49-F238E27FC236}">
                    <a16:creationId xmlns:a16="http://schemas.microsoft.com/office/drawing/2014/main" xmlns="" id="{838AF3F1-9845-4382-ACE6-68D2A4F39A80}"/>
                  </a:ext>
                </a:extLst>
              </p:cNvPr>
              <p:cNvSpPr/>
              <p:nvPr/>
            </p:nvSpPr>
            <p:spPr>
              <a:xfrm rot="10800000">
                <a:off x="8190669" y="2678206"/>
                <a:ext cx="843386" cy="144781"/>
              </a:xfrm>
              <a:prstGeom prst="round2Same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tr-TR" dirty="0"/>
              </a:p>
            </p:txBody>
          </p:sp>
          <p:sp>
            <p:nvSpPr>
              <p:cNvPr id="43" name="Dikdörtgen: Yuvarlatılmış Üst Köşeler 46">
                <a:extLst>
                  <a:ext uri="{FF2B5EF4-FFF2-40B4-BE49-F238E27FC236}">
                    <a16:creationId xmlns:a16="http://schemas.microsoft.com/office/drawing/2014/main" xmlns="" id="{86A9899E-9392-4E6D-901E-78B1CE46B68C}"/>
                  </a:ext>
                </a:extLst>
              </p:cNvPr>
              <p:cNvSpPr/>
              <p:nvPr/>
            </p:nvSpPr>
            <p:spPr>
              <a:xfrm rot="10800000">
                <a:off x="11165780" y="2678206"/>
                <a:ext cx="843386" cy="144781"/>
              </a:xfrm>
              <a:prstGeom prst="round2Same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4" name="Dikdörtgen: Yuvarlatılmış Üst Köşeler 49">
                <a:extLst>
                  <a:ext uri="{FF2B5EF4-FFF2-40B4-BE49-F238E27FC236}">
                    <a16:creationId xmlns:a16="http://schemas.microsoft.com/office/drawing/2014/main" xmlns="" id="{EC6CCA76-DF14-4FE1-8CFE-4CD1410658E1}"/>
                  </a:ext>
                </a:extLst>
              </p:cNvPr>
              <p:cNvSpPr/>
              <p:nvPr/>
            </p:nvSpPr>
            <p:spPr>
              <a:xfrm rot="10800000">
                <a:off x="10218249" y="2678206"/>
                <a:ext cx="843386" cy="144781"/>
              </a:xfrm>
              <a:prstGeom prst="round2Same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grpSp>
        <p:grpSp>
          <p:nvGrpSpPr>
            <p:cNvPr id="28" name="Grup 61">
              <a:extLst>
                <a:ext uri="{FF2B5EF4-FFF2-40B4-BE49-F238E27FC236}">
                  <a16:creationId xmlns:a16="http://schemas.microsoft.com/office/drawing/2014/main" xmlns="" id="{B1BF4C8F-3541-42BC-BB30-9A281EA71FD9}"/>
                </a:ext>
              </a:extLst>
            </p:cNvPr>
            <p:cNvGrpSpPr/>
            <p:nvPr/>
          </p:nvGrpSpPr>
          <p:grpSpPr>
            <a:xfrm>
              <a:off x="4135505" y="1993593"/>
              <a:ext cx="7873661" cy="412751"/>
              <a:chOff x="4135505" y="1993593"/>
              <a:chExt cx="7873661" cy="412751"/>
            </a:xfrm>
          </p:grpSpPr>
          <p:sp>
            <p:nvSpPr>
              <p:cNvPr id="29" name="Dikdörtgen: Yuvarlatılmış Üst Köşeler 21">
                <a:extLst>
                  <a:ext uri="{FF2B5EF4-FFF2-40B4-BE49-F238E27FC236}">
                    <a16:creationId xmlns:a16="http://schemas.microsoft.com/office/drawing/2014/main" xmlns="" id="{612B8F5B-D5A2-4E5D-B324-E34944EABE19}"/>
                  </a:ext>
                </a:extLst>
              </p:cNvPr>
              <p:cNvSpPr/>
              <p:nvPr/>
            </p:nvSpPr>
            <p:spPr>
              <a:xfrm>
                <a:off x="5083036" y="1993593"/>
                <a:ext cx="843386" cy="412751"/>
              </a:xfrm>
              <a:prstGeom prst="round2Same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2019</a:t>
                </a:r>
              </a:p>
            </p:txBody>
          </p:sp>
          <p:sp>
            <p:nvSpPr>
              <p:cNvPr id="30" name="Dikdörtgen: Yuvarlatılmış Üst Köşeler 27">
                <a:extLst>
                  <a:ext uri="{FF2B5EF4-FFF2-40B4-BE49-F238E27FC236}">
                    <a16:creationId xmlns:a16="http://schemas.microsoft.com/office/drawing/2014/main" xmlns="" id="{9D0CCE47-61D8-460F-AA83-8A0373B51D8B}"/>
                  </a:ext>
                </a:extLst>
              </p:cNvPr>
              <p:cNvSpPr/>
              <p:nvPr/>
            </p:nvSpPr>
            <p:spPr>
              <a:xfrm>
                <a:off x="4135505" y="1993593"/>
                <a:ext cx="843386" cy="412751"/>
              </a:xfrm>
              <a:prstGeom prst="round2Same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2018</a:t>
                </a:r>
              </a:p>
            </p:txBody>
          </p:sp>
          <p:sp>
            <p:nvSpPr>
              <p:cNvPr id="31" name="Dikdörtgen: Yuvarlatılmış Üst Köşeler 30">
                <a:extLst>
                  <a:ext uri="{FF2B5EF4-FFF2-40B4-BE49-F238E27FC236}">
                    <a16:creationId xmlns:a16="http://schemas.microsoft.com/office/drawing/2014/main" xmlns="" id="{06763E78-0EF9-4EB8-AEB3-89BFC485A244}"/>
                  </a:ext>
                </a:extLst>
              </p:cNvPr>
              <p:cNvSpPr/>
              <p:nvPr/>
            </p:nvSpPr>
            <p:spPr>
              <a:xfrm>
                <a:off x="7110619" y="1993593"/>
                <a:ext cx="843386" cy="412751"/>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2020</a:t>
                </a:r>
              </a:p>
            </p:txBody>
          </p:sp>
          <p:sp>
            <p:nvSpPr>
              <p:cNvPr id="32" name="Dikdörtgen: Yuvarlatılmış Üst Köşeler 33">
                <a:extLst>
                  <a:ext uri="{FF2B5EF4-FFF2-40B4-BE49-F238E27FC236}">
                    <a16:creationId xmlns:a16="http://schemas.microsoft.com/office/drawing/2014/main" xmlns="" id="{DEA662AA-89C6-4CF4-8934-E52DC80667D8}"/>
                  </a:ext>
                </a:extLst>
              </p:cNvPr>
              <p:cNvSpPr/>
              <p:nvPr/>
            </p:nvSpPr>
            <p:spPr>
              <a:xfrm>
                <a:off x="6163088" y="1993593"/>
                <a:ext cx="843386" cy="412751"/>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2019</a:t>
                </a:r>
              </a:p>
            </p:txBody>
          </p:sp>
          <p:sp>
            <p:nvSpPr>
              <p:cNvPr id="33" name="Dikdörtgen: Yuvarlatılmış Üst Köşeler 42">
                <a:extLst>
                  <a:ext uri="{FF2B5EF4-FFF2-40B4-BE49-F238E27FC236}">
                    <a16:creationId xmlns:a16="http://schemas.microsoft.com/office/drawing/2014/main" xmlns="" id="{EC533748-EEE2-4BA9-A524-9450A7BF7DB3}"/>
                  </a:ext>
                </a:extLst>
              </p:cNvPr>
              <p:cNvSpPr/>
              <p:nvPr/>
            </p:nvSpPr>
            <p:spPr>
              <a:xfrm>
                <a:off x="9138200" y="1993593"/>
                <a:ext cx="843386" cy="412751"/>
              </a:xfrm>
              <a:prstGeom prst="round2SameRect">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2021</a:t>
                </a:r>
              </a:p>
            </p:txBody>
          </p:sp>
          <p:sp>
            <p:nvSpPr>
              <p:cNvPr id="34" name="Dikdörtgen: Yuvarlatılmış Üst Köşeler 45">
                <a:extLst>
                  <a:ext uri="{FF2B5EF4-FFF2-40B4-BE49-F238E27FC236}">
                    <a16:creationId xmlns:a16="http://schemas.microsoft.com/office/drawing/2014/main" xmlns="" id="{72D302F9-4C01-4185-AF58-B5EEE5362D30}"/>
                  </a:ext>
                </a:extLst>
              </p:cNvPr>
              <p:cNvSpPr/>
              <p:nvPr/>
            </p:nvSpPr>
            <p:spPr>
              <a:xfrm>
                <a:off x="8190669" y="1993593"/>
                <a:ext cx="843386" cy="412751"/>
              </a:xfrm>
              <a:prstGeom prst="round2SameRect">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2020</a:t>
                </a:r>
              </a:p>
            </p:txBody>
          </p:sp>
          <p:sp>
            <p:nvSpPr>
              <p:cNvPr id="35" name="Dikdörtgen: Yuvarlatılmış Üst Köşeler 48">
                <a:extLst>
                  <a:ext uri="{FF2B5EF4-FFF2-40B4-BE49-F238E27FC236}">
                    <a16:creationId xmlns:a16="http://schemas.microsoft.com/office/drawing/2014/main" xmlns="" id="{C7AE3EF1-4858-4058-BB0C-469D3EB36171}"/>
                  </a:ext>
                </a:extLst>
              </p:cNvPr>
              <p:cNvSpPr/>
              <p:nvPr/>
            </p:nvSpPr>
            <p:spPr>
              <a:xfrm>
                <a:off x="11165780" y="1993593"/>
                <a:ext cx="843386" cy="412751"/>
              </a:xfrm>
              <a:prstGeom prst="round2Same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2022</a:t>
                </a:r>
              </a:p>
            </p:txBody>
          </p:sp>
          <p:sp>
            <p:nvSpPr>
              <p:cNvPr id="36" name="Dikdörtgen: Yuvarlatılmış Üst Köşeler 51">
                <a:extLst>
                  <a:ext uri="{FF2B5EF4-FFF2-40B4-BE49-F238E27FC236}">
                    <a16:creationId xmlns:a16="http://schemas.microsoft.com/office/drawing/2014/main" xmlns="" id="{2F925679-9961-4CB0-91A7-858BFCB474C2}"/>
                  </a:ext>
                </a:extLst>
              </p:cNvPr>
              <p:cNvSpPr/>
              <p:nvPr/>
            </p:nvSpPr>
            <p:spPr>
              <a:xfrm>
                <a:off x="10218249" y="1993593"/>
                <a:ext cx="843386" cy="412751"/>
              </a:xfrm>
              <a:prstGeom prst="round2Same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2021</a:t>
                </a:r>
              </a:p>
            </p:txBody>
          </p:sp>
        </p:grpSp>
      </p:grpSp>
      <p:pic>
        <p:nvPicPr>
          <p:cNvPr id="45" name="3 Resim" descr="merkezefendi mem logo2.jpg"/>
          <p:cNvPicPr>
            <a:picLocks noChangeAspect="1"/>
          </p:cNvPicPr>
          <p:nvPr/>
        </p:nvPicPr>
        <p:blipFill>
          <a:blip r:embed="rId3" cstate="print"/>
          <a:srcRect/>
          <a:stretch>
            <a:fillRect/>
          </a:stretch>
        </p:blipFill>
        <p:spPr bwMode="auto">
          <a:xfrm>
            <a:off x="56446" y="101599"/>
            <a:ext cx="1557865" cy="1461054"/>
          </a:xfrm>
          <a:prstGeom prst="rect">
            <a:avLst/>
          </a:prstGeom>
          <a:noFill/>
          <a:ln w="9525">
            <a:noFill/>
            <a:miter lim="800000"/>
            <a:headEnd/>
            <a:tailEnd/>
          </a:ln>
        </p:spPr>
      </p:pic>
    </p:spTree>
    <p:extLst>
      <p:ext uri="{BB962C8B-B14F-4D97-AF65-F5344CB8AC3E}">
        <p14:creationId xmlns="" xmlns:p14="http://schemas.microsoft.com/office/powerpoint/2010/main" val="111637433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830571" y="156526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Akış Çizelgesi: Ayıkla 3"/>
          <p:cNvSpPr/>
          <p:nvPr/>
        </p:nvSpPr>
        <p:spPr>
          <a:xfrm rot="5400000">
            <a:off x="5006406" y="36669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Oval 5"/>
          <p:cNvSpPr/>
          <p:nvPr/>
        </p:nvSpPr>
        <p:spPr>
          <a:xfrm>
            <a:off x="127011" y="116881"/>
            <a:ext cx="1407120" cy="140712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cxnSp>
        <p:nvCxnSpPr>
          <p:cNvPr id="7" name="Düz Bağlayıcı 6"/>
          <p:cNvCxnSpPr>
            <a:stCxn id="6" idx="6"/>
          </p:cNvCxnSpPr>
          <p:nvPr/>
        </p:nvCxnSpPr>
        <p:spPr>
          <a:xfrm>
            <a:off x="1534133" y="820445"/>
            <a:ext cx="10657871" cy="186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a:stCxn id="6" idx="4"/>
          </p:cNvCxnSpPr>
          <p:nvPr/>
        </p:nvCxnSpPr>
        <p:spPr>
          <a:xfrm>
            <a:off x="830571" y="1524005"/>
            <a:ext cx="0" cy="53339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Yay 8"/>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dirty="0"/>
          </a:p>
        </p:txBody>
      </p:sp>
      <p:sp>
        <p:nvSpPr>
          <p:cNvPr id="10" name="Yuvarlatılmış Dikdörtgen 9"/>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1" name="Metin kutusu 10"/>
          <p:cNvSpPr txBox="1"/>
          <p:nvPr/>
        </p:nvSpPr>
        <p:spPr>
          <a:xfrm>
            <a:off x="5475749" y="211327"/>
            <a:ext cx="6716255" cy="584775"/>
          </a:xfrm>
          <a:prstGeom prst="rect">
            <a:avLst/>
          </a:prstGeom>
          <a:noFill/>
        </p:spPr>
        <p:txBody>
          <a:bodyPr wrap="square" rtlCol="0">
            <a:spAutoFit/>
          </a:bodyPr>
          <a:lstStyle/>
          <a:p>
            <a:pPr algn="ctr"/>
            <a:r>
              <a:rPr lang="tr-TR" sz="3200" b="1" dirty="0" smtClean="0">
                <a:effectLst>
                  <a:outerShdw blurRad="38100" dist="38100" dir="2700000" algn="tl">
                    <a:srgbClr val="000000">
                      <a:alpha val="43137"/>
                    </a:srgbClr>
                  </a:outerShdw>
                </a:effectLst>
                <a:latin typeface="Trebuchet MS" panose="020B0603020202020204" pitchFamily="34" charset="0"/>
              </a:rPr>
              <a:t>2023 EĞİTİM VİZYONU</a:t>
            </a:r>
            <a:endParaRPr lang="tr-TR" sz="3200" b="1" dirty="0">
              <a:effectLst>
                <a:outerShdw blurRad="38100" dist="38100" dir="2700000" algn="tl">
                  <a:srgbClr val="000000">
                    <a:alpha val="43137"/>
                  </a:srgbClr>
                </a:outerShdw>
              </a:effectLst>
              <a:latin typeface="Trebuchet MS" panose="020B0603020202020204" pitchFamily="34" charset="0"/>
            </a:endParaRPr>
          </a:p>
        </p:txBody>
      </p:sp>
      <p:sp>
        <p:nvSpPr>
          <p:cNvPr id="12" name="11 Slayt Numarası Yer Tutucusu"/>
          <p:cNvSpPr>
            <a:spLocks noGrp="1"/>
          </p:cNvSpPr>
          <p:nvPr>
            <p:ph type="sldNum" sz="quarter" idx="12"/>
          </p:nvPr>
        </p:nvSpPr>
        <p:spPr/>
        <p:txBody>
          <a:bodyPr/>
          <a:lstStyle/>
          <a:p>
            <a:fld id="{92906C5C-297D-40D7-908D-F30303E58C5D}" type="slidenum">
              <a:rPr lang="tr-TR" smtClean="0"/>
              <a:pPr/>
              <a:t>68</a:t>
            </a:fld>
            <a:endParaRPr lang="tr-TR" dirty="0"/>
          </a:p>
        </p:txBody>
      </p:sp>
      <p:sp>
        <p:nvSpPr>
          <p:cNvPr id="2" name="Dikdörtgen 1"/>
          <p:cNvSpPr/>
          <p:nvPr/>
        </p:nvSpPr>
        <p:spPr>
          <a:xfrm>
            <a:off x="830572" y="1557642"/>
            <a:ext cx="11361429" cy="652166"/>
          </a:xfrm>
          <a:prstGeom prst="rect">
            <a:avLst/>
          </a:prstGeom>
        </p:spPr>
        <p:txBody>
          <a:bodyPr wrap="square">
            <a:spAutoFit/>
          </a:bodyPr>
          <a:lstStyle/>
          <a:p>
            <a:pPr algn="ctr">
              <a:lnSpc>
                <a:spcPct val="107000"/>
              </a:lnSpc>
              <a:spcAft>
                <a:spcPts val="800"/>
              </a:spcAft>
            </a:pPr>
            <a:r>
              <a:rPr lang="tr-TR" sz="3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REHBERLİK VE PSİKOLOJİK DANIŞMANLIK</a:t>
            </a:r>
          </a:p>
        </p:txBody>
      </p:sp>
      <p:sp>
        <p:nvSpPr>
          <p:cNvPr id="14" name="Yuvarlatılmış Dikdörtgen 13"/>
          <p:cNvSpPr/>
          <p:nvPr/>
        </p:nvSpPr>
        <p:spPr>
          <a:xfrm>
            <a:off x="830571" y="228379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5" name="Dikdörtgen 14"/>
          <p:cNvSpPr/>
          <p:nvPr/>
        </p:nvSpPr>
        <p:spPr>
          <a:xfrm>
            <a:off x="830572" y="2334842"/>
            <a:ext cx="11361429" cy="553357"/>
          </a:xfrm>
          <a:prstGeom prst="rect">
            <a:avLst/>
          </a:prstGeom>
        </p:spPr>
        <p:txBody>
          <a:bodyPr wrap="square">
            <a:spAutoFit/>
          </a:bodyPr>
          <a:lstStyle/>
          <a:p>
            <a:pPr algn="ctr">
              <a:lnSpc>
                <a:spcPct val="107000"/>
              </a:lnSpc>
              <a:spcAft>
                <a:spcPts val="800"/>
              </a:spcAft>
            </a:pPr>
            <a:r>
              <a:rPr lang="tr-TR"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REHBERLİK HİZMETLERİ İHTİYAÇLARA YÖNELİK OLARAK YAPILANDIRILACAK</a:t>
            </a:r>
          </a:p>
        </p:txBody>
      </p:sp>
      <p:sp>
        <p:nvSpPr>
          <p:cNvPr id="16" name="Dikdörtgen 15"/>
          <p:cNvSpPr/>
          <p:nvPr/>
        </p:nvSpPr>
        <p:spPr>
          <a:xfrm>
            <a:off x="830572" y="3002323"/>
            <a:ext cx="11026149" cy="2866297"/>
          </a:xfrm>
          <a:prstGeom prst="rect">
            <a:avLst/>
          </a:prstGeom>
        </p:spPr>
        <p:txBody>
          <a:bodyPr wrap="square">
            <a:spAutoFit/>
          </a:bodyPr>
          <a:lstStyle/>
          <a:p>
            <a:pPr algn="just">
              <a:lnSpc>
                <a:spcPct val="107000"/>
              </a:lnSpc>
              <a:spcAft>
                <a:spcPts val="800"/>
              </a:spcAft>
            </a:pPr>
            <a:r>
              <a:rPr lang="tr-TR" sz="2600" dirty="0">
                <a:latin typeface="Calibri" panose="020F0502020204030204" pitchFamily="34" charset="0"/>
                <a:ea typeface="Calibri" panose="020F0502020204030204" pitchFamily="34" charset="0"/>
                <a:cs typeface="Times New Roman" panose="02020603050405020304" pitchFamily="18" charset="0"/>
              </a:rPr>
              <a:t>8</a:t>
            </a:r>
            <a:r>
              <a:rPr lang="tr-TR" sz="2600" dirty="0" smtClean="0">
                <a:latin typeface="Calibri" panose="020F0502020204030204" pitchFamily="34" charset="0"/>
                <a:ea typeface="Calibri" panose="020F0502020204030204" pitchFamily="34" charset="0"/>
                <a:cs typeface="Times New Roman" panose="02020603050405020304" pitchFamily="18" charset="0"/>
              </a:rPr>
              <a:t>- </a:t>
            </a:r>
            <a:r>
              <a:rPr lang="tr-TR" sz="2600" b="1" dirty="0" smtClean="0">
                <a:solidFill>
                  <a:srgbClr val="CC0000"/>
                </a:solidFill>
                <a:latin typeface="Calibri" panose="020F0502020204030204" pitchFamily="34" charset="0"/>
                <a:ea typeface="Calibri" panose="020F0502020204030204" pitchFamily="34" charset="0"/>
                <a:cs typeface="Times New Roman" panose="02020603050405020304" pitchFamily="18" charset="0"/>
              </a:rPr>
              <a:t>Sınıf </a:t>
            </a:r>
            <a:r>
              <a:rPr lang="tr-TR" sz="2600" b="1" dirty="0">
                <a:solidFill>
                  <a:srgbClr val="CC0000"/>
                </a:solidFill>
                <a:latin typeface="Calibri" panose="020F0502020204030204" pitchFamily="34" charset="0"/>
                <a:ea typeface="Calibri" panose="020F0502020204030204" pitchFamily="34" charset="0"/>
                <a:cs typeface="Times New Roman" panose="02020603050405020304" pitchFamily="18" charset="0"/>
              </a:rPr>
              <a:t>öğretmenlerinin rehberlik hizmetlerine ilişkin becerilerinin artması için sertifikasyona dayalı eğitimler düzenlenecektir</a:t>
            </a:r>
            <a:r>
              <a:rPr lang="tr-TR" sz="2600" b="1" dirty="0" smtClean="0">
                <a:solidFill>
                  <a:srgbClr val="CC0000"/>
                </a:solidFill>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spcAft>
                <a:spcPts val="800"/>
              </a:spcAft>
            </a:pPr>
            <a:endParaRPr lang="tr-TR" sz="2600"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sz="2600" dirty="0">
                <a:latin typeface="Calibri" panose="020F0502020204030204" pitchFamily="34" charset="0"/>
                <a:ea typeface="Calibri" panose="020F0502020204030204" pitchFamily="34" charset="0"/>
                <a:cs typeface="Times New Roman" panose="02020603050405020304" pitchFamily="18" charset="0"/>
              </a:rPr>
              <a:t>9</a:t>
            </a:r>
            <a:r>
              <a:rPr lang="tr-TR" sz="2600" dirty="0" smtClean="0">
                <a:latin typeface="Calibri" panose="020F0502020204030204" pitchFamily="34" charset="0"/>
                <a:ea typeface="Calibri" panose="020F0502020204030204" pitchFamily="34" charset="0"/>
                <a:cs typeface="Times New Roman" panose="02020603050405020304" pitchFamily="18" charset="0"/>
              </a:rPr>
              <a:t>- </a:t>
            </a:r>
            <a:r>
              <a:rPr lang="tr-TR" sz="2600" b="1" dirty="0" smtClean="0">
                <a:solidFill>
                  <a:srgbClr val="CC0000"/>
                </a:solidFill>
                <a:latin typeface="Calibri" panose="020F0502020204030204" pitchFamily="34" charset="0"/>
                <a:ea typeface="Calibri" panose="020F0502020204030204" pitchFamily="34" charset="0"/>
                <a:cs typeface="Times New Roman" panose="02020603050405020304" pitchFamily="18" charset="0"/>
              </a:rPr>
              <a:t>Okullarda </a:t>
            </a:r>
            <a:r>
              <a:rPr lang="tr-TR" sz="2600" b="1" dirty="0">
                <a:solidFill>
                  <a:srgbClr val="CC0000"/>
                </a:solidFill>
                <a:latin typeface="Calibri" panose="020F0502020204030204" pitchFamily="34" charset="0"/>
                <a:ea typeface="Calibri" panose="020F0502020204030204" pitchFamily="34" charset="0"/>
                <a:cs typeface="Times New Roman" panose="02020603050405020304" pitchFamily="18" charset="0"/>
              </a:rPr>
              <a:t>rehberlik ve psikolojik danışmanlık alanında, adayların uygulama becerilerinin geliştirilmesine önem veren, nitelikli uzman personel yetiştirilmesi hususunda Yükseköğretim Kurulu ile iş birliği yapılacaktır.</a:t>
            </a:r>
          </a:p>
        </p:txBody>
      </p:sp>
      <p:sp>
        <p:nvSpPr>
          <p:cNvPr id="17" name="Dikdörtgen 16"/>
          <p:cNvSpPr/>
          <p:nvPr/>
        </p:nvSpPr>
        <p:spPr>
          <a:xfrm rot="16200000">
            <a:off x="-647635" y="5276212"/>
            <a:ext cx="2121093" cy="769441"/>
          </a:xfrm>
          <a:prstGeom prst="rect">
            <a:avLst/>
          </a:prstGeom>
        </p:spPr>
        <p:txBody>
          <a:bodyPr wrap="none">
            <a:spAutoFit/>
          </a:bodyPr>
          <a:lstStyle/>
          <a:p>
            <a:r>
              <a:rPr lang="tr-TR" sz="44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HEDEF 1</a:t>
            </a:r>
            <a:endParaRPr lang="tr-TR" sz="4400" dirty="0"/>
          </a:p>
        </p:txBody>
      </p:sp>
      <p:pic>
        <p:nvPicPr>
          <p:cNvPr id="18" name="3 Resim" descr="merkezefendi mem logo2.jpg"/>
          <p:cNvPicPr>
            <a:picLocks noChangeAspect="1"/>
          </p:cNvPicPr>
          <p:nvPr/>
        </p:nvPicPr>
        <p:blipFill>
          <a:blip r:embed="rId3" cstate="print"/>
          <a:srcRect/>
          <a:stretch>
            <a:fillRect/>
          </a:stretch>
        </p:blipFill>
        <p:spPr bwMode="auto">
          <a:xfrm>
            <a:off x="56446" y="101599"/>
            <a:ext cx="1557865" cy="1461054"/>
          </a:xfrm>
          <a:prstGeom prst="rect">
            <a:avLst/>
          </a:prstGeom>
          <a:noFill/>
          <a:ln w="9525">
            <a:noFill/>
            <a:miter lim="800000"/>
            <a:headEnd/>
            <a:tailEnd/>
          </a:ln>
        </p:spPr>
      </p:pic>
    </p:spTree>
    <p:extLst>
      <p:ext uri="{BB962C8B-B14F-4D97-AF65-F5344CB8AC3E}">
        <p14:creationId xmlns="" xmlns:p14="http://schemas.microsoft.com/office/powerpoint/2010/main" val="162900018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830571" y="156526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Akış Çizelgesi: Ayıkla 3"/>
          <p:cNvSpPr/>
          <p:nvPr/>
        </p:nvSpPr>
        <p:spPr>
          <a:xfrm rot="5400000">
            <a:off x="5006406" y="36669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Oval 5"/>
          <p:cNvSpPr/>
          <p:nvPr/>
        </p:nvSpPr>
        <p:spPr>
          <a:xfrm>
            <a:off x="127011" y="116881"/>
            <a:ext cx="1407120" cy="140712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cxnSp>
        <p:nvCxnSpPr>
          <p:cNvPr id="7" name="Düz Bağlayıcı 6"/>
          <p:cNvCxnSpPr>
            <a:stCxn id="6" idx="6"/>
          </p:cNvCxnSpPr>
          <p:nvPr/>
        </p:nvCxnSpPr>
        <p:spPr>
          <a:xfrm>
            <a:off x="1534133" y="820445"/>
            <a:ext cx="10657871" cy="186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a:stCxn id="6" idx="4"/>
          </p:cNvCxnSpPr>
          <p:nvPr/>
        </p:nvCxnSpPr>
        <p:spPr>
          <a:xfrm>
            <a:off x="830571" y="1524005"/>
            <a:ext cx="0" cy="53339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Yay 8"/>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dirty="0"/>
          </a:p>
        </p:txBody>
      </p:sp>
      <p:sp>
        <p:nvSpPr>
          <p:cNvPr id="10" name="Yuvarlatılmış Dikdörtgen 9"/>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1" name="Metin kutusu 10"/>
          <p:cNvSpPr txBox="1"/>
          <p:nvPr/>
        </p:nvSpPr>
        <p:spPr>
          <a:xfrm>
            <a:off x="5475749" y="211327"/>
            <a:ext cx="6716255" cy="584775"/>
          </a:xfrm>
          <a:prstGeom prst="rect">
            <a:avLst/>
          </a:prstGeom>
          <a:noFill/>
        </p:spPr>
        <p:txBody>
          <a:bodyPr wrap="square" rtlCol="0">
            <a:spAutoFit/>
          </a:bodyPr>
          <a:lstStyle/>
          <a:p>
            <a:pPr algn="ctr"/>
            <a:r>
              <a:rPr lang="tr-TR" sz="3200" b="1" dirty="0" smtClean="0">
                <a:effectLst>
                  <a:outerShdw blurRad="38100" dist="38100" dir="2700000" algn="tl">
                    <a:srgbClr val="000000">
                      <a:alpha val="43137"/>
                    </a:srgbClr>
                  </a:outerShdw>
                </a:effectLst>
                <a:latin typeface="Trebuchet MS" panose="020B0603020202020204" pitchFamily="34" charset="0"/>
              </a:rPr>
              <a:t>2023 EĞİTİM VİZYONU</a:t>
            </a:r>
            <a:endParaRPr lang="tr-TR" sz="3200" b="1" dirty="0">
              <a:effectLst>
                <a:outerShdw blurRad="38100" dist="38100" dir="2700000" algn="tl">
                  <a:srgbClr val="000000">
                    <a:alpha val="43137"/>
                  </a:srgbClr>
                </a:outerShdw>
              </a:effectLst>
              <a:latin typeface="Trebuchet MS" panose="020B0603020202020204" pitchFamily="34" charset="0"/>
            </a:endParaRPr>
          </a:p>
        </p:txBody>
      </p:sp>
      <p:sp>
        <p:nvSpPr>
          <p:cNvPr id="12" name="11 Slayt Numarası Yer Tutucusu"/>
          <p:cNvSpPr>
            <a:spLocks noGrp="1"/>
          </p:cNvSpPr>
          <p:nvPr>
            <p:ph type="sldNum" sz="quarter" idx="12"/>
          </p:nvPr>
        </p:nvSpPr>
        <p:spPr/>
        <p:txBody>
          <a:bodyPr/>
          <a:lstStyle/>
          <a:p>
            <a:fld id="{92906C5C-297D-40D7-908D-F30303E58C5D}" type="slidenum">
              <a:rPr lang="tr-TR" smtClean="0"/>
              <a:pPr/>
              <a:t>69</a:t>
            </a:fld>
            <a:endParaRPr lang="tr-TR" dirty="0"/>
          </a:p>
        </p:txBody>
      </p:sp>
      <p:sp>
        <p:nvSpPr>
          <p:cNvPr id="2" name="Dikdörtgen 1"/>
          <p:cNvSpPr/>
          <p:nvPr/>
        </p:nvSpPr>
        <p:spPr>
          <a:xfrm>
            <a:off x="830572" y="1557642"/>
            <a:ext cx="11361429" cy="652166"/>
          </a:xfrm>
          <a:prstGeom prst="rect">
            <a:avLst/>
          </a:prstGeom>
        </p:spPr>
        <p:txBody>
          <a:bodyPr wrap="square">
            <a:spAutoFit/>
          </a:bodyPr>
          <a:lstStyle/>
          <a:p>
            <a:pPr algn="ctr">
              <a:lnSpc>
                <a:spcPct val="107000"/>
              </a:lnSpc>
              <a:spcAft>
                <a:spcPts val="800"/>
              </a:spcAft>
            </a:pPr>
            <a:r>
              <a:rPr lang="tr-TR" sz="3400" b="1"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ÖZEL EĞİTİM</a:t>
            </a:r>
            <a:endParaRPr lang="tr-TR" sz="3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Yuvarlatılmış Dikdörtgen 13"/>
          <p:cNvSpPr/>
          <p:nvPr/>
        </p:nvSpPr>
        <p:spPr>
          <a:xfrm>
            <a:off x="830571" y="2283792"/>
            <a:ext cx="11361431" cy="101438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5" name="Dikdörtgen 14"/>
          <p:cNvSpPr/>
          <p:nvPr/>
        </p:nvSpPr>
        <p:spPr>
          <a:xfrm>
            <a:off x="830572" y="2283791"/>
            <a:ext cx="11361429" cy="1014380"/>
          </a:xfrm>
          <a:prstGeom prst="rect">
            <a:avLst/>
          </a:prstGeom>
        </p:spPr>
        <p:txBody>
          <a:bodyPr wrap="square">
            <a:spAutoFit/>
          </a:bodyPr>
          <a:lstStyle/>
          <a:p>
            <a:pPr algn="ctr">
              <a:lnSpc>
                <a:spcPct val="107000"/>
              </a:lnSpc>
              <a:spcAft>
                <a:spcPts val="800"/>
              </a:spcAft>
            </a:pPr>
            <a:r>
              <a:rPr lang="tr-TR"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ÖZEL EĞİTİME İHTİYACI OLAN ÖĞRENCİLERE YÖNELİK HİZMETLERİN KALİTESİ ARTIRILACAK</a:t>
            </a:r>
          </a:p>
        </p:txBody>
      </p:sp>
      <p:sp>
        <p:nvSpPr>
          <p:cNvPr id="17" name="Dikdörtgen 16"/>
          <p:cNvSpPr/>
          <p:nvPr/>
        </p:nvSpPr>
        <p:spPr>
          <a:xfrm rot="16200000">
            <a:off x="-647635" y="5276212"/>
            <a:ext cx="2121093" cy="769441"/>
          </a:xfrm>
          <a:prstGeom prst="rect">
            <a:avLst/>
          </a:prstGeom>
        </p:spPr>
        <p:txBody>
          <a:bodyPr wrap="none">
            <a:spAutoFit/>
          </a:bodyPr>
          <a:lstStyle/>
          <a:p>
            <a:r>
              <a:rPr lang="tr-TR" sz="44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HEDEF 1</a:t>
            </a:r>
            <a:endParaRPr lang="tr-TR" sz="4400" dirty="0"/>
          </a:p>
        </p:txBody>
      </p:sp>
      <p:sp>
        <p:nvSpPr>
          <p:cNvPr id="18" name="Dikdörtgen 17"/>
          <p:cNvSpPr/>
          <p:nvPr/>
        </p:nvSpPr>
        <p:spPr>
          <a:xfrm>
            <a:off x="830572" y="3381706"/>
            <a:ext cx="11026149" cy="2763705"/>
          </a:xfrm>
          <a:prstGeom prst="rect">
            <a:avLst/>
          </a:prstGeom>
        </p:spPr>
        <p:txBody>
          <a:bodyPr wrap="square">
            <a:spAutoFit/>
          </a:bodyPr>
          <a:lstStyle/>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3- Yerel </a:t>
            </a:r>
            <a:r>
              <a:rPr lang="tr-TR" sz="2600" dirty="0">
                <a:latin typeface="Calibri" panose="020F0502020204030204" pitchFamily="34" charset="0"/>
                <a:ea typeface="Calibri" panose="020F0502020204030204" pitchFamily="34" charset="0"/>
                <a:cs typeface="Times New Roman" panose="02020603050405020304" pitchFamily="18" charset="0"/>
              </a:rPr>
              <a:t>yönetimlerin </a:t>
            </a:r>
            <a:r>
              <a:rPr lang="tr-TR" sz="2600" b="1" dirty="0">
                <a:solidFill>
                  <a:srgbClr val="CC0000"/>
                </a:solidFill>
                <a:latin typeface="Calibri" panose="020F0502020204030204" pitchFamily="34" charset="0"/>
                <a:ea typeface="Calibri" panose="020F0502020204030204" pitchFamily="34" charset="0"/>
                <a:cs typeface="Times New Roman" panose="02020603050405020304" pitchFamily="18" charset="0"/>
              </a:rPr>
              <a:t>özel eğitim merkezleri</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 </a:t>
            </a:r>
            <a:r>
              <a:rPr lang="tr-TR" sz="2600" dirty="0">
                <a:latin typeface="Calibri" panose="020F0502020204030204" pitchFamily="34" charset="0"/>
                <a:ea typeface="Calibri" panose="020F0502020204030204" pitchFamily="34" charset="0"/>
                <a:cs typeface="Times New Roman" panose="02020603050405020304" pitchFamily="18" charset="0"/>
              </a:rPr>
              <a:t>kurması teşvik edilecek ve ihtiyaca uygun müfredat ve hizmet içi programları Millî Eğitim Bakanlığı tarafından verilecektir</a:t>
            </a:r>
            <a:r>
              <a:rPr lang="tr-TR" sz="2600" dirty="0" smtClean="0">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4- </a:t>
            </a:r>
            <a:r>
              <a:rPr lang="tr-TR" sz="2600" b="1"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Kaynaştırma </a:t>
            </a:r>
            <a:r>
              <a:rPr lang="tr-TR" sz="26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eğitiminin imkânlarını geliştirmek</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 </a:t>
            </a:r>
            <a:r>
              <a:rPr lang="tr-TR" sz="2600" dirty="0">
                <a:latin typeface="Calibri" panose="020F0502020204030204" pitchFamily="34" charset="0"/>
                <a:ea typeface="Calibri" panose="020F0502020204030204" pitchFamily="34" charset="0"/>
                <a:cs typeface="Times New Roman" panose="02020603050405020304" pitchFamily="18" charset="0"/>
              </a:rPr>
              <a:t>için sınıf ve branş öğretmenlerine sınıf içindeki uygulamalara destek amaçlı özel eğitim konularında hizmet içi eğitim verilecektir</a:t>
            </a:r>
            <a:r>
              <a:rPr lang="tr-TR" sz="2600" dirty="0" smtClean="0">
                <a:latin typeface="Calibri" panose="020F0502020204030204" pitchFamily="34" charset="0"/>
                <a:ea typeface="Calibri" panose="020F0502020204030204" pitchFamily="34" charset="0"/>
                <a:cs typeface="Times New Roman" panose="02020603050405020304" pitchFamily="18" charset="0"/>
              </a:rPr>
              <a:t>.</a:t>
            </a:r>
            <a:endParaRPr lang="tr-TR" sz="2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6" name="3 Resim" descr="merkezefendi mem logo2.jpg"/>
          <p:cNvPicPr>
            <a:picLocks noChangeAspect="1"/>
          </p:cNvPicPr>
          <p:nvPr/>
        </p:nvPicPr>
        <p:blipFill>
          <a:blip r:embed="rId3" cstate="print"/>
          <a:srcRect/>
          <a:stretch>
            <a:fillRect/>
          </a:stretch>
        </p:blipFill>
        <p:spPr bwMode="auto">
          <a:xfrm>
            <a:off x="56446" y="101599"/>
            <a:ext cx="1557865" cy="1461054"/>
          </a:xfrm>
          <a:prstGeom prst="rect">
            <a:avLst/>
          </a:prstGeom>
          <a:noFill/>
          <a:ln w="9525">
            <a:noFill/>
            <a:miter lim="800000"/>
            <a:headEnd/>
            <a:tailEnd/>
          </a:ln>
        </p:spPr>
      </p:pic>
    </p:spTree>
    <p:extLst>
      <p:ext uri="{BB962C8B-B14F-4D97-AF65-F5344CB8AC3E}">
        <p14:creationId xmlns="" xmlns:p14="http://schemas.microsoft.com/office/powerpoint/2010/main" val="24457336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Yuvarlatılmış Dikdörtgen 19"/>
          <p:cNvSpPr/>
          <p:nvPr/>
        </p:nvSpPr>
        <p:spPr>
          <a:xfrm>
            <a:off x="830571" y="156526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sp>
        <p:nvSpPr>
          <p:cNvPr id="4" name="Akış Çizelgesi: Ayıkla 3"/>
          <p:cNvSpPr/>
          <p:nvPr/>
        </p:nvSpPr>
        <p:spPr>
          <a:xfrm rot="5400000">
            <a:off x="5006406" y="36669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sp>
        <p:nvSpPr>
          <p:cNvPr id="6" name="Oval 5"/>
          <p:cNvSpPr/>
          <p:nvPr/>
        </p:nvSpPr>
        <p:spPr>
          <a:xfrm>
            <a:off x="127011" y="116881"/>
            <a:ext cx="1407120" cy="140712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cxnSp>
        <p:nvCxnSpPr>
          <p:cNvPr id="7" name="Düz Bağlayıcı 6"/>
          <p:cNvCxnSpPr>
            <a:stCxn id="6" idx="6"/>
          </p:cNvCxnSpPr>
          <p:nvPr/>
        </p:nvCxnSpPr>
        <p:spPr>
          <a:xfrm>
            <a:off x="1534133" y="820445"/>
            <a:ext cx="10657871" cy="186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a:stCxn id="6" idx="4"/>
          </p:cNvCxnSpPr>
          <p:nvPr/>
        </p:nvCxnSpPr>
        <p:spPr>
          <a:xfrm>
            <a:off x="830571" y="1524005"/>
            <a:ext cx="0" cy="53339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Yay 8"/>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dirty="0">
              <a:solidFill>
                <a:prstClr val="black"/>
              </a:solidFill>
            </a:endParaRPr>
          </a:p>
        </p:txBody>
      </p:sp>
      <p:sp>
        <p:nvSpPr>
          <p:cNvPr id="10" name="Yuvarlatılmış Dikdörtgen 9"/>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sp>
        <p:nvSpPr>
          <p:cNvPr id="11" name="Metin kutusu 10"/>
          <p:cNvSpPr txBox="1"/>
          <p:nvPr/>
        </p:nvSpPr>
        <p:spPr>
          <a:xfrm>
            <a:off x="5475749" y="211327"/>
            <a:ext cx="6716255" cy="584775"/>
          </a:xfrm>
          <a:prstGeom prst="rect">
            <a:avLst/>
          </a:prstGeom>
          <a:noFill/>
        </p:spPr>
        <p:txBody>
          <a:bodyPr wrap="square" rtlCol="0">
            <a:spAutoFit/>
          </a:bodyPr>
          <a:lstStyle/>
          <a:p>
            <a:pPr algn="ctr"/>
            <a:r>
              <a:rPr lang="tr-TR" sz="3200" b="1" dirty="0" smtClean="0">
                <a:solidFill>
                  <a:prstClr val="black"/>
                </a:solidFill>
                <a:effectLst>
                  <a:outerShdw blurRad="38100" dist="38100" dir="2700000" algn="tl">
                    <a:srgbClr val="000000">
                      <a:alpha val="43137"/>
                    </a:srgbClr>
                  </a:outerShdw>
                </a:effectLst>
                <a:latin typeface="Trebuchet MS" panose="020B0603020202020204" pitchFamily="34" charset="0"/>
              </a:rPr>
              <a:t>2023 EĞİTİM VİZYONU</a:t>
            </a:r>
            <a:endParaRPr lang="tr-TR" sz="3200" b="1" dirty="0">
              <a:solidFill>
                <a:prstClr val="black"/>
              </a:solidFill>
              <a:effectLst>
                <a:outerShdw blurRad="38100" dist="38100" dir="2700000" algn="tl">
                  <a:srgbClr val="000000">
                    <a:alpha val="43137"/>
                  </a:srgbClr>
                </a:outerShdw>
              </a:effectLst>
              <a:latin typeface="Trebuchet MS" panose="020B0603020202020204" pitchFamily="34" charset="0"/>
            </a:endParaRPr>
          </a:p>
        </p:txBody>
      </p:sp>
      <p:sp>
        <p:nvSpPr>
          <p:cNvPr id="12" name="11 Slayt Numarası Yer Tutucusu"/>
          <p:cNvSpPr>
            <a:spLocks noGrp="1"/>
          </p:cNvSpPr>
          <p:nvPr>
            <p:ph type="sldNum" sz="quarter" idx="12"/>
          </p:nvPr>
        </p:nvSpPr>
        <p:spPr/>
        <p:txBody>
          <a:bodyPr/>
          <a:lstStyle/>
          <a:p>
            <a:fld id="{92906C5C-297D-40D7-908D-F30303E58C5D}" type="slidenum">
              <a:rPr lang="tr-TR" smtClean="0">
                <a:solidFill>
                  <a:prstClr val="black">
                    <a:tint val="75000"/>
                  </a:prstClr>
                </a:solidFill>
              </a:rPr>
              <a:pPr/>
              <a:t>7</a:t>
            </a:fld>
            <a:endParaRPr lang="tr-TR" dirty="0">
              <a:solidFill>
                <a:prstClr val="black">
                  <a:tint val="75000"/>
                </a:prstClr>
              </a:solidFill>
            </a:endParaRPr>
          </a:p>
        </p:txBody>
      </p:sp>
      <p:sp>
        <p:nvSpPr>
          <p:cNvPr id="2" name="Dikdörtgen 1"/>
          <p:cNvSpPr/>
          <p:nvPr/>
        </p:nvSpPr>
        <p:spPr>
          <a:xfrm>
            <a:off x="830572" y="1557642"/>
            <a:ext cx="11361429" cy="652166"/>
          </a:xfrm>
          <a:prstGeom prst="rect">
            <a:avLst/>
          </a:prstGeom>
        </p:spPr>
        <p:txBody>
          <a:bodyPr wrap="square">
            <a:spAutoFit/>
          </a:bodyPr>
          <a:lstStyle/>
          <a:p>
            <a:pPr algn="ctr">
              <a:lnSpc>
                <a:spcPct val="107000"/>
              </a:lnSpc>
              <a:spcAft>
                <a:spcPts val="800"/>
              </a:spcAft>
            </a:pPr>
            <a:r>
              <a:rPr lang="tr-TR" sz="3400" b="1" dirty="0" smtClean="0">
                <a:solidFill>
                  <a:prstClr val="black"/>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2023 EĞİTİM VİZYONUNUN FELSEFESİ</a:t>
            </a:r>
            <a:endParaRPr lang="tr-TR" sz="3400" dirty="0">
              <a:solidFill>
                <a:prstClr val="black"/>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p:txBody>
      </p:sp>
      <p:sp>
        <p:nvSpPr>
          <p:cNvPr id="3" name="Dikdörtgen 2"/>
          <p:cNvSpPr/>
          <p:nvPr/>
        </p:nvSpPr>
        <p:spPr>
          <a:xfrm>
            <a:off x="914400" y="2394994"/>
            <a:ext cx="11074400" cy="4323684"/>
          </a:xfrm>
          <a:prstGeom prst="rect">
            <a:avLst/>
          </a:prstGeom>
        </p:spPr>
        <p:txBody>
          <a:bodyPr wrap="square">
            <a:spAutoFit/>
          </a:bodyPr>
          <a:lstStyle/>
          <a:p>
            <a:pPr marL="342900" indent="-342900" algn="just">
              <a:lnSpc>
                <a:spcPct val="107000"/>
              </a:lnSpc>
              <a:spcAft>
                <a:spcPts val="800"/>
              </a:spcAft>
              <a:buFont typeface="Wingdings" pitchFamily="2" charset="2"/>
              <a:buChar char="ü"/>
            </a:pPr>
            <a:r>
              <a:rPr lang="tr-TR" sz="2800" dirty="0">
                <a:ea typeface="Times New Roman"/>
                <a:cs typeface="Times New Roman"/>
              </a:rPr>
              <a:t>İnsan duyumsal, duygusal ve bilişsel ihtiyaçları olan bir beşerdir. İnsan varlığında nasıl ki ruh ve beden birbirinden ayrılmazsa eğitimde de kuram, model, yöntem ve araçlar birbirinden ayrı düşünülemez</a:t>
            </a:r>
            <a:r>
              <a:rPr lang="tr-TR" sz="2800" dirty="0" smtClean="0">
                <a:ea typeface="Times New Roman"/>
                <a:cs typeface="Times New Roman"/>
              </a:rPr>
              <a:t>.</a:t>
            </a:r>
          </a:p>
          <a:p>
            <a:pPr marL="342900" indent="-342900" algn="just">
              <a:lnSpc>
                <a:spcPct val="107000"/>
              </a:lnSpc>
              <a:spcAft>
                <a:spcPts val="800"/>
              </a:spcAft>
              <a:buFont typeface="Wingdings" pitchFamily="2" charset="2"/>
              <a:buChar char="ü"/>
            </a:pPr>
            <a:r>
              <a:rPr lang="tr-TR" sz="2800" dirty="0"/>
              <a:t>2023 eğitim vizyonu eğitimin her kademesinde insanı bütün yönleriyle kemalata ulaştırmaya yönelik çağıl bir anlayışa sahip olmak zorundadır. Bu bakış açısıyla baktığımızda </a:t>
            </a:r>
            <a:r>
              <a:rPr lang="tr-TR" sz="2800" dirty="0">
                <a:solidFill>
                  <a:srgbClr val="FF0000"/>
                </a:solidFill>
              </a:rPr>
              <a:t>2023 eğitim vizyonu; öğrenirken öğretmeyi hedef alan bir paradigmaya sahiptir. İnsan doğasını bu yaklaşımın dışındaki tek kanatlı bir uçuşa mahkûm etmek kadar büyük bir bencillik yoktur. </a:t>
            </a:r>
            <a:r>
              <a:rPr lang="tr-TR" sz="2800" dirty="0"/>
              <a:t>Artık insan doğasını çift kanatlı olarak ele almak zorundayız. </a:t>
            </a:r>
          </a:p>
        </p:txBody>
      </p:sp>
      <p:pic>
        <p:nvPicPr>
          <p:cNvPr id="13" name="3 Resim" descr="merkezefendi mem logo2.jpg"/>
          <p:cNvPicPr>
            <a:picLocks noChangeAspect="1"/>
          </p:cNvPicPr>
          <p:nvPr/>
        </p:nvPicPr>
        <p:blipFill>
          <a:blip r:embed="rId3" cstate="print"/>
          <a:srcRect/>
          <a:stretch>
            <a:fillRect/>
          </a:stretch>
        </p:blipFill>
        <p:spPr bwMode="auto">
          <a:xfrm>
            <a:off x="56446" y="101599"/>
            <a:ext cx="1557865" cy="1461054"/>
          </a:xfrm>
          <a:prstGeom prst="rect">
            <a:avLst/>
          </a:prstGeom>
          <a:noFill/>
          <a:ln w="9525">
            <a:noFill/>
            <a:miter lim="800000"/>
            <a:headEnd/>
            <a:tailEnd/>
          </a:ln>
        </p:spPr>
      </p:pic>
    </p:spTree>
    <p:extLst>
      <p:ext uri="{BB962C8B-B14F-4D97-AF65-F5344CB8AC3E}">
        <p14:creationId xmlns="" xmlns:p14="http://schemas.microsoft.com/office/powerpoint/2010/main" val="137642332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830571" y="156526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Akış Çizelgesi: Ayıkla 3"/>
          <p:cNvSpPr/>
          <p:nvPr/>
        </p:nvSpPr>
        <p:spPr>
          <a:xfrm rot="5400000">
            <a:off x="5006406" y="36669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Oval 5"/>
          <p:cNvSpPr/>
          <p:nvPr/>
        </p:nvSpPr>
        <p:spPr>
          <a:xfrm>
            <a:off x="127011" y="116881"/>
            <a:ext cx="1407120" cy="140712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cxnSp>
        <p:nvCxnSpPr>
          <p:cNvPr id="7" name="Düz Bağlayıcı 6"/>
          <p:cNvCxnSpPr>
            <a:stCxn id="6" idx="6"/>
          </p:cNvCxnSpPr>
          <p:nvPr/>
        </p:nvCxnSpPr>
        <p:spPr>
          <a:xfrm>
            <a:off x="1534133" y="820445"/>
            <a:ext cx="10657871" cy="186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a:stCxn id="6" idx="4"/>
          </p:cNvCxnSpPr>
          <p:nvPr/>
        </p:nvCxnSpPr>
        <p:spPr>
          <a:xfrm>
            <a:off x="830571" y="1524005"/>
            <a:ext cx="0" cy="53339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Yay 8"/>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dirty="0"/>
          </a:p>
        </p:txBody>
      </p:sp>
      <p:sp>
        <p:nvSpPr>
          <p:cNvPr id="10" name="Yuvarlatılmış Dikdörtgen 9"/>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1" name="Metin kutusu 10"/>
          <p:cNvSpPr txBox="1"/>
          <p:nvPr/>
        </p:nvSpPr>
        <p:spPr>
          <a:xfrm>
            <a:off x="5475749" y="211327"/>
            <a:ext cx="6716255" cy="584775"/>
          </a:xfrm>
          <a:prstGeom prst="rect">
            <a:avLst/>
          </a:prstGeom>
          <a:noFill/>
        </p:spPr>
        <p:txBody>
          <a:bodyPr wrap="square" rtlCol="0">
            <a:spAutoFit/>
          </a:bodyPr>
          <a:lstStyle/>
          <a:p>
            <a:pPr algn="ctr"/>
            <a:r>
              <a:rPr lang="tr-TR" sz="3200" b="1" dirty="0" smtClean="0">
                <a:effectLst>
                  <a:outerShdw blurRad="38100" dist="38100" dir="2700000" algn="tl">
                    <a:srgbClr val="000000">
                      <a:alpha val="43137"/>
                    </a:srgbClr>
                  </a:outerShdw>
                </a:effectLst>
                <a:latin typeface="Trebuchet MS" panose="020B0603020202020204" pitchFamily="34" charset="0"/>
              </a:rPr>
              <a:t>2023 EĞİTİM VİZYONU</a:t>
            </a:r>
            <a:endParaRPr lang="tr-TR" sz="3200" b="1" dirty="0">
              <a:effectLst>
                <a:outerShdw blurRad="38100" dist="38100" dir="2700000" algn="tl">
                  <a:srgbClr val="000000">
                    <a:alpha val="43137"/>
                  </a:srgbClr>
                </a:outerShdw>
              </a:effectLst>
              <a:latin typeface="Trebuchet MS" panose="020B0603020202020204" pitchFamily="34" charset="0"/>
            </a:endParaRPr>
          </a:p>
        </p:txBody>
      </p:sp>
      <p:sp>
        <p:nvSpPr>
          <p:cNvPr id="12" name="11 Slayt Numarası Yer Tutucusu"/>
          <p:cNvSpPr>
            <a:spLocks noGrp="1"/>
          </p:cNvSpPr>
          <p:nvPr>
            <p:ph type="sldNum" sz="quarter" idx="12"/>
          </p:nvPr>
        </p:nvSpPr>
        <p:spPr/>
        <p:txBody>
          <a:bodyPr/>
          <a:lstStyle/>
          <a:p>
            <a:fld id="{92906C5C-297D-40D7-908D-F30303E58C5D}" type="slidenum">
              <a:rPr lang="tr-TR" smtClean="0"/>
              <a:pPr/>
              <a:t>70</a:t>
            </a:fld>
            <a:endParaRPr lang="tr-TR" dirty="0"/>
          </a:p>
        </p:txBody>
      </p:sp>
      <p:sp>
        <p:nvSpPr>
          <p:cNvPr id="2" name="Dikdörtgen 1"/>
          <p:cNvSpPr/>
          <p:nvPr/>
        </p:nvSpPr>
        <p:spPr>
          <a:xfrm>
            <a:off x="830572" y="1557642"/>
            <a:ext cx="11361429" cy="652166"/>
          </a:xfrm>
          <a:prstGeom prst="rect">
            <a:avLst/>
          </a:prstGeom>
        </p:spPr>
        <p:txBody>
          <a:bodyPr wrap="square">
            <a:spAutoFit/>
          </a:bodyPr>
          <a:lstStyle/>
          <a:p>
            <a:pPr algn="ctr">
              <a:lnSpc>
                <a:spcPct val="107000"/>
              </a:lnSpc>
              <a:spcAft>
                <a:spcPts val="800"/>
              </a:spcAft>
            </a:pPr>
            <a:r>
              <a:rPr lang="tr-TR" sz="3400" b="1"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ÖZEL EĞİTİM</a:t>
            </a:r>
            <a:endParaRPr lang="tr-TR" sz="3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Yuvarlatılmış Dikdörtgen 13"/>
          <p:cNvSpPr/>
          <p:nvPr/>
        </p:nvSpPr>
        <p:spPr>
          <a:xfrm>
            <a:off x="830571" y="2283792"/>
            <a:ext cx="11361431" cy="101438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5" name="Dikdörtgen 14"/>
          <p:cNvSpPr/>
          <p:nvPr/>
        </p:nvSpPr>
        <p:spPr>
          <a:xfrm>
            <a:off x="830572" y="2283791"/>
            <a:ext cx="11361429" cy="1014380"/>
          </a:xfrm>
          <a:prstGeom prst="rect">
            <a:avLst/>
          </a:prstGeom>
        </p:spPr>
        <p:txBody>
          <a:bodyPr wrap="square">
            <a:spAutoFit/>
          </a:bodyPr>
          <a:lstStyle/>
          <a:p>
            <a:pPr algn="ctr">
              <a:lnSpc>
                <a:spcPct val="107000"/>
              </a:lnSpc>
              <a:spcAft>
                <a:spcPts val="800"/>
              </a:spcAft>
            </a:pPr>
            <a:r>
              <a:rPr lang="tr-TR"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ÖZEL EĞİTİME İHTİYACI OLAN ÖĞRENCİLERE YÖNELİK HİZMETLERİN KALİTESİ ARTIRILACAK</a:t>
            </a:r>
          </a:p>
        </p:txBody>
      </p:sp>
      <p:sp>
        <p:nvSpPr>
          <p:cNvPr id="17" name="Dikdörtgen 16"/>
          <p:cNvSpPr/>
          <p:nvPr/>
        </p:nvSpPr>
        <p:spPr>
          <a:xfrm rot="16200000">
            <a:off x="-647635" y="5276212"/>
            <a:ext cx="2121093" cy="769441"/>
          </a:xfrm>
          <a:prstGeom prst="rect">
            <a:avLst/>
          </a:prstGeom>
        </p:spPr>
        <p:txBody>
          <a:bodyPr wrap="none">
            <a:spAutoFit/>
          </a:bodyPr>
          <a:lstStyle/>
          <a:p>
            <a:r>
              <a:rPr lang="tr-TR" sz="44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HEDEF 1</a:t>
            </a:r>
            <a:endParaRPr lang="tr-TR" sz="4400" dirty="0"/>
          </a:p>
        </p:txBody>
      </p:sp>
      <p:sp>
        <p:nvSpPr>
          <p:cNvPr id="18" name="Dikdörtgen 17"/>
          <p:cNvSpPr/>
          <p:nvPr/>
        </p:nvSpPr>
        <p:spPr>
          <a:xfrm>
            <a:off x="830572" y="3381704"/>
            <a:ext cx="11026149" cy="2866297"/>
          </a:xfrm>
          <a:prstGeom prst="rect">
            <a:avLst/>
          </a:prstGeom>
        </p:spPr>
        <p:txBody>
          <a:bodyPr wrap="square">
            <a:spAutoFit/>
          </a:bodyPr>
          <a:lstStyle/>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5- </a:t>
            </a:r>
            <a:r>
              <a:rPr lang="tr-TR" sz="2600" b="1"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Özel </a:t>
            </a:r>
            <a:r>
              <a:rPr lang="tr-TR" sz="26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eğitim gereksinimi duyan her çocuğumuza ulaşmak için taşınabilir eğitim setleri oluşturulacak </a:t>
            </a:r>
            <a:r>
              <a:rPr lang="tr-TR" sz="2600" dirty="0">
                <a:latin typeface="Calibri" panose="020F0502020204030204" pitchFamily="34" charset="0"/>
                <a:ea typeface="Calibri" panose="020F0502020204030204" pitchFamily="34" charset="0"/>
                <a:cs typeface="Times New Roman" panose="02020603050405020304" pitchFamily="18" charset="0"/>
              </a:rPr>
              <a:t>ve eğitimsiz çocuğumuz bırakılmayacaktır. İhtiyaç duyan aile ve çocuklara evden eğitim konusunda gerekli alt yapı oluşturulacaktır</a:t>
            </a:r>
            <a:r>
              <a:rPr lang="tr-TR" sz="2600" dirty="0" smtClean="0">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spcAft>
                <a:spcPts val="800"/>
              </a:spcAft>
            </a:pPr>
            <a:endParaRPr lang="tr-TR" sz="2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6- Okullarımızdaki </a:t>
            </a:r>
            <a:r>
              <a:rPr lang="tr-TR" sz="2600" dirty="0">
                <a:latin typeface="Calibri" panose="020F0502020204030204" pitchFamily="34" charset="0"/>
                <a:ea typeface="Calibri" panose="020F0502020204030204" pitchFamily="34" charset="0"/>
                <a:cs typeface="Times New Roman" panose="02020603050405020304" pitchFamily="18" charset="0"/>
              </a:rPr>
              <a:t>topluma hizmet uygulamalarının RAM’lar ve özel eğitim merkezleri ile ilişkilendirilmesi sağlanacaktır</a:t>
            </a:r>
            <a:r>
              <a:rPr lang="tr-TR" sz="2600" dirty="0" smtClean="0">
                <a:latin typeface="Calibri" panose="020F0502020204030204" pitchFamily="34" charset="0"/>
                <a:ea typeface="Calibri" panose="020F0502020204030204" pitchFamily="34" charset="0"/>
                <a:cs typeface="Times New Roman" panose="02020603050405020304" pitchFamily="18" charset="0"/>
              </a:rPr>
              <a:t>. </a:t>
            </a:r>
            <a:endParaRPr lang="tr-TR" sz="2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6" name="3 Resim" descr="merkezefendi mem logo2.jpg"/>
          <p:cNvPicPr>
            <a:picLocks noChangeAspect="1"/>
          </p:cNvPicPr>
          <p:nvPr/>
        </p:nvPicPr>
        <p:blipFill>
          <a:blip r:embed="rId3" cstate="print"/>
          <a:srcRect/>
          <a:stretch>
            <a:fillRect/>
          </a:stretch>
        </p:blipFill>
        <p:spPr bwMode="auto">
          <a:xfrm>
            <a:off x="56446" y="101599"/>
            <a:ext cx="1557865" cy="1461054"/>
          </a:xfrm>
          <a:prstGeom prst="rect">
            <a:avLst/>
          </a:prstGeom>
          <a:noFill/>
          <a:ln w="9525">
            <a:noFill/>
            <a:miter lim="800000"/>
            <a:headEnd/>
            <a:tailEnd/>
          </a:ln>
        </p:spPr>
      </p:pic>
    </p:spTree>
    <p:extLst>
      <p:ext uri="{BB962C8B-B14F-4D97-AF65-F5344CB8AC3E}">
        <p14:creationId xmlns="" xmlns:p14="http://schemas.microsoft.com/office/powerpoint/2010/main" val="143401409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830571" y="156526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 name="Akış Çizelgesi: Ayıkla 3"/>
          <p:cNvSpPr/>
          <p:nvPr/>
        </p:nvSpPr>
        <p:spPr>
          <a:xfrm rot="5400000">
            <a:off x="5006406" y="36669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Oval 5"/>
          <p:cNvSpPr/>
          <p:nvPr/>
        </p:nvSpPr>
        <p:spPr>
          <a:xfrm>
            <a:off x="127011" y="116881"/>
            <a:ext cx="1407120" cy="140712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cxnSp>
        <p:nvCxnSpPr>
          <p:cNvPr id="7" name="Düz Bağlayıcı 6"/>
          <p:cNvCxnSpPr>
            <a:stCxn id="6" idx="6"/>
          </p:cNvCxnSpPr>
          <p:nvPr/>
        </p:nvCxnSpPr>
        <p:spPr>
          <a:xfrm>
            <a:off x="1534133" y="820445"/>
            <a:ext cx="10657871" cy="186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a:stCxn id="6" idx="4"/>
          </p:cNvCxnSpPr>
          <p:nvPr/>
        </p:nvCxnSpPr>
        <p:spPr>
          <a:xfrm>
            <a:off x="830571" y="1524005"/>
            <a:ext cx="0" cy="53339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Yay 8"/>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dirty="0"/>
          </a:p>
        </p:txBody>
      </p:sp>
      <p:sp>
        <p:nvSpPr>
          <p:cNvPr id="10" name="Yuvarlatılmış Dikdörtgen 9"/>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1" name="Metin kutusu 10"/>
          <p:cNvSpPr txBox="1"/>
          <p:nvPr/>
        </p:nvSpPr>
        <p:spPr>
          <a:xfrm>
            <a:off x="5475749" y="211327"/>
            <a:ext cx="6716255" cy="584775"/>
          </a:xfrm>
          <a:prstGeom prst="rect">
            <a:avLst/>
          </a:prstGeom>
          <a:noFill/>
        </p:spPr>
        <p:txBody>
          <a:bodyPr wrap="square" rtlCol="0">
            <a:spAutoFit/>
          </a:bodyPr>
          <a:lstStyle/>
          <a:p>
            <a:pPr algn="ctr"/>
            <a:r>
              <a:rPr lang="tr-TR" sz="3200" b="1" dirty="0" smtClean="0">
                <a:effectLst>
                  <a:outerShdw blurRad="38100" dist="38100" dir="2700000" algn="tl">
                    <a:srgbClr val="000000">
                      <a:alpha val="43137"/>
                    </a:srgbClr>
                  </a:outerShdw>
                </a:effectLst>
                <a:latin typeface="Trebuchet MS" panose="020B0603020202020204" pitchFamily="34" charset="0"/>
              </a:rPr>
              <a:t>2023 EĞİTİM VİZYONU</a:t>
            </a:r>
            <a:endParaRPr lang="tr-TR" sz="3200" b="1" dirty="0">
              <a:effectLst>
                <a:outerShdw blurRad="38100" dist="38100" dir="2700000" algn="tl">
                  <a:srgbClr val="000000">
                    <a:alpha val="43137"/>
                  </a:srgbClr>
                </a:outerShdw>
              </a:effectLst>
              <a:latin typeface="Trebuchet MS" panose="020B0603020202020204" pitchFamily="34" charset="0"/>
            </a:endParaRPr>
          </a:p>
        </p:txBody>
      </p:sp>
      <p:sp>
        <p:nvSpPr>
          <p:cNvPr id="12" name="11 Slayt Numarası Yer Tutucusu"/>
          <p:cNvSpPr>
            <a:spLocks noGrp="1"/>
          </p:cNvSpPr>
          <p:nvPr>
            <p:ph type="sldNum" sz="quarter" idx="12"/>
          </p:nvPr>
        </p:nvSpPr>
        <p:spPr/>
        <p:txBody>
          <a:bodyPr/>
          <a:lstStyle/>
          <a:p>
            <a:fld id="{92906C5C-297D-40D7-908D-F30303E58C5D}" type="slidenum">
              <a:rPr lang="tr-TR" smtClean="0"/>
              <a:pPr/>
              <a:t>71</a:t>
            </a:fld>
            <a:endParaRPr lang="tr-TR" dirty="0"/>
          </a:p>
        </p:txBody>
      </p:sp>
      <p:sp>
        <p:nvSpPr>
          <p:cNvPr id="2" name="Dikdörtgen 1"/>
          <p:cNvSpPr/>
          <p:nvPr/>
        </p:nvSpPr>
        <p:spPr>
          <a:xfrm>
            <a:off x="830572" y="1557642"/>
            <a:ext cx="11361429" cy="652166"/>
          </a:xfrm>
          <a:prstGeom prst="rect">
            <a:avLst/>
          </a:prstGeom>
        </p:spPr>
        <p:txBody>
          <a:bodyPr wrap="square">
            <a:spAutoFit/>
          </a:bodyPr>
          <a:lstStyle/>
          <a:p>
            <a:pPr algn="ctr">
              <a:lnSpc>
                <a:spcPct val="107000"/>
              </a:lnSpc>
              <a:spcAft>
                <a:spcPts val="800"/>
              </a:spcAft>
            </a:pPr>
            <a:r>
              <a:rPr lang="tr-TR" sz="3400" b="1"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ÖZEL EĞİTİM</a:t>
            </a:r>
            <a:endParaRPr lang="tr-TR" sz="3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Yuvarlatılmış Dikdörtgen 13"/>
          <p:cNvSpPr/>
          <p:nvPr/>
        </p:nvSpPr>
        <p:spPr>
          <a:xfrm>
            <a:off x="830571" y="2283792"/>
            <a:ext cx="11361431" cy="101438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5" name="Dikdörtgen 14"/>
          <p:cNvSpPr/>
          <p:nvPr/>
        </p:nvSpPr>
        <p:spPr>
          <a:xfrm>
            <a:off x="830572" y="2283791"/>
            <a:ext cx="11361429" cy="1014380"/>
          </a:xfrm>
          <a:prstGeom prst="rect">
            <a:avLst/>
          </a:prstGeom>
        </p:spPr>
        <p:txBody>
          <a:bodyPr wrap="square">
            <a:spAutoFit/>
          </a:bodyPr>
          <a:lstStyle/>
          <a:p>
            <a:pPr algn="ctr">
              <a:lnSpc>
                <a:spcPct val="107000"/>
              </a:lnSpc>
              <a:spcAft>
                <a:spcPts val="800"/>
              </a:spcAft>
            </a:pPr>
            <a:r>
              <a:rPr lang="tr-TR"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ÖZEL EĞİTİME İHTİYACI OLAN ÖĞRENCİLERE YÖNELİK HİZMETLERİN KALİTESİ ARTIRILACAK</a:t>
            </a:r>
          </a:p>
        </p:txBody>
      </p:sp>
      <p:sp>
        <p:nvSpPr>
          <p:cNvPr id="17" name="Dikdörtgen 16"/>
          <p:cNvSpPr/>
          <p:nvPr/>
        </p:nvSpPr>
        <p:spPr>
          <a:xfrm rot="16200000">
            <a:off x="-647635" y="5276212"/>
            <a:ext cx="2121093" cy="769441"/>
          </a:xfrm>
          <a:prstGeom prst="rect">
            <a:avLst/>
          </a:prstGeom>
        </p:spPr>
        <p:txBody>
          <a:bodyPr wrap="none">
            <a:spAutoFit/>
          </a:bodyPr>
          <a:lstStyle/>
          <a:p>
            <a:r>
              <a:rPr lang="tr-TR" sz="44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HEDEF 1</a:t>
            </a:r>
            <a:endParaRPr lang="tr-TR" sz="4400" dirty="0"/>
          </a:p>
        </p:txBody>
      </p:sp>
      <p:sp>
        <p:nvSpPr>
          <p:cNvPr id="18" name="Dikdörtgen 17"/>
          <p:cNvSpPr/>
          <p:nvPr/>
        </p:nvSpPr>
        <p:spPr>
          <a:xfrm>
            <a:off x="830572" y="3381704"/>
            <a:ext cx="11026149" cy="1376724"/>
          </a:xfrm>
          <a:prstGeom prst="rect">
            <a:avLst/>
          </a:prstGeom>
        </p:spPr>
        <p:txBody>
          <a:bodyPr wrap="square">
            <a:spAutoFit/>
          </a:bodyPr>
          <a:lstStyle/>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7- </a:t>
            </a:r>
            <a:r>
              <a:rPr lang="tr-TR" sz="2600" b="1" dirty="0" err="1"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Disleksi</a:t>
            </a:r>
            <a:r>
              <a:rPr lang="tr-TR" sz="26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 otizm ve benzeri konularda uluslararası ve ulusal düzeydeki STK’lar ve kurumlarla ortak çalışmalar özendirilecek,</a:t>
            </a:r>
            <a:r>
              <a:rPr lang="tr-TR" sz="2600" dirty="0">
                <a:latin typeface="Calibri" panose="020F0502020204030204" pitchFamily="34" charset="0"/>
                <a:ea typeface="Calibri" panose="020F0502020204030204" pitchFamily="34" charset="0"/>
                <a:cs typeface="Times New Roman" panose="02020603050405020304" pitchFamily="18" charset="0"/>
              </a:rPr>
              <a:t> yeni kaynaştırma modelleri geliştirilip uygulamaya alınacaktır</a:t>
            </a:r>
            <a:r>
              <a:rPr lang="tr-TR" sz="2600" dirty="0" smtClean="0">
                <a:latin typeface="Calibri" panose="020F0502020204030204" pitchFamily="34" charset="0"/>
                <a:ea typeface="Calibri" panose="020F0502020204030204" pitchFamily="34" charset="0"/>
                <a:cs typeface="Times New Roman" panose="02020603050405020304" pitchFamily="18" charset="0"/>
              </a:rPr>
              <a:t>. </a:t>
            </a:r>
            <a:endParaRPr lang="tr-TR" sz="2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6" name="3 Resim" descr="merkezefendi mem logo2.jpg"/>
          <p:cNvPicPr>
            <a:picLocks noChangeAspect="1"/>
          </p:cNvPicPr>
          <p:nvPr/>
        </p:nvPicPr>
        <p:blipFill>
          <a:blip r:embed="rId3" cstate="print"/>
          <a:srcRect/>
          <a:stretch>
            <a:fillRect/>
          </a:stretch>
        </p:blipFill>
        <p:spPr bwMode="auto">
          <a:xfrm>
            <a:off x="56446" y="101599"/>
            <a:ext cx="1557865" cy="1461054"/>
          </a:xfrm>
          <a:prstGeom prst="rect">
            <a:avLst/>
          </a:prstGeom>
          <a:noFill/>
          <a:ln w="9525">
            <a:noFill/>
            <a:miter lim="800000"/>
            <a:headEnd/>
            <a:tailEnd/>
          </a:ln>
        </p:spPr>
      </p:pic>
    </p:spTree>
    <p:extLst>
      <p:ext uri="{BB962C8B-B14F-4D97-AF65-F5344CB8AC3E}">
        <p14:creationId xmlns="" xmlns:p14="http://schemas.microsoft.com/office/powerpoint/2010/main" val="180196725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830571" y="156526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Akış Çizelgesi: Ayıkla 3"/>
          <p:cNvSpPr/>
          <p:nvPr/>
        </p:nvSpPr>
        <p:spPr>
          <a:xfrm rot="5400000">
            <a:off x="5006406" y="36669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Oval 5"/>
          <p:cNvSpPr/>
          <p:nvPr/>
        </p:nvSpPr>
        <p:spPr>
          <a:xfrm>
            <a:off x="127011" y="116881"/>
            <a:ext cx="1407120" cy="140712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7" name="Düz Bağlayıcı 6"/>
          <p:cNvCxnSpPr>
            <a:stCxn id="6" idx="6"/>
          </p:cNvCxnSpPr>
          <p:nvPr/>
        </p:nvCxnSpPr>
        <p:spPr>
          <a:xfrm>
            <a:off x="1534133" y="820445"/>
            <a:ext cx="10657871" cy="186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a:stCxn id="6" idx="4"/>
          </p:cNvCxnSpPr>
          <p:nvPr/>
        </p:nvCxnSpPr>
        <p:spPr>
          <a:xfrm>
            <a:off x="830571" y="1524005"/>
            <a:ext cx="0" cy="53339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Yay 8"/>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0" name="Yuvarlatılmış Dikdörtgen 9"/>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Metin kutusu 10"/>
          <p:cNvSpPr txBox="1"/>
          <p:nvPr/>
        </p:nvSpPr>
        <p:spPr>
          <a:xfrm>
            <a:off x="5475749" y="211327"/>
            <a:ext cx="6716255" cy="584775"/>
          </a:xfrm>
          <a:prstGeom prst="rect">
            <a:avLst/>
          </a:prstGeom>
          <a:noFill/>
        </p:spPr>
        <p:txBody>
          <a:bodyPr wrap="square" rtlCol="0">
            <a:spAutoFit/>
          </a:bodyPr>
          <a:lstStyle/>
          <a:p>
            <a:pPr algn="ctr"/>
            <a:r>
              <a:rPr lang="tr-TR" sz="3200" b="1" dirty="0" smtClean="0">
                <a:effectLst>
                  <a:outerShdw blurRad="38100" dist="38100" dir="2700000" algn="tl">
                    <a:srgbClr val="000000">
                      <a:alpha val="43137"/>
                    </a:srgbClr>
                  </a:outerShdw>
                </a:effectLst>
                <a:latin typeface="Trebuchet MS" panose="020B0603020202020204" pitchFamily="34" charset="0"/>
              </a:rPr>
              <a:t>2023 EĞİTİM VİZYONU</a:t>
            </a:r>
            <a:endParaRPr lang="tr-TR" sz="3200" b="1" dirty="0">
              <a:effectLst>
                <a:outerShdw blurRad="38100" dist="38100" dir="2700000" algn="tl">
                  <a:srgbClr val="000000">
                    <a:alpha val="43137"/>
                  </a:srgbClr>
                </a:outerShdw>
              </a:effectLst>
              <a:latin typeface="Trebuchet MS" panose="020B0603020202020204" pitchFamily="34" charset="0"/>
            </a:endParaRPr>
          </a:p>
        </p:txBody>
      </p:sp>
      <p:sp>
        <p:nvSpPr>
          <p:cNvPr id="12" name="11 Slayt Numarası Yer Tutucusu"/>
          <p:cNvSpPr>
            <a:spLocks noGrp="1"/>
          </p:cNvSpPr>
          <p:nvPr>
            <p:ph type="sldNum" sz="quarter" idx="12"/>
          </p:nvPr>
        </p:nvSpPr>
        <p:spPr/>
        <p:txBody>
          <a:bodyPr/>
          <a:lstStyle/>
          <a:p>
            <a:fld id="{92906C5C-297D-40D7-908D-F30303E58C5D}" type="slidenum">
              <a:rPr lang="tr-TR" smtClean="0"/>
              <a:pPr/>
              <a:t>72</a:t>
            </a:fld>
            <a:endParaRPr lang="tr-TR"/>
          </a:p>
        </p:txBody>
      </p:sp>
      <p:sp>
        <p:nvSpPr>
          <p:cNvPr id="2" name="Dikdörtgen 1"/>
          <p:cNvSpPr/>
          <p:nvPr/>
        </p:nvSpPr>
        <p:spPr>
          <a:xfrm>
            <a:off x="830572" y="1557642"/>
            <a:ext cx="11361429" cy="652166"/>
          </a:xfrm>
          <a:prstGeom prst="rect">
            <a:avLst/>
          </a:prstGeom>
        </p:spPr>
        <p:txBody>
          <a:bodyPr wrap="square">
            <a:spAutoFit/>
          </a:bodyPr>
          <a:lstStyle/>
          <a:p>
            <a:pPr algn="ctr">
              <a:lnSpc>
                <a:spcPct val="107000"/>
              </a:lnSpc>
              <a:spcAft>
                <a:spcPts val="800"/>
              </a:spcAft>
            </a:pPr>
            <a:r>
              <a:rPr lang="tr-TR" sz="3400" b="1"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ÖZEL YENETENEKLİ ÖĞRENCİLER</a:t>
            </a:r>
            <a:endParaRPr lang="tr-TR" sz="3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Yuvarlatılmış Dikdörtgen 13"/>
          <p:cNvSpPr/>
          <p:nvPr/>
        </p:nvSpPr>
        <p:spPr>
          <a:xfrm>
            <a:off x="830571" y="2283792"/>
            <a:ext cx="11361431" cy="101438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830572" y="2283791"/>
            <a:ext cx="11361429" cy="1014380"/>
          </a:xfrm>
          <a:prstGeom prst="rect">
            <a:avLst/>
          </a:prstGeom>
        </p:spPr>
        <p:txBody>
          <a:bodyPr wrap="square">
            <a:spAutoFit/>
          </a:bodyPr>
          <a:lstStyle/>
          <a:p>
            <a:pPr algn="ctr">
              <a:lnSpc>
                <a:spcPct val="107000"/>
              </a:lnSpc>
              <a:spcAft>
                <a:spcPts val="800"/>
              </a:spcAft>
            </a:pPr>
            <a:r>
              <a:rPr lang="tr-TR"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ÖZEL YETENEKLİLERE YÖNELİK KURUMSAL YAPI ve SÜREÇLER İYİLEŞTİRİLECEK</a:t>
            </a:r>
          </a:p>
        </p:txBody>
      </p:sp>
      <p:sp>
        <p:nvSpPr>
          <p:cNvPr id="17" name="Dikdörtgen 16"/>
          <p:cNvSpPr/>
          <p:nvPr/>
        </p:nvSpPr>
        <p:spPr>
          <a:xfrm rot="16200000">
            <a:off x="-647635" y="5276212"/>
            <a:ext cx="2121093" cy="769441"/>
          </a:xfrm>
          <a:prstGeom prst="rect">
            <a:avLst/>
          </a:prstGeom>
        </p:spPr>
        <p:txBody>
          <a:bodyPr wrap="none">
            <a:spAutoFit/>
          </a:bodyPr>
          <a:lstStyle/>
          <a:p>
            <a:r>
              <a:rPr lang="tr-TR" sz="44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HEDEF 1</a:t>
            </a:r>
            <a:endParaRPr lang="tr-TR" sz="4400" dirty="0"/>
          </a:p>
        </p:txBody>
      </p:sp>
      <p:sp>
        <p:nvSpPr>
          <p:cNvPr id="18" name="Dikdörtgen 17"/>
          <p:cNvSpPr/>
          <p:nvPr/>
        </p:nvSpPr>
        <p:spPr>
          <a:xfrm>
            <a:off x="830572" y="3381704"/>
            <a:ext cx="11026149" cy="2668551"/>
          </a:xfrm>
          <a:prstGeom prst="rect">
            <a:avLst/>
          </a:prstGeom>
        </p:spPr>
        <p:txBody>
          <a:bodyPr wrap="square">
            <a:spAutoFit/>
          </a:bodyPr>
          <a:lstStyle/>
          <a:p>
            <a:pPr algn="just">
              <a:lnSpc>
                <a:spcPct val="107000"/>
              </a:lnSpc>
              <a:spcAft>
                <a:spcPts val="800"/>
              </a:spcAft>
            </a:pPr>
            <a:r>
              <a:rPr lang="tr-TR" sz="2400" dirty="0" smtClean="0">
                <a:latin typeface="Calibri" panose="020F0502020204030204" pitchFamily="34" charset="0"/>
                <a:ea typeface="Calibri" panose="020F0502020204030204" pitchFamily="34" charset="0"/>
                <a:cs typeface="Times New Roman" panose="02020603050405020304" pitchFamily="18" charset="0"/>
              </a:rPr>
              <a:t>1- Bakanlık </a:t>
            </a:r>
            <a:r>
              <a:rPr lang="tr-TR" sz="2400" dirty="0">
                <a:latin typeface="Calibri" panose="020F0502020204030204" pitchFamily="34" charset="0"/>
                <a:ea typeface="Calibri" panose="020F0502020204030204" pitchFamily="34" charset="0"/>
                <a:cs typeface="Times New Roman" panose="02020603050405020304" pitchFamily="18" charset="0"/>
              </a:rPr>
              <a:t>içinde yapılacak çalışmaların bir program çerçevesinde başlayabilmesi amacıyla, amacı, kapsamı, işlevi ve süreci iyi belirlenmiş </a:t>
            </a:r>
            <a:r>
              <a:rPr lang="tr-TR" sz="24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özel yetenekli bireylerin eğitimine dair mevzuat hazırlanacaktır</a:t>
            </a:r>
            <a:r>
              <a:rPr lang="tr-TR" sz="2400" b="1"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800"/>
              </a:spcAft>
            </a:pPr>
            <a:r>
              <a:rPr lang="tr-TR" sz="2400" dirty="0" smtClean="0">
                <a:latin typeface="Calibri" panose="020F0502020204030204" pitchFamily="34" charset="0"/>
                <a:ea typeface="Calibri" panose="020F0502020204030204" pitchFamily="34" charset="0"/>
                <a:cs typeface="Times New Roman" panose="02020603050405020304" pitchFamily="18" charset="0"/>
              </a:rPr>
              <a:t>2- Millî </a:t>
            </a:r>
            <a:r>
              <a:rPr lang="tr-TR" sz="2400" dirty="0">
                <a:latin typeface="Calibri" panose="020F0502020204030204" pitchFamily="34" charset="0"/>
                <a:ea typeface="Calibri" panose="020F0502020204030204" pitchFamily="34" charset="0"/>
                <a:cs typeface="Times New Roman" panose="02020603050405020304" pitchFamily="18" charset="0"/>
              </a:rPr>
              <a:t>Eğitim Bakanlığı </a:t>
            </a:r>
            <a:r>
              <a:rPr lang="tr-TR" sz="24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Özel Yeteneklilerin Eğitimi Bilim ve Değerlendirme Kurulu oluşturulacaktır.</a:t>
            </a:r>
          </a:p>
          <a:p>
            <a:pPr algn="just">
              <a:lnSpc>
                <a:spcPct val="107000"/>
              </a:lnSpc>
              <a:spcAft>
                <a:spcPts val="800"/>
              </a:spcAft>
            </a:pPr>
            <a:r>
              <a:rPr lang="tr-TR" sz="2400" dirty="0" smtClean="0">
                <a:latin typeface="Calibri" panose="020F0502020204030204" pitchFamily="34" charset="0"/>
                <a:ea typeface="Calibri" panose="020F0502020204030204" pitchFamily="34" charset="0"/>
                <a:cs typeface="Times New Roman" panose="02020603050405020304" pitchFamily="18" charset="0"/>
              </a:rPr>
              <a:t>3- </a:t>
            </a:r>
            <a:r>
              <a:rPr lang="tr-TR" sz="2400" b="1"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Özel </a:t>
            </a:r>
            <a:r>
              <a:rPr lang="tr-TR" sz="24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yeteneklilerin eğitimi için lisansüstü düzeyde öğretmen eğitimi planlanacaktır.</a:t>
            </a:r>
          </a:p>
        </p:txBody>
      </p:sp>
      <p:pic>
        <p:nvPicPr>
          <p:cNvPr id="16" name="3 Resim" descr="merkezefendi mem logo2.jpg"/>
          <p:cNvPicPr>
            <a:picLocks noChangeAspect="1"/>
          </p:cNvPicPr>
          <p:nvPr/>
        </p:nvPicPr>
        <p:blipFill>
          <a:blip r:embed="rId3" cstate="print"/>
          <a:srcRect/>
          <a:stretch>
            <a:fillRect/>
          </a:stretch>
        </p:blipFill>
        <p:spPr bwMode="auto">
          <a:xfrm>
            <a:off x="56446" y="101599"/>
            <a:ext cx="1557865" cy="1461054"/>
          </a:xfrm>
          <a:prstGeom prst="rect">
            <a:avLst/>
          </a:prstGeom>
          <a:noFill/>
          <a:ln w="9525">
            <a:noFill/>
            <a:miter lim="800000"/>
            <a:headEnd/>
            <a:tailEnd/>
          </a:ln>
        </p:spPr>
      </p:pic>
    </p:spTree>
    <p:extLst>
      <p:ext uri="{BB962C8B-B14F-4D97-AF65-F5344CB8AC3E}">
        <p14:creationId xmlns="" xmlns:p14="http://schemas.microsoft.com/office/powerpoint/2010/main" val="252344295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830571" y="156526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Akış Çizelgesi: Ayıkla 3"/>
          <p:cNvSpPr/>
          <p:nvPr/>
        </p:nvSpPr>
        <p:spPr>
          <a:xfrm rot="5400000">
            <a:off x="5006406" y="36669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Oval 5"/>
          <p:cNvSpPr/>
          <p:nvPr/>
        </p:nvSpPr>
        <p:spPr>
          <a:xfrm>
            <a:off x="127011" y="116881"/>
            <a:ext cx="1407120" cy="140712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7" name="Düz Bağlayıcı 6"/>
          <p:cNvCxnSpPr>
            <a:stCxn id="6" idx="6"/>
          </p:cNvCxnSpPr>
          <p:nvPr/>
        </p:nvCxnSpPr>
        <p:spPr>
          <a:xfrm>
            <a:off x="1534133" y="820445"/>
            <a:ext cx="10657871" cy="186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a:stCxn id="6" idx="4"/>
          </p:cNvCxnSpPr>
          <p:nvPr/>
        </p:nvCxnSpPr>
        <p:spPr>
          <a:xfrm>
            <a:off x="830571" y="1524005"/>
            <a:ext cx="0" cy="53339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Yay 8"/>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0" name="Yuvarlatılmış Dikdörtgen 9"/>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Metin kutusu 10"/>
          <p:cNvSpPr txBox="1"/>
          <p:nvPr/>
        </p:nvSpPr>
        <p:spPr>
          <a:xfrm>
            <a:off x="5475749" y="211327"/>
            <a:ext cx="6716255" cy="584775"/>
          </a:xfrm>
          <a:prstGeom prst="rect">
            <a:avLst/>
          </a:prstGeom>
          <a:noFill/>
        </p:spPr>
        <p:txBody>
          <a:bodyPr wrap="square" rtlCol="0">
            <a:spAutoFit/>
          </a:bodyPr>
          <a:lstStyle/>
          <a:p>
            <a:pPr algn="ctr"/>
            <a:r>
              <a:rPr lang="tr-TR" sz="3200" b="1" dirty="0" smtClean="0">
                <a:effectLst>
                  <a:outerShdw blurRad="38100" dist="38100" dir="2700000" algn="tl">
                    <a:srgbClr val="000000">
                      <a:alpha val="43137"/>
                    </a:srgbClr>
                  </a:outerShdw>
                </a:effectLst>
                <a:latin typeface="Trebuchet MS" panose="020B0603020202020204" pitchFamily="34" charset="0"/>
              </a:rPr>
              <a:t>2023 EĞİTİM VİZYONU</a:t>
            </a:r>
            <a:endParaRPr lang="tr-TR" sz="3200" b="1" dirty="0">
              <a:effectLst>
                <a:outerShdw blurRad="38100" dist="38100" dir="2700000" algn="tl">
                  <a:srgbClr val="000000">
                    <a:alpha val="43137"/>
                  </a:srgbClr>
                </a:outerShdw>
              </a:effectLst>
              <a:latin typeface="Trebuchet MS" panose="020B0603020202020204" pitchFamily="34" charset="0"/>
            </a:endParaRPr>
          </a:p>
        </p:txBody>
      </p:sp>
      <p:sp>
        <p:nvSpPr>
          <p:cNvPr id="12" name="11 Slayt Numarası Yer Tutucusu"/>
          <p:cNvSpPr>
            <a:spLocks noGrp="1"/>
          </p:cNvSpPr>
          <p:nvPr>
            <p:ph type="sldNum" sz="quarter" idx="12"/>
          </p:nvPr>
        </p:nvSpPr>
        <p:spPr/>
        <p:txBody>
          <a:bodyPr/>
          <a:lstStyle/>
          <a:p>
            <a:fld id="{92906C5C-297D-40D7-908D-F30303E58C5D}" type="slidenum">
              <a:rPr lang="tr-TR" smtClean="0"/>
              <a:pPr/>
              <a:t>73</a:t>
            </a:fld>
            <a:endParaRPr lang="tr-TR"/>
          </a:p>
        </p:txBody>
      </p:sp>
      <p:sp>
        <p:nvSpPr>
          <p:cNvPr id="2" name="Dikdörtgen 1"/>
          <p:cNvSpPr/>
          <p:nvPr/>
        </p:nvSpPr>
        <p:spPr>
          <a:xfrm>
            <a:off x="830572" y="1557642"/>
            <a:ext cx="11361429" cy="652166"/>
          </a:xfrm>
          <a:prstGeom prst="rect">
            <a:avLst/>
          </a:prstGeom>
        </p:spPr>
        <p:txBody>
          <a:bodyPr wrap="square">
            <a:spAutoFit/>
          </a:bodyPr>
          <a:lstStyle/>
          <a:p>
            <a:pPr algn="ctr">
              <a:lnSpc>
                <a:spcPct val="107000"/>
              </a:lnSpc>
              <a:spcAft>
                <a:spcPts val="800"/>
              </a:spcAft>
            </a:pPr>
            <a:r>
              <a:rPr lang="tr-TR" sz="3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ÖZEL YENETENEKLİ ÖĞRENCİLER</a:t>
            </a:r>
          </a:p>
        </p:txBody>
      </p:sp>
      <p:sp>
        <p:nvSpPr>
          <p:cNvPr id="14" name="Yuvarlatılmış Dikdörtgen 13"/>
          <p:cNvSpPr/>
          <p:nvPr/>
        </p:nvSpPr>
        <p:spPr>
          <a:xfrm>
            <a:off x="830571" y="2283792"/>
            <a:ext cx="11361431" cy="101438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830572" y="2283791"/>
            <a:ext cx="11361429" cy="1014380"/>
          </a:xfrm>
          <a:prstGeom prst="rect">
            <a:avLst/>
          </a:prstGeom>
        </p:spPr>
        <p:txBody>
          <a:bodyPr wrap="square">
            <a:spAutoFit/>
          </a:bodyPr>
          <a:lstStyle/>
          <a:p>
            <a:pPr algn="ctr">
              <a:lnSpc>
                <a:spcPct val="107000"/>
              </a:lnSpc>
              <a:spcAft>
                <a:spcPts val="800"/>
              </a:spcAft>
            </a:pPr>
            <a:r>
              <a:rPr lang="tr-TR"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ÖZEL YETENEKLİLERE YÖNELİK TANILAMA ve DEĞERLENDİRME ARAÇLARI DAHA İLERİ SEVİYEYE TAŞINACAK</a:t>
            </a:r>
          </a:p>
        </p:txBody>
      </p:sp>
      <p:sp>
        <p:nvSpPr>
          <p:cNvPr id="17" name="Dikdörtgen 16"/>
          <p:cNvSpPr/>
          <p:nvPr/>
        </p:nvSpPr>
        <p:spPr>
          <a:xfrm rot="16200000">
            <a:off x="-647635" y="5276212"/>
            <a:ext cx="2121093" cy="769441"/>
          </a:xfrm>
          <a:prstGeom prst="rect">
            <a:avLst/>
          </a:prstGeom>
        </p:spPr>
        <p:txBody>
          <a:bodyPr wrap="none">
            <a:spAutoFit/>
          </a:bodyPr>
          <a:lstStyle/>
          <a:p>
            <a:r>
              <a:rPr lang="tr-TR" sz="44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HEDEF 2</a:t>
            </a:r>
            <a:endParaRPr lang="tr-TR" sz="4400" dirty="0"/>
          </a:p>
        </p:txBody>
      </p:sp>
      <p:sp>
        <p:nvSpPr>
          <p:cNvPr id="18" name="Dikdörtgen 17"/>
          <p:cNvSpPr/>
          <p:nvPr/>
        </p:nvSpPr>
        <p:spPr>
          <a:xfrm>
            <a:off x="830572" y="3381704"/>
            <a:ext cx="11026149" cy="1907445"/>
          </a:xfrm>
          <a:prstGeom prst="rect">
            <a:avLst/>
          </a:prstGeom>
        </p:spPr>
        <p:txBody>
          <a:bodyPr wrap="square">
            <a:spAutoFit/>
          </a:bodyPr>
          <a:lstStyle/>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1- </a:t>
            </a:r>
            <a:r>
              <a:rPr lang="tr-TR" sz="2600" dirty="0" smtClean="0">
                <a:solidFill>
                  <a:schemeClr val="accent1"/>
                </a:solidFill>
                <a:latin typeface="Calibri" panose="020F0502020204030204" pitchFamily="34" charset="0"/>
                <a:ea typeface="Calibri" panose="020F0502020204030204" pitchFamily="34" charset="0"/>
                <a:cs typeface="Times New Roman" panose="02020603050405020304" pitchFamily="18" charset="0"/>
              </a:rPr>
              <a:t>Tarama</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 klinik tanı ve eğitsel tanı amaçlı standart ölçme araçları oluşturulacak </a:t>
            </a:r>
            <a:r>
              <a:rPr lang="tr-TR" sz="2600" dirty="0">
                <a:latin typeface="Calibri" panose="020F0502020204030204" pitchFamily="34" charset="0"/>
                <a:ea typeface="Calibri" panose="020F0502020204030204" pitchFamily="34" charset="0"/>
                <a:cs typeface="Times New Roman" panose="02020603050405020304" pitchFamily="18" charset="0"/>
              </a:rPr>
              <a:t>ve çeşitliliği artırılacaktır</a:t>
            </a:r>
            <a:r>
              <a:rPr lang="tr-TR" sz="2600" dirty="0" smtClean="0">
                <a:latin typeface="Calibri" panose="020F0502020204030204" pitchFamily="34" charset="0"/>
                <a:ea typeface="Calibri" panose="020F0502020204030204" pitchFamily="34" charset="0"/>
                <a:cs typeface="Times New Roman" panose="02020603050405020304" pitchFamily="18" charset="0"/>
              </a:rPr>
              <a:t>. </a:t>
            </a:r>
            <a:endParaRPr lang="tr-TR" sz="2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2- </a:t>
            </a:r>
            <a:r>
              <a:rPr lang="tr-TR" sz="2600" dirty="0" smtClean="0">
                <a:solidFill>
                  <a:schemeClr val="accent1"/>
                </a:solidFill>
                <a:latin typeface="Calibri" panose="020F0502020204030204" pitchFamily="34" charset="0"/>
                <a:ea typeface="Calibri" panose="020F0502020204030204" pitchFamily="34" charset="0"/>
                <a:cs typeface="Times New Roman" panose="02020603050405020304" pitchFamily="18" charset="0"/>
              </a:rPr>
              <a:t>Özgün </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zekâ ve yetenek testleri geliştirilecek </a:t>
            </a:r>
            <a:r>
              <a:rPr lang="tr-TR" sz="2600" dirty="0">
                <a:latin typeface="Calibri" panose="020F0502020204030204" pitchFamily="34" charset="0"/>
                <a:ea typeface="Calibri" panose="020F0502020204030204" pitchFamily="34" charset="0"/>
                <a:cs typeface="Times New Roman" panose="02020603050405020304" pitchFamily="18" charset="0"/>
              </a:rPr>
              <a:t>ve yurt dışında geliştirilmiş ölçeklerin kültürel uyum çalışmaları yapılacaktır</a:t>
            </a:r>
            <a:r>
              <a:rPr lang="tr-TR" sz="2600" dirty="0" smtClean="0">
                <a:latin typeface="Calibri" panose="020F0502020204030204" pitchFamily="34" charset="0"/>
                <a:ea typeface="Calibri" panose="020F0502020204030204" pitchFamily="34" charset="0"/>
                <a:cs typeface="Times New Roman" panose="02020603050405020304" pitchFamily="18" charset="0"/>
              </a:rPr>
              <a:t>.</a:t>
            </a:r>
            <a:endParaRPr lang="tr-TR" sz="2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6" name="3 Resim" descr="merkezefendi mem logo2.jpg"/>
          <p:cNvPicPr>
            <a:picLocks noChangeAspect="1"/>
          </p:cNvPicPr>
          <p:nvPr/>
        </p:nvPicPr>
        <p:blipFill>
          <a:blip r:embed="rId3" cstate="print"/>
          <a:srcRect/>
          <a:stretch>
            <a:fillRect/>
          </a:stretch>
        </p:blipFill>
        <p:spPr bwMode="auto">
          <a:xfrm>
            <a:off x="56446" y="101599"/>
            <a:ext cx="1557865" cy="1461054"/>
          </a:xfrm>
          <a:prstGeom prst="rect">
            <a:avLst/>
          </a:prstGeom>
          <a:noFill/>
          <a:ln w="9525">
            <a:noFill/>
            <a:miter lim="800000"/>
            <a:headEnd/>
            <a:tailEnd/>
          </a:ln>
        </p:spPr>
      </p:pic>
    </p:spTree>
    <p:extLst>
      <p:ext uri="{BB962C8B-B14F-4D97-AF65-F5344CB8AC3E}">
        <p14:creationId xmlns="" xmlns:p14="http://schemas.microsoft.com/office/powerpoint/2010/main" val="338334389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830571" y="156526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Akış Çizelgesi: Ayıkla 3"/>
          <p:cNvSpPr/>
          <p:nvPr/>
        </p:nvSpPr>
        <p:spPr>
          <a:xfrm rot="5400000">
            <a:off x="5006406" y="36669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Oval 5"/>
          <p:cNvSpPr/>
          <p:nvPr/>
        </p:nvSpPr>
        <p:spPr>
          <a:xfrm>
            <a:off x="127011" y="116881"/>
            <a:ext cx="1407120" cy="140712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7" name="Düz Bağlayıcı 6"/>
          <p:cNvCxnSpPr>
            <a:stCxn id="6" idx="6"/>
          </p:cNvCxnSpPr>
          <p:nvPr/>
        </p:nvCxnSpPr>
        <p:spPr>
          <a:xfrm>
            <a:off x="1534133" y="820445"/>
            <a:ext cx="10657871" cy="186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a:stCxn id="6" idx="4"/>
          </p:cNvCxnSpPr>
          <p:nvPr/>
        </p:nvCxnSpPr>
        <p:spPr>
          <a:xfrm>
            <a:off x="830571" y="1524005"/>
            <a:ext cx="0" cy="53339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Yay 8"/>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0" name="Yuvarlatılmış Dikdörtgen 9"/>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Metin kutusu 10"/>
          <p:cNvSpPr txBox="1"/>
          <p:nvPr/>
        </p:nvSpPr>
        <p:spPr>
          <a:xfrm>
            <a:off x="5475749" y="211327"/>
            <a:ext cx="6716255" cy="584775"/>
          </a:xfrm>
          <a:prstGeom prst="rect">
            <a:avLst/>
          </a:prstGeom>
          <a:noFill/>
        </p:spPr>
        <p:txBody>
          <a:bodyPr wrap="square" rtlCol="0">
            <a:spAutoFit/>
          </a:bodyPr>
          <a:lstStyle/>
          <a:p>
            <a:pPr algn="ctr"/>
            <a:r>
              <a:rPr lang="tr-TR" sz="3200" b="1" dirty="0" smtClean="0">
                <a:effectLst>
                  <a:outerShdw blurRad="38100" dist="38100" dir="2700000" algn="tl">
                    <a:srgbClr val="000000">
                      <a:alpha val="43137"/>
                    </a:srgbClr>
                  </a:outerShdw>
                </a:effectLst>
                <a:latin typeface="Trebuchet MS" panose="020B0603020202020204" pitchFamily="34" charset="0"/>
              </a:rPr>
              <a:t>2023 EĞİTİM VİZYONU</a:t>
            </a:r>
            <a:endParaRPr lang="tr-TR" sz="3200" b="1" dirty="0">
              <a:effectLst>
                <a:outerShdw blurRad="38100" dist="38100" dir="2700000" algn="tl">
                  <a:srgbClr val="000000">
                    <a:alpha val="43137"/>
                  </a:srgbClr>
                </a:outerShdw>
              </a:effectLst>
              <a:latin typeface="Trebuchet MS" panose="020B0603020202020204" pitchFamily="34" charset="0"/>
            </a:endParaRPr>
          </a:p>
        </p:txBody>
      </p:sp>
      <p:sp>
        <p:nvSpPr>
          <p:cNvPr id="12" name="11 Slayt Numarası Yer Tutucusu"/>
          <p:cNvSpPr>
            <a:spLocks noGrp="1"/>
          </p:cNvSpPr>
          <p:nvPr>
            <p:ph type="sldNum" sz="quarter" idx="12"/>
          </p:nvPr>
        </p:nvSpPr>
        <p:spPr/>
        <p:txBody>
          <a:bodyPr/>
          <a:lstStyle/>
          <a:p>
            <a:fld id="{92906C5C-297D-40D7-908D-F30303E58C5D}" type="slidenum">
              <a:rPr lang="tr-TR" smtClean="0"/>
              <a:pPr/>
              <a:t>74</a:t>
            </a:fld>
            <a:endParaRPr lang="tr-TR"/>
          </a:p>
        </p:txBody>
      </p:sp>
      <p:sp>
        <p:nvSpPr>
          <p:cNvPr id="2" name="Dikdörtgen 1"/>
          <p:cNvSpPr/>
          <p:nvPr/>
        </p:nvSpPr>
        <p:spPr>
          <a:xfrm>
            <a:off x="830572" y="1557642"/>
            <a:ext cx="11361429" cy="652166"/>
          </a:xfrm>
          <a:prstGeom prst="rect">
            <a:avLst/>
          </a:prstGeom>
        </p:spPr>
        <p:txBody>
          <a:bodyPr wrap="square">
            <a:spAutoFit/>
          </a:bodyPr>
          <a:lstStyle/>
          <a:p>
            <a:pPr algn="ctr">
              <a:lnSpc>
                <a:spcPct val="107000"/>
              </a:lnSpc>
              <a:spcAft>
                <a:spcPts val="800"/>
              </a:spcAft>
            </a:pPr>
            <a:r>
              <a:rPr lang="tr-TR" sz="3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ÖZEL YENETENEKLİ ÖĞRENCİLER</a:t>
            </a:r>
          </a:p>
        </p:txBody>
      </p:sp>
      <p:sp>
        <p:nvSpPr>
          <p:cNvPr id="14" name="Yuvarlatılmış Dikdörtgen 13"/>
          <p:cNvSpPr/>
          <p:nvPr/>
        </p:nvSpPr>
        <p:spPr>
          <a:xfrm>
            <a:off x="830571" y="2283792"/>
            <a:ext cx="11361431" cy="101438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830572" y="2283791"/>
            <a:ext cx="11361429" cy="1014380"/>
          </a:xfrm>
          <a:prstGeom prst="rect">
            <a:avLst/>
          </a:prstGeom>
        </p:spPr>
        <p:txBody>
          <a:bodyPr wrap="square">
            <a:spAutoFit/>
          </a:bodyPr>
          <a:lstStyle/>
          <a:p>
            <a:pPr algn="ctr">
              <a:lnSpc>
                <a:spcPct val="107000"/>
              </a:lnSpc>
              <a:spcAft>
                <a:spcPts val="800"/>
              </a:spcAft>
            </a:pPr>
            <a:r>
              <a:rPr lang="tr-TR"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ÖZEL YETENEKLİLERE YÖNELİK TANILAMA ve DEĞERLENDİRME ARAÇLARI DAHA İLERİ SEVİYEYE TAŞINACAK</a:t>
            </a:r>
          </a:p>
        </p:txBody>
      </p:sp>
      <p:sp>
        <p:nvSpPr>
          <p:cNvPr id="17" name="Dikdörtgen 16"/>
          <p:cNvSpPr/>
          <p:nvPr/>
        </p:nvSpPr>
        <p:spPr>
          <a:xfrm rot="16200000">
            <a:off x="-647635" y="5276212"/>
            <a:ext cx="2121093" cy="769441"/>
          </a:xfrm>
          <a:prstGeom prst="rect">
            <a:avLst/>
          </a:prstGeom>
        </p:spPr>
        <p:txBody>
          <a:bodyPr wrap="none">
            <a:spAutoFit/>
          </a:bodyPr>
          <a:lstStyle/>
          <a:p>
            <a:r>
              <a:rPr lang="tr-TR" sz="44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HEDEF 2</a:t>
            </a:r>
            <a:endParaRPr lang="tr-TR" sz="4400" dirty="0"/>
          </a:p>
        </p:txBody>
      </p:sp>
      <p:sp>
        <p:nvSpPr>
          <p:cNvPr id="18" name="Dikdörtgen 17"/>
          <p:cNvSpPr/>
          <p:nvPr/>
        </p:nvSpPr>
        <p:spPr>
          <a:xfrm>
            <a:off x="830572" y="3381704"/>
            <a:ext cx="11026149" cy="3308213"/>
          </a:xfrm>
          <a:prstGeom prst="rect">
            <a:avLst/>
          </a:prstGeom>
        </p:spPr>
        <p:txBody>
          <a:bodyPr wrap="square">
            <a:spAutoFit/>
          </a:bodyPr>
          <a:lstStyle/>
          <a:p>
            <a:pPr lvl="0"/>
            <a:r>
              <a:rPr lang="tr-TR" sz="2600" dirty="0" smtClean="0">
                <a:latin typeface="Calibri" panose="020F0502020204030204" pitchFamily="34" charset="0"/>
                <a:ea typeface="Calibri" panose="020F0502020204030204" pitchFamily="34" charset="0"/>
                <a:cs typeface="Times New Roman" panose="02020603050405020304" pitchFamily="18" charset="0"/>
              </a:rPr>
              <a:t>3- </a:t>
            </a:r>
            <a:r>
              <a:rPr lang="tr-TR" sz="2800" dirty="0">
                <a:solidFill>
                  <a:schemeClr val="accent1"/>
                </a:solidFill>
              </a:rPr>
              <a:t>Tanılama hizmetlerinin yaygınlaştırılması </a:t>
            </a:r>
            <a:r>
              <a:rPr lang="tr-TR" sz="2800" dirty="0"/>
              <a:t>sağlanacaktır</a:t>
            </a:r>
            <a:r>
              <a:rPr lang="tr-TR" sz="2800" dirty="0" smtClean="0"/>
              <a:t>.</a:t>
            </a:r>
          </a:p>
          <a:p>
            <a:pPr lvl="0"/>
            <a:endParaRPr lang="tr-TR" sz="2800" dirty="0"/>
          </a:p>
          <a:p>
            <a:pPr algn="just">
              <a:lnSpc>
                <a:spcPct val="107000"/>
              </a:lnSpc>
              <a:spcAft>
                <a:spcPts val="800"/>
              </a:spcAft>
            </a:pPr>
            <a:endParaRPr lang="tr-TR" sz="2600"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tr-TR" sz="2600" dirty="0">
              <a:latin typeface="Calibri" panose="020F0502020204030204" pitchFamily="34" charset="0"/>
              <a:ea typeface="Calibri" panose="020F0502020204030204" pitchFamily="34" charset="0"/>
              <a:cs typeface="Times New Roman" panose="02020603050405020304" pitchFamily="18" charset="0"/>
            </a:endParaRPr>
          </a:p>
          <a:p>
            <a:pPr lvl="0"/>
            <a:r>
              <a:rPr lang="tr-TR" sz="2600" dirty="0" smtClean="0">
                <a:latin typeface="Calibri" panose="020F0502020204030204" pitchFamily="34" charset="0"/>
                <a:ea typeface="Calibri" panose="020F0502020204030204" pitchFamily="34" charset="0"/>
                <a:cs typeface="Times New Roman" panose="02020603050405020304" pitchFamily="18" charset="0"/>
              </a:rPr>
              <a:t>4- </a:t>
            </a:r>
            <a:r>
              <a:rPr lang="tr-TR" sz="2800" dirty="0"/>
              <a:t>Millî Eğitim Bakanlığı ve üniversiteler arasındaki iş birlikleri kapsamında </a:t>
            </a:r>
            <a:r>
              <a:rPr lang="tr-TR" sz="2800" dirty="0">
                <a:solidFill>
                  <a:schemeClr val="accent1"/>
                </a:solidFill>
              </a:rPr>
              <a:t>Zekâ ve Yetenek Tanılama (Değerleme) İzleme Merkezleri ve Noktaları </a:t>
            </a:r>
            <a:r>
              <a:rPr lang="tr-TR" sz="2800" dirty="0"/>
              <a:t>oluşturulacaktır.</a:t>
            </a:r>
          </a:p>
        </p:txBody>
      </p:sp>
      <p:sp>
        <p:nvSpPr>
          <p:cNvPr id="19" name="Dikdörtgen 20">
            <a:extLst>
              <a:ext uri="{FF2B5EF4-FFF2-40B4-BE49-F238E27FC236}">
                <a16:creationId xmlns:a16="http://schemas.microsoft.com/office/drawing/2014/main" xmlns="" id="{3D532803-586C-4B5C-8414-E114310FAC58}"/>
              </a:ext>
            </a:extLst>
          </p:cNvPr>
          <p:cNvSpPr/>
          <p:nvPr/>
        </p:nvSpPr>
        <p:spPr>
          <a:xfrm>
            <a:off x="2864580" y="4442499"/>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600" b="1" dirty="0">
                <a:ln w="0"/>
                <a:solidFill>
                  <a:schemeClr val="tx1"/>
                </a:solidFill>
                <a:effectLst>
                  <a:outerShdw blurRad="38100" dist="19050" dir="2700000" algn="tl" rotWithShape="0">
                    <a:schemeClr val="dk1">
                      <a:alpha val="40000"/>
                    </a:schemeClr>
                  </a:outerShdw>
                </a:effectLst>
              </a:rPr>
              <a:t>P1, İ1</a:t>
            </a:r>
          </a:p>
        </p:txBody>
      </p:sp>
      <p:sp>
        <p:nvSpPr>
          <p:cNvPr id="20" name="Dikdörtgen 26">
            <a:extLst>
              <a:ext uri="{FF2B5EF4-FFF2-40B4-BE49-F238E27FC236}">
                <a16:creationId xmlns:a16="http://schemas.microsoft.com/office/drawing/2014/main" xmlns="" id="{DFAB2C39-4301-4111-9B37-D554AE6AFB0B}"/>
              </a:ext>
            </a:extLst>
          </p:cNvPr>
          <p:cNvSpPr/>
          <p:nvPr/>
        </p:nvSpPr>
        <p:spPr>
          <a:xfrm>
            <a:off x="1917049" y="4442499"/>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600" b="1" dirty="0">
                <a:ln w="0"/>
                <a:solidFill>
                  <a:schemeClr val="tx1"/>
                </a:solidFill>
                <a:effectLst>
                  <a:outerShdw blurRad="38100" dist="19050" dir="2700000" algn="tl" rotWithShape="0">
                    <a:schemeClr val="dk1">
                      <a:alpha val="40000"/>
                    </a:schemeClr>
                  </a:outerShdw>
                </a:effectLst>
              </a:rPr>
              <a:t>HT, G</a:t>
            </a:r>
          </a:p>
        </p:txBody>
      </p:sp>
      <p:sp>
        <p:nvSpPr>
          <p:cNvPr id="21" name="Dikdörtgen 29">
            <a:extLst>
              <a:ext uri="{FF2B5EF4-FFF2-40B4-BE49-F238E27FC236}">
                <a16:creationId xmlns:a16="http://schemas.microsoft.com/office/drawing/2014/main" xmlns="" id="{40096CD4-1AD2-4D05-9336-BDBC9A8EDA4F}"/>
              </a:ext>
            </a:extLst>
          </p:cNvPr>
          <p:cNvSpPr/>
          <p:nvPr/>
        </p:nvSpPr>
        <p:spPr>
          <a:xfrm>
            <a:off x="4892162" y="4442499"/>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600" b="1" dirty="0">
                <a:ln w="0"/>
                <a:solidFill>
                  <a:schemeClr val="tx1"/>
                </a:solidFill>
                <a:effectLst>
                  <a:outerShdw blurRad="38100" dist="19050" dir="2700000" algn="tl" rotWithShape="0">
                    <a:schemeClr val="dk1">
                      <a:alpha val="40000"/>
                    </a:schemeClr>
                  </a:outerShdw>
                </a:effectLst>
              </a:rPr>
              <a:t>ÜU</a:t>
            </a:r>
          </a:p>
        </p:txBody>
      </p:sp>
      <p:sp>
        <p:nvSpPr>
          <p:cNvPr id="22" name="Dikdörtgen 32">
            <a:extLst>
              <a:ext uri="{FF2B5EF4-FFF2-40B4-BE49-F238E27FC236}">
                <a16:creationId xmlns:a16="http://schemas.microsoft.com/office/drawing/2014/main" xmlns="" id="{5CA22863-855A-4C9A-83EB-0FCDB9D09F34}"/>
              </a:ext>
            </a:extLst>
          </p:cNvPr>
          <p:cNvSpPr/>
          <p:nvPr/>
        </p:nvSpPr>
        <p:spPr>
          <a:xfrm>
            <a:off x="3944632" y="4442499"/>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600" b="1" dirty="0">
                <a:ln w="0"/>
                <a:solidFill>
                  <a:schemeClr val="tx1"/>
                </a:solidFill>
                <a:effectLst>
                  <a:outerShdw blurRad="38100" dist="19050" dir="2700000" algn="tl" rotWithShape="0">
                    <a:schemeClr val="dk1">
                      <a:alpha val="40000"/>
                    </a:schemeClr>
                  </a:outerShdw>
                </a:effectLst>
              </a:rPr>
              <a:t>P2, İ2</a:t>
            </a:r>
          </a:p>
        </p:txBody>
      </p:sp>
      <p:sp>
        <p:nvSpPr>
          <p:cNvPr id="23" name="Dikdörtgen 41">
            <a:extLst>
              <a:ext uri="{FF2B5EF4-FFF2-40B4-BE49-F238E27FC236}">
                <a16:creationId xmlns:a16="http://schemas.microsoft.com/office/drawing/2014/main" xmlns="" id="{EF90D3CE-50DB-4EB5-BC54-79B20DAC533E}"/>
              </a:ext>
            </a:extLst>
          </p:cNvPr>
          <p:cNvSpPr/>
          <p:nvPr/>
        </p:nvSpPr>
        <p:spPr>
          <a:xfrm>
            <a:off x="6919744" y="4442499"/>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600" b="1" dirty="0">
                <a:ln w="0"/>
                <a:solidFill>
                  <a:schemeClr val="tx1"/>
                </a:solidFill>
                <a:effectLst>
                  <a:outerShdw blurRad="38100" dist="19050" dir="2700000" algn="tl" rotWithShape="0">
                    <a:schemeClr val="dk1">
                      <a:alpha val="40000"/>
                    </a:schemeClr>
                  </a:outerShdw>
                </a:effectLst>
              </a:rPr>
              <a:t>UİDİ</a:t>
            </a:r>
          </a:p>
        </p:txBody>
      </p:sp>
      <p:sp>
        <p:nvSpPr>
          <p:cNvPr id="24" name="Dikdörtgen 44">
            <a:extLst>
              <a:ext uri="{FF2B5EF4-FFF2-40B4-BE49-F238E27FC236}">
                <a16:creationId xmlns:a16="http://schemas.microsoft.com/office/drawing/2014/main" xmlns="" id="{371BA538-3D81-4C53-A637-9B5E39AF75D4}"/>
              </a:ext>
            </a:extLst>
          </p:cNvPr>
          <p:cNvSpPr/>
          <p:nvPr/>
        </p:nvSpPr>
        <p:spPr>
          <a:xfrm>
            <a:off x="5972213" y="4442499"/>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600" b="1" dirty="0">
                <a:ln w="0"/>
                <a:solidFill>
                  <a:schemeClr val="tx1"/>
                </a:solidFill>
                <a:effectLst>
                  <a:outerShdw blurRad="38100" dist="19050" dir="2700000" algn="tl" rotWithShape="0">
                    <a:schemeClr val="dk1">
                      <a:alpha val="40000"/>
                    </a:schemeClr>
                  </a:outerShdw>
                </a:effectLst>
              </a:rPr>
              <a:t>UİDİ</a:t>
            </a:r>
          </a:p>
        </p:txBody>
      </p:sp>
      <p:sp>
        <p:nvSpPr>
          <p:cNvPr id="25" name="Dikdörtgen 47">
            <a:extLst>
              <a:ext uri="{FF2B5EF4-FFF2-40B4-BE49-F238E27FC236}">
                <a16:creationId xmlns:a16="http://schemas.microsoft.com/office/drawing/2014/main" xmlns="" id="{404C4D8E-CC51-4D95-8F23-BD19123CD29B}"/>
              </a:ext>
            </a:extLst>
          </p:cNvPr>
          <p:cNvSpPr/>
          <p:nvPr/>
        </p:nvSpPr>
        <p:spPr>
          <a:xfrm>
            <a:off x="8947324" y="4442499"/>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600" b="1" dirty="0">
                <a:ln w="0"/>
                <a:solidFill>
                  <a:schemeClr val="tx1"/>
                </a:solidFill>
                <a:effectLst>
                  <a:outerShdw blurRad="38100" dist="19050" dir="2700000" algn="tl" rotWithShape="0">
                    <a:schemeClr val="dk1">
                      <a:alpha val="40000"/>
                    </a:schemeClr>
                  </a:outerShdw>
                </a:effectLst>
              </a:rPr>
              <a:t>UİDİ</a:t>
            </a:r>
          </a:p>
        </p:txBody>
      </p:sp>
      <p:sp>
        <p:nvSpPr>
          <p:cNvPr id="26" name="Dikdörtgen 50">
            <a:extLst>
              <a:ext uri="{FF2B5EF4-FFF2-40B4-BE49-F238E27FC236}">
                <a16:creationId xmlns:a16="http://schemas.microsoft.com/office/drawing/2014/main" xmlns="" id="{68D44DCD-ABEF-405C-9F99-6B057BD5E1BB}"/>
              </a:ext>
            </a:extLst>
          </p:cNvPr>
          <p:cNvSpPr/>
          <p:nvPr/>
        </p:nvSpPr>
        <p:spPr>
          <a:xfrm>
            <a:off x="7999793" y="4442499"/>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600" b="1" dirty="0">
                <a:ln w="0"/>
                <a:solidFill>
                  <a:schemeClr val="tx1"/>
                </a:solidFill>
                <a:effectLst>
                  <a:outerShdw blurRad="38100" dist="19050" dir="2700000" algn="tl" rotWithShape="0">
                    <a:schemeClr val="dk1">
                      <a:alpha val="40000"/>
                    </a:schemeClr>
                  </a:outerShdw>
                </a:effectLst>
              </a:rPr>
              <a:t>UİDİ</a:t>
            </a:r>
          </a:p>
        </p:txBody>
      </p:sp>
      <p:grpSp>
        <p:nvGrpSpPr>
          <p:cNvPr id="27" name="Grup 1">
            <a:extLst>
              <a:ext uri="{FF2B5EF4-FFF2-40B4-BE49-F238E27FC236}">
                <a16:creationId xmlns:a16="http://schemas.microsoft.com/office/drawing/2014/main" xmlns="" id="{A27CA6FB-E1B5-4040-8F07-97C1460ECF22}"/>
              </a:ext>
            </a:extLst>
          </p:cNvPr>
          <p:cNvGrpSpPr/>
          <p:nvPr/>
        </p:nvGrpSpPr>
        <p:grpSpPr>
          <a:xfrm>
            <a:off x="1917044" y="4029744"/>
            <a:ext cx="7873661" cy="829394"/>
            <a:chOff x="4135505" y="1993593"/>
            <a:chExt cx="7873661" cy="829394"/>
          </a:xfrm>
        </p:grpSpPr>
        <p:grpSp>
          <p:nvGrpSpPr>
            <p:cNvPr id="28" name="Grup 62">
              <a:extLst>
                <a:ext uri="{FF2B5EF4-FFF2-40B4-BE49-F238E27FC236}">
                  <a16:creationId xmlns:a16="http://schemas.microsoft.com/office/drawing/2014/main" xmlns="" id="{6CC26AD3-E6AD-484F-A7A2-59A689196B42}"/>
                </a:ext>
              </a:extLst>
            </p:cNvPr>
            <p:cNvGrpSpPr/>
            <p:nvPr/>
          </p:nvGrpSpPr>
          <p:grpSpPr>
            <a:xfrm>
              <a:off x="4135505" y="2678206"/>
              <a:ext cx="7873661" cy="144781"/>
              <a:chOff x="4135505" y="2678206"/>
              <a:chExt cx="7873661" cy="144781"/>
            </a:xfrm>
          </p:grpSpPr>
          <p:sp>
            <p:nvSpPr>
              <p:cNvPr id="38" name="Dikdörtgen: Yuvarlatılmış Üst Köşeler 19">
                <a:extLst>
                  <a:ext uri="{FF2B5EF4-FFF2-40B4-BE49-F238E27FC236}">
                    <a16:creationId xmlns:a16="http://schemas.microsoft.com/office/drawing/2014/main" xmlns="" id="{4F9B7088-1613-4186-9ACA-4127815A647B}"/>
                  </a:ext>
                </a:extLst>
              </p:cNvPr>
              <p:cNvSpPr/>
              <p:nvPr/>
            </p:nvSpPr>
            <p:spPr>
              <a:xfrm rot="10800000">
                <a:off x="5083036" y="2678206"/>
                <a:ext cx="843386" cy="144781"/>
              </a:xfrm>
              <a:prstGeom prst="round2Same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600"/>
              </a:p>
            </p:txBody>
          </p:sp>
          <p:sp>
            <p:nvSpPr>
              <p:cNvPr id="39" name="Dikdörtgen: Yuvarlatılmış Üst Köşeler 25">
                <a:extLst>
                  <a:ext uri="{FF2B5EF4-FFF2-40B4-BE49-F238E27FC236}">
                    <a16:creationId xmlns:a16="http://schemas.microsoft.com/office/drawing/2014/main" xmlns="" id="{F7FE5BB0-0897-4EE1-8C83-35394BA07BC9}"/>
                  </a:ext>
                </a:extLst>
              </p:cNvPr>
              <p:cNvSpPr/>
              <p:nvPr/>
            </p:nvSpPr>
            <p:spPr>
              <a:xfrm rot="10800000">
                <a:off x="4135505" y="2678206"/>
                <a:ext cx="843386" cy="144781"/>
              </a:xfrm>
              <a:prstGeom prst="round2Same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600"/>
              </a:p>
            </p:txBody>
          </p:sp>
          <p:sp>
            <p:nvSpPr>
              <p:cNvPr id="40" name="Dikdörtgen: Yuvarlatılmış Üst Köşeler 28">
                <a:extLst>
                  <a:ext uri="{FF2B5EF4-FFF2-40B4-BE49-F238E27FC236}">
                    <a16:creationId xmlns:a16="http://schemas.microsoft.com/office/drawing/2014/main" xmlns="" id="{9368EDA0-BE61-4D60-A9B6-64F9508CA9C9}"/>
                  </a:ext>
                </a:extLst>
              </p:cNvPr>
              <p:cNvSpPr/>
              <p:nvPr/>
            </p:nvSpPr>
            <p:spPr>
              <a:xfrm rot="10800000">
                <a:off x="7110619" y="2678206"/>
                <a:ext cx="843386" cy="144781"/>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sz="1600"/>
              </a:p>
            </p:txBody>
          </p:sp>
          <p:sp>
            <p:nvSpPr>
              <p:cNvPr id="41" name="Dikdörtgen: Yuvarlatılmış Üst Köşeler 31">
                <a:extLst>
                  <a:ext uri="{FF2B5EF4-FFF2-40B4-BE49-F238E27FC236}">
                    <a16:creationId xmlns:a16="http://schemas.microsoft.com/office/drawing/2014/main" xmlns="" id="{6BCBDB55-78A5-440A-856B-30EA0B2B4E88}"/>
                  </a:ext>
                </a:extLst>
              </p:cNvPr>
              <p:cNvSpPr/>
              <p:nvPr/>
            </p:nvSpPr>
            <p:spPr>
              <a:xfrm rot="10800000">
                <a:off x="6163088" y="2678206"/>
                <a:ext cx="843386" cy="144781"/>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sz="1600"/>
              </a:p>
            </p:txBody>
          </p:sp>
          <p:sp>
            <p:nvSpPr>
              <p:cNvPr id="42" name="Dikdörtgen: Yuvarlatılmış Üst Köşeler 40">
                <a:extLst>
                  <a:ext uri="{FF2B5EF4-FFF2-40B4-BE49-F238E27FC236}">
                    <a16:creationId xmlns:a16="http://schemas.microsoft.com/office/drawing/2014/main" xmlns="" id="{D13A3FA6-3060-4BD5-A265-14C47B7E2A2C}"/>
                  </a:ext>
                </a:extLst>
              </p:cNvPr>
              <p:cNvSpPr/>
              <p:nvPr/>
            </p:nvSpPr>
            <p:spPr>
              <a:xfrm rot="10800000">
                <a:off x="9138200" y="2678206"/>
                <a:ext cx="843386" cy="144781"/>
              </a:xfrm>
              <a:prstGeom prst="round2Same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tr-TR" sz="1600"/>
              </a:p>
            </p:txBody>
          </p:sp>
          <p:sp>
            <p:nvSpPr>
              <p:cNvPr id="43" name="Dikdörtgen: Yuvarlatılmış Üst Köşeler 43">
                <a:extLst>
                  <a:ext uri="{FF2B5EF4-FFF2-40B4-BE49-F238E27FC236}">
                    <a16:creationId xmlns:a16="http://schemas.microsoft.com/office/drawing/2014/main" xmlns="" id="{838AF3F1-9845-4382-ACE6-68D2A4F39A80}"/>
                  </a:ext>
                </a:extLst>
              </p:cNvPr>
              <p:cNvSpPr/>
              <p:nvPr/>
            </p:nvSpPr>
            <p:spPr>
              <a:xfrm rot="10800000">
                <a:off x="8190669" y="2678206"/>
                <a:ext cx="843386" cy="144781"/>
              </a:xfrm>
              <a:prstGeom prst="round2Same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tr-TR" sz="1600"/>
              </a:p>
            </p:txBody>
          </p:sp>
          <p:sp>
            <p:nvSpPr>
              <p:cNvPr id="44" name="Dikdörtgen: Yuvarlatılmış Üst Köşeler 46">
                <a:extLst>
                  <a:ext uri="{FF2B5EF4-FFF2-40B4-BE49-F238E27FC236}">
                    <a16:creationId xmlns:a16="http://schemas.microsoft.com/office/drawing/2014/main" xmlns="" id="{86A9899E-9392-4E6D-901E-78B1CE46B68C}"/>
                  </a:ext>
                </a:extLst>
              </p:cNvPr>
              <p:cNvSpPr/>
              <p:nvPr/>
            </p:nvSpPr>
            <p:spPr>
              <a:xfrm rot="10800000">
                <a:off x="11165780" y="2678206"/>
                <a:ext cx="843386" cy="144781"/>
              </a:xfrm>
              <a:prstGeom prst="round2Same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600"/>
              </a:p>
            </p:txBody>
          </p:sp>
          <p:sp>
            <p:nvSpPr>
              <p:cNvPr id="45" name="Dikdörtgen: Yuvarlatılmış Üst Köşeler 49">
                <a:extLst>
                  <a:ext uri="{FF2B5EF4-FFF2-40B4-BE49-F238E27FC236}">
                    <a16:creationId xmlns:a16="http://schemas.microsoft.com/office/drawing/2014/main" xmlns="" id="{EC6CCA76-DF14-4FE1-8CFE-4CD1410658E1}"/>
                  </a:ext>
                </a:extLst>
              </p:cNvPr>
              <p:cNvSpPr/>
              <p:nvPr/>
            </p:nvSpPr>
            <p:spPr>
              <a:xfrm rot="10800000">
                <a:off x="10218249" y="2678206"/>
                <a:ext cx="843386" cy="144781"/>
              </a:xfrm>
              <a:prstGeom prst="round2Same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600"/>
              </a:p>
            </p:txBody>
          </p:sp>
        </p:grpSp>
        <p:grpSp>
          <p:nvGrpSpPr>
            <p:cNvPr id="29" name="Grup 61">
              <a:extLst>
                <a:ext uri="{FF2B5EF4-FFF2-40B4-BE49-F238E27FC236}">
                  <a16:creationId xmlns:a16="http://schemas.microsoft.com/office/drawing/2014/main" xmlns="" id="{B1BF4C8F-3541-42BC-BB30-9A281EA71FD9}"/>
                </a:ext>
              </a:extLst>
            </p:cNvPr>
            <p:cNvGrpSpPr/>
            <p:nvPr/>
          </p:nvGrpSpPr>
          <p:grpSpPr>
            <a:xfrm>
              <a:off x="4135505" y="1993593"/>
              <a:ext cx="7873661" cy="412751"/>
              <a:chOff x="4135505" y="1993593"/>
              <a:chExt cx="7873661" cy="412751"/>
            </a:xfrm>
          </p:grpSpPr>
          <p:sp>
            <p:nvSpPr>
              <p:cNvPr id="30" name="Dikdörtgen: Yuvarlatılmış Üst Köşeler 21">
                <a:extLst>
                  <a:ext uri="{FF2B5EF4-FFF2-40B4-BE49-F238E27FC236}">
                    <a16:creationId xmlns:a16="http://schemas.microsoft.com/office/drawing/2014/main" xmlns="" id="{612B8F5B-D5A2-4E5D-B324-E34944EABE19}"/>
                  </a:ext>
                </a:extLst>
              </p:cNvPr>
              <p:cNvSpPr/>
              <p:nvPr/>
            </p:nvSpPr>
            <p:spPr>
              <a:xfrm>
                <a:off x="5083036" y="1993593"/>
                <a:ext cx="843386" cy="412751"/>
              </a:xfrm>
              <a:prstGeom prst="round2Same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600" b="1" dirty="0">
                    <a:solidFill>
                      <a:schemeClr val="bg1"/>
                    </a:solidFill>
                    <a:effectLst>
                      <a:outerShdw blurRad="38100" dist="38100" dir="2700000" algn="tl">
                        <a:srgbClr val="000000">
                          <a:alpha val="43137"/>
                        </a:srgbClr>
                      </a:outerShdw>
                    </a:effectLst>
                  </a:rPr>
                  <a:t>2019</a:t>
                </a:r>
              </a:p>
            </p:txBody>
          </p:sp>
          <p:sp>
            <p:nvSpPr>
              <p:cNvPr id="31" name="Dikdörtgen: Yuvarlatılmış Üst Köşeler 27">
                <a:extLst>
                  <a:ext uri="{FF2B5EF4-FFF2-40B4-BE49-F238E27FC236}">
                    <a16:creationId xmlns:a16="http://schemas.microsoft.com/office/drawing/2014/main" xmlns="" id="{9D0CCE47-61D8-460F-AA83-8A0373B51D8B}"/>
                  </a:ext>
                </a:extLst>
              </p:cNvPr>
              <p:cNvSpPr/>
              <p:nvPr/>
            </p:nvSpPr>
            <p:spPr>
              <a:xfrm>
                <a:off x="4135505" y="1993593"/>
                <a:ext cx="843386" cy="412751"/>
              </a:xfrm>
              <a:prstGeom prst="round2Same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600" b="1" dirty="0">
                    <a:solidFill>
                      <a:schemeClr val="bg1"/>
                    </a:solidFill>
                    <a:effectLst>
                      <a:outerShdw blurRad="38100" dist="38100" dir="2700000" algn="tl">
                        <a:srgbClr val="000000">
                          <a:alpha val="43137"/>
                        </a:srgbClr>
                      </a:outerShdw>
                    </a:effectLst>
                  </a:rPr>
                  <a:t>2018</a:t>
                </a:r>
              </a:p>
            </p:txBody>
          </p:sp>
          <p:sp>
            <p:nvSpPr>
              <p:cNvPr id="32" name="Dikdörtgen: Yuvarlatılmış Üst Köşeler 30">
                <a:extLst>
                  <a:ext uri="{FF2B5EF4-FFF2-40B4-BE49-F238E27FC236}">
                    <a16:creationId xmlns:a16="http://schemas.microsoft.com/office/drawing/2014/main" xmlns="" id="{06763E78-0EF9-4EB8-AEB3-89BFC485A244}"/>
                  </a:ext>
                </a:extLst>
              </p:cNvPr>
              <p:cNvSpPr/>
              <p:nvPr/>
            </p:nvSpPr>
            <p:spPr>
              <a:xfrm>
                <a:off x="7110619" y="1993593"/>
                <a:ext cx="843386" cy="412751"/>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600" b="1" dirty="0">
                    <a:solidFill>
                      <a:schemeClr val="bg1"/>
                    </a:solidFill>
                    <a:effectLst>
                      <a:outerShdw blurRad="38100" dist="38100" dir="2700000" algn="tl">
                        <a:srgbClr val="000000">
                          <a:alpha val="43137"/>
                        </a:srgbClr>
                      </a:outerShdw>
                    </a:effectLst>
                  </a:rPr>
                  <a:t>2020</a:t>
                </a:r>
              </a:p>
            </p:txBody>
          </p:sp>
          <p:sp>
            <p:nvSpPr>
              <p:cNvPr id="33" name="Dikdörtgen: Yuvarlatılmış Üst Köşeler 33">
                <a:extLst>
                  <a:ext uri="{FF2B5EF4-FFF2-40B4-BE49-F238E27FC236}">
                    <a16:creationId xmlns:a16="http://schemas.microsoft.com/office/drawing/2014/main" xmlns="" id="{DEA662AA-89C6-4CF4-8934-E52DC80667D8}"/>
                  </a:ext>
                </a:extLst>
              </p:cNvPr>
              <p:cNvSpPr/>
              <p:nvPr/>
            </p:nvSpPr>
            <p:spPr>
              <a:xfrm>
                <a:off x="6163088" y="1993593"/>
                <a:ext cx="843386" cy="412751"/>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600" b="1" dirty="0">
                    <a:solidFill>
                      <a:schemeClr val="bg1"/>
                    </a:solidFill>
                    <a:effectLst>
                      <a:outerShdw blurRad="38100" dist="38100" dir="2700000" algn="tl">
                        <a:srgbClr val="000000">
                          <a:alpha val="43137"/>
                        </a:srgbClr>
                      </a:outerShdw>
                    </a:effectLst>
                  </a:rPr>
                  <a:t>2019</a:t>
                </a:r>
              </a:p>
            </p:txBody>
          </p:sp>
          <p:sp>
            <p:nvSpPr>
              <p:cNvPr id="34" name="Dikdörtgen: Yuvarlatılmış Üst Köşeler 42">
                <a:extLst>
                  <a:ext uri="{FF2B5EF4-FFF2-40B4-BE49-F238E27FC236}">
                    <a16:creationId xmlns:a16="http://schemas.microsoft.com/office/drawing/2014/main" xmlns="" id="{EC533748-EEE2-4BA9-A524-9450A7BF7DB3}"/>
                  </a:ext>
                </a:extLst>
              </p:cNvPr>
              <p:cNvSpPr/>
              <p:nvPr/>
            </p:nvSpPr>
            <p:spPr>
              <a:xfrm>
                <a:off x="9138200" y="1993593"/>
                <a:ext cx="843386" cy="412751"/>
              </a:xfrm>
              <a:prstGeom prst="round2SameRect">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600" b="1" dirty="0">
                    <a:solidFill>
                      <a:schemeClr val="bg1"/>
                    </a:solidFill>
                    <a:effectLst>
                      <a:outerShdw blurRad="38100" dist="38100" dir="2700000" algn="tl">
                        <a:srgbClr val="000000">
                          <a:alpha val="43137"/>
                        </a:srgbClr>
                      </a:outerShdw>
                    </a:effectLst>
                  </a:rPr>
                  <a:t>2021</a:t>
                </a:r>
              </a:p>
            </p:txBody>
          </p:sp>
          <p:sp>
            <p:nvSpPr>
              <p:cNvPr id="35" name="Dikdörtgen: Yuvarlatılmış Üst Köşeler 45">
                <a:extLst>
                  <a:ext uri="{FF2B5EF4-FFF2-40B4-BE49-F238E27FC236}">
                    <a16:creationId xmlns:a16="http://schemas.microsoft.com/office/drawing/2014/main" xmlns="" id="{72D302F9-4C01-4185-AF58-B5EEE5362D30}"/>
                  </a:ext>
                </a:extLst>
              </p:cNvPr>
              <p:cNvSpPr/>
              <p:nvPr/>
            </p:nvSpPr>
            <p:spPr>
              <a:xfrm>
                <a:off x="8190669" y="1993593"/>
                <a:ext cx="843386" cy="412751"/>
              </a:xfrm>
              <a:prstGeom prst="round2SameRect">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600" b="1" dirty="0">
                    <a:solidFill>
                      <a:schemeClr val="bg1"/>
                    </a:solidFill>
                    <a:effectLst>
                      <a:outerShdw blurRad="38100" dist="38100" dir="2700000" algn="tl">
                        <a:srgbClr val="000000">
                          <a:alpha val="43137"/>
                        </a:srgbClr>
                      </a:outerShdw>
                    </a:effectLst>
                  </a:rPr>
                  <a:t>2020</a:t>
                </a:r>
              </a:p>
            </p:txBody>
          </p:sp>
          <p:sp>
            <p:nvSpPr>
              <p:cNvPr id="36" name="Dikdörtgen: Yuvarlatılmış Üst Köşeler 48">
                <a:extLst>
                  <a:ext uri="{FF2B5EF4-FFF2-40B4-BE49-F238E27FC236}">
                    <a16:creationId xmlns:a16="http://schemas.microsoft.com/office/drawing/2014/main" xmlns="" id="{C7AE3EF1-4858-4058-BB0C-469D3EB36171}"/>
                  </a:ext>
                </a:extLst>
              </p:cNvPr>
              <p:cNvSpPr/>
              <p:nvPr/>
            </p:nvSpPr>
            <p:spPr>
              <a:xfrm>
                <a:off x="11165780" y="1993593"/>
                <a:ext cx="843386" cy="412751"/>
              </a:xfrm>
              <a:prstGeom prst="round2Same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600" b="1" dirty="0">
                    <a:solidFill>
                      <a:schemeClr val="bg1"/>
                    </a:solidFill>
                    <a:effectLst>
                      <a:outerShdw blurRad="38100" dist="38100" dir="2700000" algn="tl">
                        <a:srgbClr val="000000">
                          <a:alpha val="43137"/>
                        </a:srgbClr>
                      </a:outerShdw>
                    </a:effectLst>
                  </a:rPr>
                  <a:t>2022</a:t>
                </a:r>
              </a:p>
            </p:txBody>
          </p:sp>
          <p:sp>
            <p:nvSpPr>
              <p:cNvPr id="37" name="Dikdörtgen: Yuvarlatılmış Üst Köşeler 51">
                <a:extLst>
                  <a:ext uri="{FF2B5EF4-FFF2-40B4-BE49-F238E27FC236}">
                    <a16:creationId xmlns:a16="http://schemas.microsoft.com/office/drawing/2014/main" xmlns="" id="{2F925679-9961-4CB0-91A7-858BFCB474C2}"/>
                  </a:ext>
                </a:extLst>
              </p:cNvPr>
              <p:cNvSpPr/>
              <p:nvPr/>
            </p:nvSpPr>
            <p:spPr>
              <a:xfrm>
                <a:off x="10218249" y="1993593"/>
                <a:ext cx="843386" cy="412751"/>
              </a:xfrm>
              <a:prstGeom prst="round2Same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600" b="1" dirty="0">
                    <a:solidFill>
                      <a:schemeClr val="bg1"/>
                    </a:solidFill>
                    <a:effectLst>
                      <a:outerShdw blurRad="38100" dist="38100" dir="2700000" algn="tl">
                        <a:srgbClr val="000000">
                          <a:alpha val="43137"/>
                        </a:srgbClr>
                      </a:outerShdw>
                    </a:effectLst>
                  </a:rPr>
                  <a:t>2021</a:t>
                </a:r>
              </a:p>
            </p:txBody>
          </p:sp>
        </p:grpSp>
      </p:grpSp>
      <p:pic>
        <p:nvPicPr>
          <p:cNvPr id="46" name="3 Resim" descr="merkezefendi mem logo2.jpg"/>
          <p:cNvPicPr>
            <a:picLocks noChangeAspect="1"/>
          </p:cNvPicPr>
          <p:nvPr/>
        </p:nvPicPr>
        <p:blipFill>
          <a:blip r:embed="rId3" cstate="print"/>
          <a:srcRect/>
          <a:stretch>
            <a:fillRect/>
          </a:stretch>
        </p:blipFill>
        <p:spPr bwMode="auto">
          <a:xfrm>
            <a:off x="56446" y="101599"/>
            <a:ext cx="1557865" cy="1461054"/>
          </a:xfrm>
          <a:prstGeom prst="rect">
            <a:avLst/>
          </a:prstGeom>
          <a:noFill/>
          <a:ln w="9525">
            <a:noFill/>
            <a:miter lim="800000"/>
            <a:headEnd/>
            <a:tailEnd/>
          </a:ln>
        </p:spPr>
      </p:pic>
    </p:spTree>
    <p:extLst>
      <p:ext uri="{BB962C8B-B14F-4D97-AF65-F5344CB8AC3E}">
        <p14:creationId xmlns="" xmlns:p14="http://schemas.microsoft.com/office/powerpoint/2010/main" val="105278480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830571" y="156526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Akış Çizelgesi: Ayıkla 3"/>
          <p:cNvSpPr/>
          <p:nvPr/>
        </p:nvSpPr>
        <p:spPr>
          <a:xfrm rot="5400000">
            <a:off x="5006406" y="36669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Oval 5"/>
          <p:cNvSpPr/>
          <p:nvPr/>
        </p:nvSpPr>
        <p:spPr>
          <a:xfrm>
            <a:off x="127011" y="116881"/>
            <a:ext cx="1407120" cy="140712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7" name="Düz Bağlayıcı 6"/>
          <p:cNvCxnSpPr>
            <a:stCxn id="6" idx="6"/>
          </p:cNvCxnSpPr>
          <p:nvPr/>
        </p:nvCxnSpPr>
        <p:spPr>
          <a:xfrm>
            <a:off x="1534133" y="820445"/>
            <a:ext cx="10657871" cy="186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a:stCxn id="6" idx="4"/>
          </p:cNvCxnSpPr>
          <p:nvPr/>
        </p:nvCxnSpPr>
        <p:spPr>
          <a:xfrm>
            <a:off x="830571" y="1524005"/>
            <a:ext cx="0" cy="53339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Yay 8"/>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0" name="Yuvarlatılmış Dikdörtgen 9"/>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Metin kutusu 10"/>
          <p:cNvSpPr txBox="1"/>
          <p:nvPr/>
        </p:nvSpPr>
        <p:spPr>
          <a:xfrm>
            <a:off x="5475749" y="211327"/>
            <a:ext cx="6716255" cy="584775"/>
          </a:xfrm>
          <a:prstGeom prst="rect">
            <a:avLst/>
          </a:prstGeom>
          <a:noFill/>
        </p:spPr>
        <p:txBody>
          <a:bodyPr wrap="square" rtlCol="0">
            <a:spAutoFit/>
          </a:bodyPr>
          <a:lstStyle/>
          <a:p>
            <a:pPr algn="ctr"/>
            <a:r>
              <a:rPr lang="tr-TR" sz="3200" b="1" dirty="0" smtClean="0">
                <a:effectLst>
                  <a:outerShdw blurRad="38100" dist="38100" dir="2700000" algn="tl">
                    <a:srgbClr val="000000">
                      <a:alpha val="43137"/>
                    </a:srgbClr>
                  </a:outerShdw>
                </a:effectLst>
                <a:latin typeface="Trebuchet MS" panose="020B0603020202020204" pitchFamily="34" charset="0"/>
              </a:rPr>
              <a:t>2023 EĞİTİM VİZYONU</a:t>
            </a:r>
            <a:endParaRPr lang="tr-TR" sz="3200" b="1" dirty="0">
              <a:effectLst>
                <a:outerShdw blurRad="38100" dist="38100" dir="2700000" algn="tl">
                  <a:srgbClr val="000000">
                    <a:alpha val="43137"/>
                  </a:srgbClr>
                </a:outerShdw>
              </a:effectLst>
              <a:latin typeface="Trebuchet MS" panose="020B0603020202020204" pitchFamily="34" charset="0"/>
            </a:endParaRPr>
          </a:p>
        </p:txBody>
      </p:sp>
      <p:sp>
        <p:nvSpPr>
          <p:cNvPr id="12" name="11 Slayt Numarası Yer Tutucusu"/>
          <p:cNvSpPr>
            <a:spLocks noGrp="1"/>
          </p:cNvSpPr>
          <p:nvPr>
            <p:ph type="sldNum" sz="quarter" idx="12"/>
          </p:nvPr>
        </p:nvSpPr>
        <p:spPr/>
        <p:txBody>
          <a:bodyPr/>
          <a:lstStyle/>
          <a:p>
            <a:fld id="{92906C5C-297D-40D7-908D-F30303E58C5D}" type="slidenum">
              <a:rPr lang="tr-TR" smtClean="0"/>
              <a:pPr/>
              <a:t>75</a:t>
            </a:fld>
            <a:endParaRPr lang="tr-TR"/>
          </a:p>
        </p:txBody>
      </p:sp>
      <p:sp>
        <p:nvSpPr>
          <p:cNvPr id="2" name="Dikdörtgen 1"/>
          <p:cNvSpPr/>
          <p:nvPr/>
        </p:nvSpPr>
        <p:spPr>
          <a:xfrm>
            <a:off x="830572" y="1557642"/>
            <a:ext cx="11361429" cy="652166"/>
          </a:xfrm>
          <a:prstGeom prst="rect">
            <a:avLst/>
          </a:prstGeom>
        </p:spPr>
        <p:txBody>
          <a:bodyPr wrap="square">
            <a:spAutoFit/>
          </a:bodyPr>
          <a:lstStyle/>
          <a:p>
            <a:pPr algn="ctr">
              <a:lnSpc>
                <a:spcPct val="107000"/>
              </a:lnSpc>
              <a:spcAft>
                <a:spcPts val="800"/>
              </a:spcAft>
            </a:pPr>
            <a:r>
              <a:rPr lang="tr-TR" sz="3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ÖZEL YENETENEKLİ ÖĞRENCİLER</a:t>
            </a:r>
          </a:p>
        </p:txBody>
      </p:sp>
      <p:sp>
        <p:nvSpPr>
          <p:cNvPr id="14" name="Yuvarlatılmış Dikdörtgen 13"/>
          <p:cNvSpPr/>
          <p:nvPr/>
        </p:nvSpPr>
        <p:spPr>
          <a:xfrm>
            <a:off x="830571" y="2283792"/>
            <a:ext cx="11361431" cy="101438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830572" y="2283791"/>
            <a:ext cx="11361429" cy="1014380"/>
          </a:xfrm>
          <a:prstGeom prst="rect">
            <a:avLst/>
          </a:prstGeom>
        </p:spPr>
        <p:txBody>
          <a:bodyPr wrap="square">
            <a:spAutoFit/>
          </a:bodyPr>
          <a:lstStyle/>
          <a:p>
            <a:pPr algn="ctr">
              <a:lnSpc>
                <a:spcPct val="107000"/>
              </a:lnSpc>
              <a:spcAft>
                <a:spcPts val="800"/>
              </a:spcAft>
            </a:pPr>
            <a:r>
              <a:rPr lang="tr-TR"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ÖZEL YETENEKLİLERE YÖNELİK ÖĞRENME ORTAMLARI, DERS YAPILARI ve MATERYALLERİ GELİŞTİRİLECEK</a:t>
            </a:r>
          </a:p>
        </p:txBody>
      </p:sp>
      <p:sp>
        <p:nvSpPr>
          <p:cNvPr id="17" name="Dikdörtgen 16"/>
          <p:cNvSpPr/>
          <p:nvPr/>
        </p:nvSpPr>
        <p:spPr>
          <a:xfrm rot="16200000">
            <a:off x="-647635" y="5276212"/>
            <a:ext cx="2121093" cy="769441"/>
          </a:xfrm>
          <a:prstGeom prst="rect">
            <a:avLst/>
          </a:prstGeom>
        </p:spPr>
        <p:txBody>
          <a:bodyPr wrap="none">
            <a:spAutoFit/>
          </a:bodyPr>
          <a:lstStyle/>
          <a:p>
            <a:r>
              <a:rPr lang="tr-TR" sz="44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HEDEF 3</a:t>
            </a:r>
            <a:endParaRPr lang="tr-TR" sz="4400" dirty="0"/>
          </a:p>
        </p:txBody>
      </p:sp>
      <p:sp>
        <p:nvSpPr>
          <p:cNvPr id="18" name="Dikdörtgen 17"/>
          <p:cNvSpPr/>
          <p:nvPr/>
        </p:nvSpPr>
        <p:spPr>
          <a:xfrm>
            <a:off x="830572" y="3381706"/>
            <a:ext cx="11026149" cy="2866297"/>
          </a:xfrm>
          <a:prstGeom prst="rect">
            <a:avLst/>
          </a:prstGeom>
        </p:spPr>
        <p:txBody>
          <a:bodyPr wrap="square">
            <a:spAutoFit/>
          </a:bodyPr>
          <a:lstStyle/>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1- </a:t>
            </a:r>
            <a:r>
              <a:rPr lang="tr-TR" sz="2600" dirty="0" smtClean="0">
                <a:solidFill>
                  <a:schemeClr val="accent1"/>
                </a:solidFill>
                <a:latin typeface="Calibri" panose="020F0502020204030204" pitchFamily="34" charset="0"/>
                <a:ea typeface="Calibri" panose="020F0502020204030204" pitchFamily="34" charset="0"/>
                <a:cs typeface="Times New Roman" panose="02020603050405020304" pitchFamily="18" charset="0"/>
              </a:rPr>
              <a:t>İleri </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öğrenme ortamları için materyal ve model geliştirme </a:t>
            </a:r>
            <a:r>
              <a:rPr lang="tr-TR" sz="2600" dirty="0">
                <a:latin typeface="Calibri" panose="020F0502020204030204" pitchFamily="34" charset="0"/>
                <a:ea typeface="Calibri" panose="020F0502020204030204" pitchFamily="34" charset="0"/>
                <a:cs typeface="Times New Roman" panose="02020603050405020304" pitchFamily="18" charset="0"/>
              </a:rPr>
              <a:t>çalışmaları yapılacaktır.</a:t>
            </a:r>
          </a:p>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2- </a:t>
            </a:r>
            <a:r>
              <a:rPr lang="tr-TR" sz="2600" b="1"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5 </a:t>
            </a:r>
            <a:r>
              <a:rPr lang="tr-TR" sz="26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yaş ve ilkokul düzeyinde farklı ve farklılaştırılmış program modellerine </a:t>
            </a:r>
            <a:r>
              <a:rPr lang="tr-TR" sz="2600" dirty="0">
                <a:latin typeface="Calibri" panose="020F0502020204030204" pitchFamily="34" charset="0"/>
                <a:ea typeface="Calibri" panose="020F0502020204030204" pitchFamily="34" charset="0"/>
                <a:cs typeface="Times New Roman" panose="02020603050405020304" pitchFamily="18" charset="0"/>
              </a:rPr>
              <a:t>fırsat tanınacaktır.</a:t>
            </a:r>
          </a:p>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3- </a:t>
            </a:r>
            <a:r>
              <a:rPr lang="tr-TR" sz="2600" b="1"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Özel </a:t>
            </a:r>
            <a:r>
              <a:rPr lang="tr-TR" sz="26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yetenekli bireylerin eğitimi için, örgün ve yaygın eğitimi kapsayan müfredat çalışmaları başlatılacaktır</a:t>
            </a:r>
            <a:r>
              <a:rPr lang="tr-TR" sz="2600" b="1"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a:t>
            </a:r>
            <a:endParaRPr lang="tr-TR" sz="2600" b="1"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6" name="3 Resim" descr="merkezefendi mem logo2.jpg"/>
          <p:cNvPicPr>
            <a:picLocks noChangeAspect="1"/>
          </p:cNvPicPr>
          <p:nvPr/>
        </p:nvPicPr>
        <p:blipFill>
          <a:blip r:embed="rId3" cstate="print"/>
          <a:srcRect/>
          <a:stretch>
            <a:fillRect/>
          </a:stretch>
        </p:blipFill>
        <p:spPr bwMode="auto">
          <a:xfrm>
            <a:off x="56446" y="101599"/>
            <a:ext cx="1557865" cy="1461054"/>
          </a:xfrm>
          <a:prstGeom prst="rect">
            <a:avLst/>
          </a:prstGeom>
          <a:noFill/>
          <a:ln w="9525">
            <a:noFill/>
            <a:miter lim="800000"/>
            <a:headEnd/>
            <a:tailEnd/>
          </a:ln>
        </p:spPr>
      </p:pic>
    </p:spTree>
    <p:extLst>
      <p:ext uri="{BB962C8B-B14F-4D97-AF65-F5344CB8AC3E}">
        <p14:creationId xmlns="" xmlns:p14="http://schemas.microsoft.com/office/powerpoint/2010/main" val="156039464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830571" y="156526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Akış Çizelgesi: Ayıkla 3"/>
          <p:cNvSpPr/>
          <p:nvPr/>
        </p:nvSpPr>
        <p:spPr>
          <a:xfrm rot="5400000">
            <a:off x="5006406" y="36669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Oval 5"/>
          <p:cNvSpPr/>
          <p:nvPr/>
        </p:nvSpPr>
        <p:spPr>
          <a:xfrm>
            <a:off x="127011" y="116881"/>
            <a:ext cx="1407120" cy="140712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7" name="Düz Bağlayıcı 6"/>
          <p:cNvCxnSpPr>
            <a:stCxn id="6" idx="6"/>
          </p:cNvCxnSpPr>
          <p:nvPr/>
        </p:nvCxnSpPr>
        <p:spPr>
          <a:xfrm>
            <a:off x="1534133" y="820445"/>
            <a:ext cx="10657871" cy="186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a:stCxn id="6" idx="4"/>
          </p:cNvCxnSpPr>
          <p:nvPr/>
        </p:nvCxnSpPr>
        <p:spPr>
          <a:xfrm>
            <a:off x="830571" y="1524005"/>
            <a:ext cx="0" cy="53339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Yay 8"/>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0" name="Yuvarlatılmış Dikdörtgen 9"/>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Metin kutusu 10"/>
          <p:cNvSpPr txBox="1"/>
          <p:nvPr/>
        </p:nvSpPr>
        <p:spPr>
          <a:xfrm>
            <a:off x="5475749" y="211327"/>
            <a:ext cx="6716255" cy="584775"/>
          </a:xfrm>
          <a:prstGeom prst="rect">
            <a:avLst/>
          </a:prstGeom>
          <a:noFill/>
        </p:spPr>
        <p:txBody>
          <a:bodyPr wrap="square" rtlCol="0">
            <a:spAutoFit/>
          </a:bodyPr>
          <a:lstStyle/>
          <a:p>
            <a:pPr algn="ctr"/>
            <a:r>
              <a:rPr lang="tr-TR" sz="3200" b="1" dirty="0" smtClean="0">
                <a:effectLst>
                  <a:outerShdw blurRad="38100" dist="38100" dir="2700000" algn="tl">
                    <a:srgbClr val="000000">
                      <a:alpha val="43137"/>
                    </a:srgbClr>
                  </a:outerShdw>
                </a:effectLst>
                <a:latin typeface="Trebuchet MS" panose="020B0603020202020204" pitchFamily="34" charset="0"/>
              </a:rPr>
              <a:t>2023 EĞİTİM VİZYONU</a:t>
            </a:r>
            <a:endParaRPr lang="tr-TR" sz="3200" b="1" dirty="0">
              <a:effectLst>
                <a:outerShdw blurRad="38100" dist="38100" dir="2700000" algn="tl">
                  <a:srgbClr val="000000">
                    <a:alpha val="43137"/>
                  </a:srgbClr>
                </a:outerShdw>
              </a:effectLst>
              <a:latin typeface="Trebuchet MS" panose="020B0603020202020204" pitchFamily="34" charset="0"/>
            </a:endParaRPr>
          </a:p>
        </p:txBody>
      </p:sp>
      <p:sp>
        <p:nvSpPr>
          <p:cNvPr id="12" name="11 Slayt Numarası Yer Tutucusu"/>
          <p:cNvSpPr>
            <a:spLocks noGrp="1"/>
          </p:cNvSpPr>
          <p:nvPr>
            <p:ph type="sldNum" sz="quarter" idx="12"/>
          </p:nvPr>
        </p:nvSpPr>
        <p:spPr/>
        <p:txBody>
          <a:bodyPr/>
          <a:lstStyle/>
          <a:p>
            <a:fld id="{92906C5C-297D-40D7-908D-F30303E58C5D}" type="slidenum">
              <a:rPr lang="tr-TR" smtClean="0"/>
              <a:pPr/>
              <a:t>76</a:t>
            </a:fld>
            <a:endParaRPr lang="tr-TR"/>
          </a:p>
        </p:txBody>
      </p:sp>
      <p:sp>
        <p:nvSpPr>
          <p:cNvPr id="2" name="Dikdörtgen 1"/>
          <p:cNvSpPr/>
          <p:nvPr/>
        </p:nvSpPr>
        <p:spPr>
          <a:xfrm>
            <a:off x="830572" y="1557642"/>
            <a:ext cx="11361429" cy="652166"/>
          </a:xfrm>
          <a:prstGeom prst="rect">
            <a:avLst/>
          </a:prstGeom>
        </p:spPr>
        <p:txBody>
          <a:bodyPr wrap="square">
            <a:spAutoFit/>
          </a:bodyPr>
          <a:lstStyle/>
          <a:p>
            <a:pPr algn="ctr">
              <a:lnSpc>
                <a:spcPct val="107000"/>
              </a:lnSpc>
              <a:spcAft>
                <a:spcPts val="800"/>
              </a:spcAft>
            </a:pPr>
            <a:r>
              <a:rPr lang="tr-TR" sz="3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ÖZEL YENETENEKLİ ÖĞRENCİLER</a:t>
            </a:r>
          </a:p>
        </p:txBody>
      </p:sp>
      <p:sp>
        <p:nvSpPr>
          <p:cNvPr id="14" name="Yuvarlatılmış Dikdörtgen 13"/>
          <p:cNvSpPr/>
          <p:nvPr/>
        </p:nvSpPr>
        <p:spPr>
          <a:xfrm>
            <a:off x="830571" y="2283792"/>
            <a:ext cx="11361431" cy="101438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830572" y="2283791"/>
            <a:ext cx="11361429" cy="1014380"/>
          </a:xfrm>
          <a:prstGeom prst="rect">
            <a:avLst/>
          </a:prstGeom>
        </p:spPr>
        <p:txBody>
          <a:bodyPr wrap="square">
            <a:spAutoFit/>
          </a:bodyPr>
          <a:lstStyle/>
          <a:p>
            <a:pPr algn="ctr">
              <a:lnSpc>
                <a:spcPct val="107000"/>
              </a:lnSpc>
              <a:spcAft>
                <a:spcPts val="800"/>
              </a:spcAft>
            </a:pPr>
            <a:r>
              <a:rPr lang="tr-TR"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ÖZEL YETENEKLİLERE YÖNELİK ÖĞRENME ORTAMLARI, DERS YAPILARI ve MATERYALLERİ GELİŞTİRİLECEK</a:t>
            </a:r>
          </a:p>
        </p:txBody>
      </p:sp>
      <p:sp>
        <p:nvSpPr>
          <p:cNvPr id="17" name="Dikdörtgen 16"/>
          <p:cNvSpPr/>
          <p:nvPr/>
        </p:nvSpPr>
        <p:spPr>
          <a:xfrm rot="16200000">
            <a:off x="-647635" y="5276212"/>
            <a:ext cx="2121093" cy="769441"/>
          </a:xfrm>
          <a:prstGeom prst="rect">
            <a:avLst/>
          </a:prstGeom>
        </p:spPr>
        <p:txBody>
          <a:bodyPr wrap="none">
            <a:spAutoFit/>
          </a:bodyPr>
          <a:lstStyle/>
          <a:p>
            <a:r>
              <a:rPr lang="tr-TR" sz="44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HEDEF 3</a:t>
            </a:r>
            <a:endParaRPr lang="tr-TR" sz="4400" dirty="0"/>
          </a:p>
        </p:txBody>
      </p:sp>
      <p:sp>
        <p:nvSpPr>
          <p:cNvPr id="18" name="Dikdörtgen 17"/>
          <p:cNvSpPr/>
          <p:nvPr/>
        </p:nvSpPr>
        <p:spPr>
          <a:xfrm>
            <a:off x="830572" y="3381702"/>
            <a:ext cx="11026149" cy="2847254"/>
          </a:xfrm>
          <a:prstGeom prst="rect">
            <a:avLst/>
          </a:prstGeom>
        </p:spPr>
        <p:txBody>
          <a:bodyPr wrap="square">
            <a:spAutoFit/>
          </a:bodyPr>
          <a:lstStyle/>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4- Öğretim </a:t>
            </a:r>
            <a:r>
              <a:rPr lang="tr-TR" sz="2600" dirty="0">
                <a:latin typeface="Calibri" panose="020F0502020204030204" pitchFamily="34" charset="0"/>
                <a:ea typeface="Calibri" panose="020F0502020204030204" pitchFamily="34" charset="0"/>
                <a:cs typeface="Times New Roman" panose="02020603050405020304" pitchFamily="18" charset="0"/>
              </a:rPr>
              <a:t>kademelerinde </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özel yetenekli bireylere yönelik seçmeli ders stratejisi </a:t>
            </a:r>
            <a:r>
              <a:rPr lang="tr-TR" sz="2600" dirty="0" smtClean="0">
                <a:solidFill>
                  <a:schemeClr val="accent1"/>
                </a:solidFill>
                <a:latin typeface="Calibri" panose="020F0502020204030204" pitchFamily="34" charset="0"/>
                <a:ea typeface="Calibri" panose="020F0502020204030204" pitchFamily="34" charset="0"/>
                <a:cs typeface="Times New Roman" panose="02020603050405020304" pitchFamily="18" charset="0"/>
              </a:rPr>
              <a:t>geliştirilecektir.</a:t>
            </a:r>
          </a:p>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5- </a:t>
            </a:r>
            <a:r>
              <a:rPr lang="tr-TR" sz="2600" dirty="0" smtClean="0">
                <a:solidFill>
                  <a:schemeClr val="accent1"/>
                </a:solidFill>
                <a:latin typeface="Calibri" panose="020F0502020204030204" pitchFamily="34" charset="0"/>
                <a:ea typeface="Calibri" panose="020F0502020204030204" pitchFamily="34" charset="0"/>
                <a:cs typeface="Times New Roman" panose="02020603050405020304" pitchFamily="18" charset="0"/>
              </a:rPr>
              <a:t>Özel </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yetenekli öğrenciler resmi, özel ve sivil toplum kuruluşlarıyla</a:t>
            </a:r>
            <a:r>
              <a:rPr lang="tr-TR" sz="2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tr-TR" sz="2600" dirty="0">
                <a:latin typeface="Calibri" panose="020F0502020204030204" pitchFamily="34" charset="0"/>
                <a:ea typeface="Calibri" panose="020F0502020204030204" pitchFamily="34" charset="0"/>
                <a:cs typeface="Times New Roman" panose="02020603050405020304" pitchFamily="18" charset="0"/>
              </a:rPr>
              <a:t>buluşturulacaktır.</a:t>
            </a:r>
          </a:p>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6- </a:t>
            </a:r>
            <a:r>
              <a:rPr lang="tr-TR" sz="2600" dirty="0" smtClean="0">
                <a:solidFill>
                  <a:schemeClr val="accent1"/>
                </a:solidFill>
                <a:latin typeface="Calibri" panose="020F0502020204030204" pitchFamily="34" charset="0"/>
                <a:ea typeface="Calibri" panose="020F0502020204030204" pitchFamily="34" charset="0"/>
                <a:cs typeface="Times New Roman" panose="02020603050405020304" pitchFamily="18" charset="0"/>
              </a:rPr>
              <a:t>Bilim </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ve Sanat Merkezleri yeniden yapılandırılarak </a:t>
            </a:r>
            <a:r>
              <a:rPr lang="tr-TR" sz="2600" dirty="0">
                <a:latin typeface="Calibri" panose="020F0502020204030204" pitchFamily="34" charset="0"/>
                <a:ea typeface="Calibri" panose="020F0502020204030204" pitchFamily="34" charset="0"/>
                <a:cs typeface="Times New Roman" panose="02020603050405020304" pitchFamily="18" charset="0"/>
              </a:rPr>
              <a:t>tüm okullardaki Tasarım Beceri Atölyeleri ile ilişkilendirilecektir</a:t>
            </a:r>
            <a:r>
              <a:rPr lang="tr-TR" sz="2600" dirty="0" smtClean="0">
                <a:latin typeface="Calibri" panose="020F0502020204030204" pitchFamily="34" charset="0"/>
                <a:ea typeface="Calibri" panose="020F0502020204030204" pitchFamily="34" charset="0"/>
                <a:cs typeface="Times New Roman" panose="02020603050405020304" pitchFamily="18" charset="0"/>
              </a:rPr>
              <a:t>.</a:t>
            </a:r>
            <a:endParaRPr lang="tr-TR" sz="2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6" name="3 Resim" descr="merkezefendi mem logo2.jpg"/>
          <p:cNvPicPr>
            <a:picLocks noChangeAspect="1"/>
          </p:cNvPicPr>
          <p:nvPr/>
        </p:nvPicPr>
        <p:blipFill>
          <a:blip r:embed="rId3" cstate="print"/>
          <a:srcRect/>
          <a:stretch>
            <a:fillRect/>
          </a:stretch>
        </p:blipFill>
        <p:spPr bwMode="auto">
          <a:xfrm>
            <a:off x="56446" y="101599"/>
            <a:ext cx="1557865" cy="1461054"/>
          </a:xfrm>
          <a:prstGeom prst="rect">
            <a:avLst/>
          </a:prstGeom>
          <a:noFill/>
          <a:ln w="9525">
            <a:noFill/>
            <a:miter lim="800000"/>
            <a:headEnd/>
            <a:tailEnd/>
          </a:ln>
        </p:spPr>
      </p:pic>
    </p:spTree>
    <p:extLst>
      <p:ext uri="{BB962C8B-B14F-4D97-AF65-F5344CB8AC3E}">
        <p14:creationId xmlns="" xmlns:p14="http://schemas.microsoft.com/office/powerpoint/2010/main" val="344967135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830571" y="156526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Akış Çizelgesi: Ayıkla 3"/>
          <p:cNvSpPr/>
          <p:nvPr/>
        </p:nvSpPr>
        <p:spPr>
          <a:xfrm rot="5400000">
            <a:off x="5006406" y="36669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Oval 5"/>
          <p:cNvSpPr/>
          <p:nvPr/>
        </p:nvSpPr>
        <p:spPr>
          <a:xfrm>
            <a:off x="127011" y="116881"/>
            <a:ext cx="1407120" cy="140712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7" name="Düz Bağlayıcı 6"/>
          <p:cNvCxnSpPr>
            <a:stCxn id="6" idx="6"/>
          </p:cNvCxnSpPr>
          <p:nvPr/>
        </p:nvCxnSpPr>
        <p:spPr>
          <a:xfrm>
            <a:off x="1534133" y="820445"/>
            <a:ext cx="10657871" cy="186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a:stCxn id="6" idx="4"/>
          </p:cNvCxnSpPr>
          <p:nvPr/>
        </p:nvCxnSpPr>
        <p:spPr>
          <a:xfrm>
            <a:off x="830571" y="1524005"/>
            <a:ext cx="0" cy="53339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Yay 8"/>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0" name="Yuvarlatılmış Dikdörtgen 9"/>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Metin kutusu 10"/>
          <p:cNvSpPr txBox="1"/>
          <p:nvPr/>
        </p:nvSpPr>
        <p:spPr>
          <a:xfrm>
            <a:off x="5475749" y="211327"/>
            <a:ext cx="6716255" cy="584775"/>
          </a:xfrm>
          <a:prstGeom prst="rect">
            <a:avLst/>
          </a:prstGeom>
          <a:noFill/>
        </p:spPr>
        <p:txBody>
          <a:bodyPr wrap="square" rtlCol="0">
            <a:spAutoFit/>
          </a:bodyPr>
          <a:lstStyle/>
          <a:p>
            <a:pPr algn="ctr"/>
            <a:r>
              <a:rPr lang="tr-TR" sz="3200" b="1" dirty="0" smtClean="0">
                <a:effectLst>
                  <a:outerShdw blurRad="38100" dist="38100" dir="2700000" algn="tl">
                    <a:srgbClr val="000000">
                      <a:alpha val="43137"/>
                    </a:srgbClr>
                  </a:outerShdw>
                </a:effectLst>
                <a:latin typeface="Trebuchet MS" panose="020B0603020202020204" pitchFamily="34" charset="0"/>
              </a:rPr>
              <a:t>2023 EĞİTİM VİZYONU</a:t>
            </a:r>
            <a:endParaRPr lang="tr-TR" sz="3200" b="1" dirty="0">
              <a:effectLst>
                <a:outerShdw blurRad="38100" dist="38100" dir="2700000" algn="tl">
                  <a:srgbClr val="000000">
                    <a:alpha val="43137"/>
                  </a:srgbClr>
                </a:outerShdw>
              </a:effectLst>
              <a:latin typeface="Trebuchet MS" panose="020B0603020202020204" pitchFamily="34" charset="0"/>
            </a:endParaRPr>
          </a:p>
        </p:txBody>
      </p:sp>
      <p:sp>
        <p:nvSpPr>
          <p:cNvPr id="12" name="11 Slayt Numarası Yer Tutucusu"/>
          <p:cNvSpPr>
            <a:spLocks noGrp="1"/>
          </p:cNvSpPr>
          <p:nvPr>
            <p:ph type="sldNum" sz="quarter" idx="12"/>
          </p:nvPr>
        </p:nvSpPr>
        <p:spPr/>
        <p:txBody>
          <a:bodyPr/>
          <a:lstStyle/>
          <a:p>
            <a:fld id="{92906C5C-297D-40D7-908D-F30303E58C5D}" type="slidenum">
              <a:rPr lang="tr-TR" smtClean="0"/>
              <a:pPr/>
              <a:t>77</a:t>
            </a:fld>
            <a:endParaRPr lang="tr-TR"/>
          </a:p>
        </p:txBody>
      </p:sp>
      <p:sp>
        <p:nvSpPr>
          <p:cNvPr id="2" name="Dikdörtgen 1"/>
          <p:cNvSpPr/>
          <p:nvPr/>
        </p:nvSpPr>
        <p:spPr>
          <a:xfrm>
            <a:off x="830572" y="1557642"/>
            <a:ext cx="11361429" cy="652166"/>
          </a:xfrm>
          <a:prstGeom prst="rect">
            <a:avLst/>
          </a:prstGeom>
        </p:spPr>
        <p:txBody>
          <a:bodyPr wrap="square">
            <a:spAutoFit/>
          </a:bodyPr>
          <a:lstStyle/>
          <a:p>
            <a:pPr algn="ctr">
              <a:lnSpc>
                <a:spcPct val="107000"/>
              </a:lnSpc>
              <a:spcAft>
                <a:spcPts val="800"/>
              </a:spcAft>
            </a:pPr>
            <a:r>
              <a:rPr lang="tr-TR" sz="3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ÖZEL YENETENEKLİ ÖĞRENCİLER</a:t>
            </a:r>
          </a:p>
        </p:txBody>
      </p:sp>
      <p:sp>
        <p:nvSpPr>
          <p:cNvPr id="14" name="Yuvarlatılmış Dikdörtgen 13"/>
          <p:cNvSpPr/>
          <p:nvPr/>
        </p:nvSpPr>
        <p:spPr>
          <a:xfrm>
            <a:off x="830571" y="2283792"/>
            <a:ext cx="11361431" cy="101438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830572" y="2283791"/>
            <a:ext cx="11361429" cy="1014380"/>
          </a:xfrm>
          <a:prstGeom prst="rect">
            <a:avLst/>
          </a:prstGeom>
        </p:spPr>
        <p:txBody>
          <a:bodyPr wrap="square">
            <a:spAutoFit/>
          </a:bodyPr>
          <a:lstStyle/>
          <a:p>
            <a:pPr algn="ctr">
              <a:lnSpc>
                <a:spcPct val="107000"/>
              </a:lnSpc>
              <a:spcAft>
                <a:spcPts val="800"/>
              </a:spcAft>
            </a:pPr>
            <a:r>
              <a:rPr lang="tr-TR"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ÖZEL YETENEKLİLERE YÖNELİK ÖĞRENME ORTAMLARI, DERS YAPILARI ve MATERYALLERİ GELİŞTİRİLECEK</a:t>
            </a:r>
          </a:p>
        </p:txBody>
      </p:sp>
      <p:sp>
        <p:nvSpPr>
          <p:cNvPr id="17" name="Dikdörtgen 16"/>
          <p:cNvSpPr/>
          <p:nvPr/>
        </p:nvSpPr>
        <p:spPr>
          <a:xfrm rot="16200000">
            <a:off x="-647635" y="5276212"/>
            <a:ext cx="2121093" cy="769441"/>
          </a:xfrm>
          <a:prstGeom prst="rect">
            <a:avLst/>
          </a:prstGeom>
        </p:spPr>
        <p:txBody>
          <a:bodyPr wrap="none">
            <a:spAutoFit/>
          </a:bodyPr>
          <a:lstStyle/>
          <a:p>
            <a:r>
              <a:rPr lang="tr-TR" sz="44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HEDEF 3</a:t>
            </a:r>
            <a:endParaRPr lang="tr-TR" sz="4400" dirty="0"/>
          </a:p>
        </p:txBody>
      </p:sp>
      <p:sp>
        <p:nvSpPr>
          <p:cNvPr id="18" name="Dikdörtgen 17"/>
          <p:cNvSpPr/>
          <p:nvPr/>
        </p:nvSpPr>
        <p:spPr>
          <a:xfrm>
            <a:off x="830572" y="3381704"/>
            <a:ext cx="11026149" cy="1479316"/>
          </a:xfrm>
          <a:prstGeom prst="rect">
            <a:avLst/>
          </a:prstGeom>
        </p:spPr>
        <p:txBody>
          <a:bodyPr wrap="square">
            <a:spAutoFit/>
          </a:bodyPr>
          <a:lstStyle/>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7- </a:t>
            </a:r>
            <a:r>
              <a:rPr lang="tr-TR" sz="2600" dirty="0" smtClean="0">
                <a:solidFill>
                  <a:schemeClr val="accent1"/>
                </a:solidFill>
                <a:latin typeface="Calibri" panose="020F0502020204030204" pitchFamily="34" charset="0"/>
                <a:ea typeface="Calibri" panose="020F0502020204030204" pitchFamily="34" charset="0"/>
                <a:cs typeface="Times New Roman" panose="02020603050405020304" pitchFamily="18" charset="0"/>
              </a:rPr>
              <a:t>Ayrı </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eğitim, hızlandırma, zenginleştirme, sınıf atlatma vb. uygulamaların bütüncül olarak yeniden yapılandırılması </a:t>
            </a:r>
            <a:r>
              <a:rPr lang="tr-TR" sz="2600" dirty="0">
                <a:latin typeface="Calibri" panose="020F0502020204030204" pitchFamily="34" charset="0"/>
                <a:ea typeface="Calibri" panose="020F0502020204030204" pitchFamily="34" charset="0"/>
                <a:cs typeface="Times New Roman" panose="02020603050405020304" pitchFamily="18" charset="0"/>
              </a:rPr>
              <a:t>gerçekleştirilecektir</a:t>
            </a:r>
            <a:r>
              <a:rPr lang="tr-TR" sz="2600" dirty="0" smtClean="0">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spcAft>
                <a:spcPts val="800"/>
              </a:spcAft>
            </a:pPr>
            <a:endParaRPr lang="tr-TR" sz="2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6" name="3 Resim" descr="merkezefendi mem logo2.jpg"/>
          <p:cNvPicPr>
            <a:picLocks noChangeAspect="1"/>
          </p:cNvPicPr>
          <p:nvPr/>
        </p:nvPicPr>
        <p:blipFill>
          <a:blip r:embed="rId3" cstate="print"/>
          <a:srcRect/>
          <a:stretch>
            <a:fillRect/>
          </a:stretch>
        </p:blipFill>
        <p:spPr bwMode="auto">
          <a:xfrm>
            <a:off x="56446" y="101599"/>
            <a:ext cx="1557865" cy="1461054"/>
          </a:xfrm>
          <a:prstGeom prst="rect">
            <a:avLst/>
          </a:prstGeom>
          <a:noFill/>
          <a:ln w="9525">
            <a:noFill/>
            <a:miter lim="800000"/>
            <a:headEnd/>
            <a:tailEnd/>
          </a:ln>
        </p:spPr>
      </p:pic>
    </p:spTree>
    <p:extLst>
      <p:ext uri="{BB962C8B-B14F-4D97-AF65-F5344CB8AC3E}">
        <p14:creationId xmlns="" xmlns:p14="http://schemas.microsoft.com/office/powerpoint/2010/main" val="139893742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830571" y="156526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Akış Çizelgesi: Ayıkla 3"/>
          <p:cNvSpPr/>
          <p:nvPr/>
        </p:nvSpPr>
        <p:spPr>
          <a:xfrm rot="5400000">
            <a:off x="5006406" y="36669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Oval 5"/>
          <p:cNvSpPr/>
          <p:nvPr/>
        </p:nvSpPr>
        <p:spPr>
          <a:xfrm>
            <a:off x="127011" y="116881"/>
            <a:ext cx="1407120" cy="140712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7" name="Düz Bağlayıcı 6"/>
          <p:cNvCxnSpPr>
            <a:stCxn id="6" idx="6"/>
          </p:cNvCxnSpPr>
          <p:nvPr/>
        </p:nvCxnSpPr>
        <p:spPr>
          <a:xfrm>
            <a:off x="1534133" y="820445"/>
            <a:ext cx="10657871" cy="186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a:stCxn id="6" idx="4"/>
          </p:cNvCxnSpPr>
          <p:nvPr/>
        </p:nvCxnSpPr>
        <p:spPr>
          <a:xfrm>
            <a:off x="830571" y="1524005"/>
            <a:ext cx="0" cy="53339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Yay 8"/>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0" name="Yuvarlatılmış Dikdörtgen 9"/>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Metin kutusu 10"/>
          <p:cNvSpPr txBox="1"/>
          <p:nvPr/>
        </p:nvSpPr>
        <p:spPr>
          <a:xfrm>
            <a:off x="5475749" y="211327"/>
            <a:ext cx="6716255" cy="584775"/>
          </a:xfrm>
          <a:prstGeom prst="rect">
            <a:avLst/>
          </a:prstGeom>
          <a:noFill/>
        </p:spPr>
        <p:txBody>
          <a:bodyPr wrap="square" rtlCol="0">
            <a:spAutoFit/>
          </a:bodyPr>
          <a:lstStyle/>
          <a:p>
            <a:pPr algn="ctr"/>
            <a:r>
              <a:rPr lang="tr-TR" sz="3200" b="1" dirty="0" smtClean="0">
                <a:effectLst>
                  <a:outerShdw blurRad="38100" dist="38100" dir="2700000" algn="tl">
                    <a:srgbClr val="000000">
                      <a:alpha val="43137"/>
                    </a:srgbClr>
                  </a:outerShdw>
                </a:effectLst>
                <a:latin typeface="Trebuchet MS" panose="020B0603020202020204" pitchFamily="34" charset="0"/>
              </a:rPr>
              <a:t>2023 EĞİTİM VİZYONU</a:t>
            </a:r>
            <a:endParaRPr lang="tr-TR" sz="3200" b="1" dirty="0">
              <a:effectLst>
                <a:outerShdw blurRad="38100" dist="38100" dir="2700000" algn="tl">
                  <a:srgbClr val="000000">
                    <a:alpha val="43137"/>
                  </a:srgbClr>
                </a:outerShdw>
              </a:effectLst>
              <a:latin typeface="Trebuchet MS" panose="020B0603020202020204" pitchFamily="34" charset="0"/>
            </a:endParaRPr>
          </a:p>
        </p:txBody>
      </p:sp>
      <p:sp>
        <p:nvSpPr>
          <p:cNvPr id="12" name="11 Slayt Numarası Yer Tutucusu"/>
          <p:cNvSpPr>
            <a:spLocks noGrp="1"/>
          </p:cNvSpPr>
          <p:nvPr>
            <p:ph type="sldNum" sz="quarter" idx="12"/>
          </p:nvPr>
        </p:nvSpPr>
        <p:spPr/>
        <p:txBody>
          <a:bodyPr/>
          <a:lstStyle/>
          <a:p>
            <a:fld id="{92906C5C-297D-40D7-908D-F30303E58C5D}" type="slidenum">
              <a:rPr lang="tr-TR" smtClean="0"/>
              <a:pPr/>
              <a:t>78</a:t>
            </a:fld>
            <a:endParaRPr lang="tr-TR"/>
          </a:p>
        </p:txBody>
      </p:sp>
      <p:sp>
        <p:nvSpPr>
          <p:cNvPr id="2" name="Dikdörtgen 1"/>
          <p:cNvSpPr/>
          <p:nvPr/>
        </p:nvSpPr>
        <p:spPr>
          <a:xfrm>
            <a:off x="830572" y="1557642"/>
            <a:ext cx="11361429" cy="652166"/>
          </a:xfrm>
          <a:prstGeom prst="rect">
            <a:avLst/>
          </a:prstGeom>
        </p:spPr>
        <p:txBody>
          <a:bodyPr wrap="square">
            <a:spAutoFit/>
          </a:bodyPr>
          <a:lstStyle/>
          <a:p>
            <a:pPr algn="ctr">
              <a:lnSpc>
                <a:spcPct val="107000"/>
              </a:lnSpc>
              <a:spcAft>
                <a:spcPts val="800"/>
              </a:spcAft>
            </a:pPr>
            <a:r>
              <a:rPr lang="tr-TR" sz="3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YABANCI DİL EĞİTİMİ</a:t>
            </a:r>
          </a:p>
        </p:txBody>
      </p:sp>
      <p:sp>
        <p:nvSpPr>
          <p:cNvPr id="14" name="Yuvarlatılmış Dikdörtgen 13"/>
          <p:cNvSpPr/>
          <p:nvPr/>
        </p:nvSpPr>
        <p:spPr>
          <a:xfrm>
            <a:off x="830571" y="2283792"/>
            <a:ext cx="11361431" cy="101438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830572" y="2283791"/>
            <a:ext cx="11361429" cy="1014380"/>
          </a:xfrm>
          <a:prstGeom prst="rect">
            <a:avLst/>
          </a:prstGeom>
        </p:spPr>
        <p:txBody>
          <a:bodyPr wrap="square">
            <a:spAutoFit/>
          </a:bodyPr>
          <a:lstStyle/>
          <a:p>
            <a:pPr algn="ctr">
              <a:lnSpc>
                <a:spcPct val="107000"/>
              </a:lnSpc>
              <a:spcAft>
                <a:spcPts val="800"/>
              </a:spcAft>
            </a:pPr>
            <a:r>
              <a:rPr lang="tr-TR"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ÜLKE GENELİNDE YABANCI DİL EĞİTİMİ, SEVİYE ve </a:t>
            </a:r>
            <a:r>
              <a:rPr lang="tr-TR" sz="28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OKUL </a:t>
            </a:r>
            <a:r>
              <a:rPr lang="tr-TR"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TÜRLERİNE GÖRE UYARLANACAK</a:t>
            </a:r>
          </a:p>
        </p:txBody>
      </p:sp>
      <p:sp>
        <p:nvSpPr>
          <p:cNvPr id="17" name="Dikdörtgen 16"/>
          <p:cNvSpPr/>
          <p:nvPr/>
        </p:nvSpPr>
        <p:spPr>
          <a:xfrm rot="16200000">
            <a:off x="-647635" y="5276212"/>
            <a:ext cx="2121093" cy="769441"/>
          </a:xfrm>
          <a:prstGeom prst="rect">
            <a:avLst/>
          </a:prstGeom>
        </p:spPr>
        <p:txBody>
          <a:bodyPr wrap="none">
            <a:spAutoFit/>
          </a:bodyPr>
          <a:lstStyle/>
          <a:p>
            <a:r>
              <a:rPr lang="tr-TR" sz="44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HEDEF 1</a:t>
            </a:r>
            <a:endParaRPr lang="tr-TR" sz="4400" dirty="0"/>
          </a:p>
        </p:txBody>
      </p:sp>
      <p:sp>
        <p:nvSpPr>
          <p:cNvPr id="18" name="Dikdörtgen 17"/>
          <p:cNvSpPr/>
          <p:nvPr/>
        </p:nvSpPr>
        <p:spPr>
          <a:xfrm>
            <a:off x="830572" y="3381706"/>
            <a:ext cx="11026149" cy="2763705"/>
          </a:xfrm>
          <a:prstGeom prst="rect">
            <a:avLst/>
          </a:prstGeom>
        </p:spPr>
        <p:txBody>
          <a:bodyPr wrap="square">
            <a:spAutoFit/>
          </a:bodyPr>
          <a:lstStyle/>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1- Yabancı </a:t>
            </a:r>
            <a:r>
              <a:rPr lang="tr-TR" sz="2600" dirty="0">
                <a:latin typeface="Calibri" panose="020F0502020204030204" pitchFamily="34" charset="0"/>
                <a:ea typeface="Calibri" panose="020F0502020204030204" pitchFamily="34" charset="0"/>
                <a:cs typeface="Times New Roman" panose="02020603050405020304" pitchFamily="18" charset="0"/>
              </a:rPr>
              <a:t>dil eğitimi </a:t>
            </a:r>
            <a:r>
              <a:rPr lang="tr-TR" sz="26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öğrenci merkezli bir yaklaşımla, </a:t>
            </a:r>
            <a:r>
              <a:rPr lang="tr-TR" sz="2600" dirty="0">
                <a:latin typeface="Calibri" panose="020F0502020204030204" pitchFamily="34" charset="0"/>
                <a:ea typeface="Calibri" panose="020F0502020204030204" pitchFamily="34" charset="0"/>
                <a:cs typeface="Times New Roman" panose="02020603050405020304" pitchFamily="18" charset="0"/>
              </a:rPr>
              <a:t>öğrencilerin bilişsel düzeylerine </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uygun metodolojiler kullanılarak ele alınacaktır.</a:t>
            </a:r>
          </a:p>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2- </a:t>
            </a:r>
            <a:r>
              <a:rPr lang="tr-TR" sz="2600" b="1"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Disiplinler </a:t>
            </a:r>
            <a:r>
              <a:rPr lang="tr-TR" sz="26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arası yaklaşımla Matematik, Fen, Sosyal Bilgiler ve Görsel Sanatlar gibi farklı disiplinlerin İngilizce dil eğitimine entegrasyonu sağlanarak, </a:t>
            </a:r>
            <a:r>
              <a:rPr lang="tr-TR" sz="2600" dirty="0">
                <a:latin typeface="Calibri" panose="020F0502020204030204" pitchFamily="34" charset="0"/>
                <a:ea typeface="Calibri" panose="020F0502020204030204" pitchFamily="34" charset="0"/>
                <a:cs typeface="Times New Roman" panose="02020603050405020304" pitchFamily="18" charset="0"/>
              </a:rPr>
              <a:t>öğrencilerin yabancı dili kullanımlarını farklı alanlara aktarmaları mümkün kılınacaktır</a:t>
            </a:r>
            <a:r>
              <a:rPr lang="tr-TR" sz="2600" dirty="0" smtClean="0">
                <a:latin typeface="Calibri" panose="020F0502020204030204" pitchFamily="34" charset="0"/>
                <a:ea typeface="Calibri" panose="020F0502020204030204" pitchFamily="34" charset="0"/>
                <a:cs typeface="Times New Roman" panose="02020603050405020304" pitchFamily="18" charset="0"/>
              </a:rPr>
              <a:t>.</a:t>
            </a:r>
            <a:endParaRPr lang="tr-TR" sz="2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6" name="3 Resim" descr="merkezefendi mem logo2.jpg"/>
          <p:cNvPicPr>
            <a:picLocks noChangeAspect="1"/>
          </p:cNvPicPr>
          <p:nvPr/>
        </p:nvPicPr>
        <p:blipFill>
          <a:blip r:embed="rId3" cstate="print"/>
          <a:srcRect/>
          <a:stretch>
            <a:fillRect/>
          </a:stretch>
        </p:blipFill>
        <p:spPr bwMode="auto">
          <a:xfrm>
            <a:off x="56446" y="101599"/>
            <a:ext cx="1557865" cy="1461054"/>
          </a:xfrm>
          <a:prstGeom prst="rect">
            <a:avLst/>
          </a:prstGeom>
          <a:noFill/>
          <a:ln w="9525">
            <a:noFill/>
            <a:miter lim="800000"/>
            <a:headEnd/>
            <a:tailEnd/>
          </a:ln>
        </p:spPr>
      </p:pic>
    </p:spTree>
    <p:extLst>
      <p:ext uri="{BB962C8B-B14F-4D97-AF65-F5344CB8AC3E}">
        <p14:creationId xmlns="" xmlns:p14="http://schemas.microsoft.com/office/powerpoint/2010/main" val="329477906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830571" y="156526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Akış Çizelgesi: Ayıkla 3"/>
          <p:cNvSpPr/>
          <p:nvPr/>
        </p:nvSpPr>
        <p:spPr>
          <a:xfrm rot="5400000">
            <a:off x="5006406" y="36669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Oval 5"/>
          <p:cNvSpPr/>
          <p:nvPr/>
        </p:nvSpPr>
        <p:spPr>
          <a:xfrm>
            <a:off x="127011" y="116881"/>
            <a:ext cx="1407120" cy="140712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7" name="Düz Bağlayıcı 6"/>
          <p:cNvCxnSpPr>
            <a:stCxn id="6" idx="6"/>
          </p:cNvCxnSpPr>
          <p:nvPr/>
        </p:nvCxnSpPr>
        <p:spPr>
          <a:xfrm>
            <a:off x="1534133" y="820445"/>
            <a:ext cx="10657871" cy="186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a:stCxn id="6" idx="4"/>
          </p:cNvCxnSpPr>
          <p:nvPr/>
        </p:nvCxnSpPr>
        <p:spPr>
          <a:xfrm>
            <a:off x="830571" y="1524005"/>
            <a:ext cx="0" cy="53339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Yay 8"/>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0" name="Yuvarlatılmış Dikdörtgen 9"/>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Metin kutusu 10"/>
          <p:cNvSpPr txBox="1"/>
          <p:nvPr/>
        </p:nvSpPr>
        <p:spPr>
          <a:xfrm>
            <a:off x="5475749" y="211327"/>
            <a:ext cx="6716255" cy="584775"/>
          </a:xfrm>
          <a:prstGeom prst="rect">
            <a:avLst/>
          </a:prstGeom>
          <a:noFill/>
        </p:spPr>
        <p:txBody>
          <a:bodyPr wrap="square" rtlCol="0">
            <a:spAutoFit/>
          </a:bodyPr>
          <a:lstStyle/>
          <a:p>
            <a:pPr algn="ctr"/>
            <a:r>
              <a:rPr lang="tr-TR" sz="3200" b="1" dirty="0" smtClean="0">
                <a:effectLst>
                  <a:outerShdw blurRad="38100" dist="38100" dir="2700000" algn="tl">
                    <a:srgbClr val="000000">
                      <a:alpha val="43137"/>
                    </a:srgbClr>
                  </a:outerShdw>
                </a:effectLst>
                <a:latin typeface="Trebuchet MS" panose="020B0603020202020204" pitchFamily="34" charset="0"/>
              </a:rPr>
              <a:t>2023 EĞİTİM VİZYONU</a:t>
            </a:r>
            <a:endParaRPr lang="tr-TR" sz="3200" b="1" dirty="0">
              <a:effectLst>
                <a:outerShdw blurRad="38100" dist="38100" dir="2700000" algn="tl">
                  <a:srgbClr val="000000">
                    <a:alpha val="43137"/>
                  </a:srgbClr>
                </a:outerShdw>
              </a:effectLst>
              <a:latin typeface="Trebuchet MS" panose="020B0603020202020204" pitchFamily="34" charset="0"/>
            </a:endParaRPr>
          </a:p>
        </p:txBody>
      </p:sp>
      <p:sp>
        <p:nvSpPr>
          <p:cNvPr id="12" name="11 Slayt Numarası Yer Tutucusu"/>
          <p:cNvSpPr>
            <a:spLocks noGrp="1"/>
          </p:cNvSpPr>
          <p:nvPr>
            <p:ph type="sldNum" sz="quarter" idx="12"/>
          </p:nvPr>
        </p:nvSpPr>
        <p:spPr/>
        <p:txBody>
          <a:bodyPr/>
          <a:lstStyle/>
          <a:p>
            <a:fld id="{92906C5C-297D-40D7-908D-F30303E58C5D}" type="slidenum">
              <a:rPr lang="tr-TR" smtClean="0"/>
              <a:pPr/>
              <a:t>79</a:t>
            </a:fld>
            <a:endParaRPr lang="tr-TR"/>
          </a:p>
        </p:txBody>
      </p:sp>
      <p:sp>
        <p:nvSpPr>
          <p:cNvPr id="2" name="Dikdörtgen 1"/>
          <p:cNvSpPr/>
          <p:nvPr/>
        </p:nvSpPr>
        <p:spPr>
          <a:xfrm>
            <a:off x="830572" y="1557642"/>
            <a:ext cx="11361429" cy="652166"/>
          </a:xfrm>
          <a:prstGeom prst="rect">
            <a:avLst/>
          </a:prstGeom>
        </p:spPr>
        <p:txBody>
          <a:bodyPr wrap="square">
            <a:spAutoFit/>
          </a:bodyPr>
          <a:lstStyle/>
          <a:p>
            <a:pPr algn="ctr">
              <a:lnSpc>
                <a:spcPct val="107000"/>
              </a:lnSpc>
              <a:spcAft>
                <a:spcPts val="800"/>
              </a:spcAft>
            </a:pPr>
            <a:r>
              <a:rPr lang="tr-TR" sz="3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YABANCI DİL EĞİTİMİ</a:t>
            </a:r>
          </a:p>
        </p:txBody>
      </p:sp>
      <p:sp>
        <p:nvSpPr>
          <p:cNvPr id="14" name="Yuvarlatılmış Dikdörtgen 13"/>
          <p:cNvSpPr/>
          <p:nvPr/>
        </p:nvSpPr>
        <p:spPr>
          <a:xfrm>
            <a:off x="830571" y="2283792"/>
            <a:ext cx="11361431" cy="101438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830572" y="2283791"/>
            <a:ext cx="11361429" cy="1014380"/>
          </a:xfrm>
          <a:prstGeom prst="rect">
            <a:avLst/>
          </a:prstGeom>
        </p:spPr>
        <p:txBody>
          <a:bodyPr wrap="square">
            <a:spAutoFit/>
          </a:bodyPr>
          <a:lstStyle/>
          <a:p>
            <a:pPr algn="ctr">
              <a:lnSpc>
                <a:spcPct val="107000"/>
              </a:lnSpc>
              <a:spcAft>
                <a:spcPts val="800"/>
              </a:spcAft>
            </a:pPr>
            <a:r>
              <a:rPr lang="tr-TR"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ÜLKE GENELİNDE YABANCI DİL EĞİTİMİ, SEVİYE ve </a:t>
            </a:r>
            <a:r>
              <a:rPr lang="tr-TR" sz="28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OKUL </a:t>
            </a:r>
            <a:r>
              <a:rPr lang="tr-TR"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TÜRLERİNE GÖRE UYARLANACAK</a:t>
            </a:r>
          </a:p>
        </p:txBody>
      </p:sp>
      <p:sp>
        <p:nvSpPr>
          <p:cNvPr id="17" name="Dikdörtgen 16"/>
          <p:cNvSpPr/>
          <p:nvPr/>
        </p:nvSpPr>
        <p:spPr>
          <a:xfrm rot="16200000">
            <a:off x="-647635" y="5276212"/>
            <a:ext cx="2121093" cy="769441"/>
          </a:xfrm>
          <a:prstGeom prst="rect">
            <a:avLst/>
          </a:prstGeom>
        </p:spPr>
        <p:txBody>
          <a:bodyPr wrap="none">
            <a:spAutoFit/>
          </a:bodyPr>
          <a:lstStyle/>
          <a:p>
            <a:r>
              <a:rPr lang="tr-TR" sz="44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HEDEF 1</a:t>
            </a:r>
            <a:endParaRPr lang="tr-TR" sz="4400" dirty="0"/>
          </a:p>
        </p:txBody>
      </p:sp>
      <p:sp>
        <p:nvSpPr>
          <p:cNvPr id="18" name="Dikdörtgen 17"/>
          <p:cNvSpPr/>
          <p:nvPr/>
        </p:nvSpPr>
        <p:spPr>
          <a:xfrm>
            <a:off x="830572" y="3381704"/>
            <a:ext cx="11026149" cy="2976328"/>
          </a:xfrm>
          <a:prstGeom prst="rect">
            <a:avLst/>
          </a:prstGeom>
        </p:spPr>
        <p:txBody>
          <a:bodyPr wrap="square">
            <a:spAutoFit/>
          </a:bodyPr>
          <a:lstStyle/>
          <a:p>
            <a:pPr algn="just">
              <a:lnSpc>
                <a:spcPct val="107000"/>
              </a:lnSpc>
              <a:spcAft>
                <a:spcPts val="800"/>
              </a:spcAft>
            </a:pPr>
            <a:r>
              <a:rPr lang="tr-TR" sz="2400" dirty="0" smtClean="0">
                <a:latin typeface="Calibri" panose="020F0502020204030204" pitchFamily="34" charset="0"/>
                <a:ea typeface="Calibri" panose="020F0502020204030204" pitchFamily="34" charset="0"/>
                <a:cs typeface="Times New Roman" panose="02020603050405020304" pitchFamily="18" charset="0"/>
              </a:rPr>
              <a:t>3- </a:t>
            </a:r>
            <a:r>
              <a:rPr lang="tr-TR" sz="2400" b="1"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Okul </a:t>
            </a:r>
            <a:r>
              <a:rPr lang="tr-TR" sz="24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ve program türlerine göre yabancı dil beceri ve ihtiyaçları yapılandırılacaktır</a:t>
            </a:r>
            <a:r>
              <a:rPr lang="tr-TR" sz="2400" b="1"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spcAft>
                <a:spcPts val="800"/>
              </a:spcAft>
            </a:pPr>
            <a:endParaRPr lang="tr-TR" sz="2400" dirty="0" smtClean="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tr-TR" sz="2400" dirty="0" smtClean="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tr-TR" sz="2400" dirty="0" smtClean="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sz="2400" dirty="0" smtClean="0">
                <a:latin typeface="Calibri" panose="020F0502020204030204" pitchFamily="34" charset="0"/>
                <a:ea typeface="Calibri" panose="020F0502020204030204" pitchFamily="34" charset="0"/>
                <a:cs typeface="Times New Roman" panose="02020603050405020304" pitchFamily="18" charset="0"/>
              </a:rPr>
              <a:t>4- </a:t>
            </a:r>
            <a:r>
              <a:rPr lang="tr-TR" sz="2400"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Öğretim </a:t>
            </a:r>
            <a:r>
              <a:rPr lang="tr-TR"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programlarının ülke sathında tek tip olarak uygulanmasından vazgeçilecektir.</a:t>
            </a:r>
          </a:p>
          <a:p>
            <a:pPr algn="just">
              <a:lnSpc>
                <a:spcPct val="107000"/>
              </a:lnSpc>
              <a:spcAft>
                <a:spcPts val="800"/>
              </a:spcAft>
            </a:pPr>
            <a:r>
              <a:rPr lang="tr-TR" sz="2400" dirty="0" smtClean="0">
                <a:latin typeface="Calibri" panose="020F0502020204030204" pitchFamily="34" charset="0"/>
                <a:ea typeface="Calibri" panose="020F0502020204030204" pitchFamily="34" charset="0"/>
                <a:cs typeface="Times New Roman" panose="02020603050405020304" pitchFamily="18" charset="0"/>
              </a:rPr>
              <a:t>5- </a:t>
            </a:r>
            <a:r>
              <a:rPr lang="tr-TR" sz="2400"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Zorunlu</a:t>
            </a:r>
            <a:r>
              <a:rPr lang="tr-TR"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 seçmeli yabancı dil dersleri ihtiyaçlar doğrultusunda tanzim </a:t>
            </a:r>
            <a:r>
              <a:rPr lang="tr-TR" sz="2400"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edilecektir</a:t>
            </a:r>
            <a:endParaRPr lang="tr-TR" sz="24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9" name="Dikdörtgen 20">
            <a:extLst>
              <a:ext uri="{FF2B5EF4-FFF2-40B4-BE49-F238E27FC236}">
                <a16:creationId xmlns:a16="http://schemas.microsoft.com/office/drawing/2014/main" xmlns="" id="{3D532803-586C-4B5C-8414-E114310FAC58}"/>
              </a:ext>
            </a:extLst>
          </p:cNvPr>
          <p:cNvSpPr/>
          <p:nvPr/>
        </p:nvSpPr>
        <p:spPr>
          <a:xfrm>
            <a:off x="3224297" y="4521788"/>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600" b="1" dirty="0">
                <a:ln w="0"/>
                <a:solidFill>
                  <a:schemeClr val="tx1"/>
                </a:solidFill>
                <a:effectLst>
                  <a:outerShdw blurRad="38100" dist="19050" dir="2700000" algn="tl" rotWithShape="0">
                    <a:schemeClr val="dk1">
                      <a:alpha val="40000"/>
                    </a:schemeClr>
                  </a:outerShdw>
                </a:effectLst>
              </a:rPr>
              <a:t>G</a:t>
            </a:r>
          </a:p>
        </p:txBody>
      </p:sp>
      <p:sp>
        <p:nvSpPr>
          <p:cNvPr id="20" name="Dikdörtgen 26">
            <a:extLst>
              <a:ext uri="{FF2B5EF4-FFF2-40B4-BE49-F238E27FC236}">
                <a16:creationId xmlns:a16="http://schemas.microsoft.com/office/drawing/2014/main" xmlns="" id="{DFAB2C39-4301-4111-9B37-D554AE6AFB0B}"/>
              </a:ext>
            </a:extLst>
          </p:cNvPr>
          <p:cNvSpPr/>
          <p:nvPr/>
        </p:nvSpPr>
        <p:spPr>
          <a:xfrm>
            <a:off x="2276766" y="4521788"/>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600" b="1" dirty="0">
                <a:ln w="0"/>
                <a:solidFill>
                  <a:schemeClr val="tx1"/>
                </a:solidFill>
                <a:effectLst>
                  <a:outerShdw blurRad="38100" dist="19050" dir="2700000" algn="tl" rotWithShape="0">
                    <a:schemeClr val="dk1">
                      <a:alpha val="40000"/>
                    </a:schemeClr>
                  </a:outerShdw>
                </a:effectLst>
              </a:rPr>
              <a:t>HT</a:t>
            </a:r>
          </a:p>
        </p:txBody>
      </p:sp>
      <p:sp>
        <p:nvSpPr>
          <p:cNvPr id="21" name="Dikdörtgen 29">
            <a:extLst>
              <a:ext uri="{FF2B5EF4-FFF2-40B4-BE49-F238E27FC236}">
                <a16:creationId xmlns:a16="http://schemas.microsoft.com/office/drawing/2014/main" xmlns="" id="{40096CD4-1AD2-4D05-9336-BDBC9A8EDA4F}"/>
              </a:ext>
            </a:extLst>
          </p:cNvPr>
          <p:cNvSpPr/>
          <p:nvPr/>
        </p:nvSpPr>
        <p:spPr>
          <a:xfrm>
            <a:off x="5251880" y="4521788"/>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600" b="1" dirty="0">
                <a:ln w="0"/>
                <a:solidFill>
                  <a:schemeClr val="tx1"/>
                </a:solidFill>
                <a:effectLst>
                  <a:outerShdw blurRad="38100" dist="19050" dir="2700000" algn="tl" rotWithShape="0">
                    <a:schemeClr val="dk1">
                      <a:alpha val="40000"/>
                    </a:schemeClr>
                  </a:outerShdw>
                </a:effectLst>
              </a:rPr>
              <a:t>P2, İ2</a:t>
            </a:r>
          </a:p>
        </p:txBody>
      </p:sp>
      <p:sp>
        <p:nvSpPr>
          <p:cNvPr id="22" name="Dikdörtgen 32">
            <a:extLst>
              <a:ext uri="{FF2B5EF4-FFF2-40B4-BE49-F238E27FC236}">
                <a16:creationId xmlns:a16="http://schemas.microsoft.com/office/drawing/2014/main" xmlns="" id="{5CA22863-855A-4C9A-83EB-0FCDB9D09F34}"/>
              </a:ext>
            </a:extLst>
          </p:cNvPr>
          <p:cNvSpPr/>
          <p:nvPr/>
        </p:nvSpPr>
        <p:spPr>
          <a:xfrm>
            <a:off x="4304349" y="4521788"/>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600" b="1" dirty="0">
                <a:ln w="0"/>
                <a:solidFill>
                  <a:schemeClr val="tx1"/>
                </a:solidFill>
                <a:effectLst>
                  <a:outerShdw blurRad="38100" dist="19050" dir="2700000" algn="tl" rotWithShape="0">
                    <a:schemeClr val="dk1">
                      <a:alpha val="40000"/>
                    </a:schemeClr>
                  </a:outerShdw>
                </a:effectLst>
              </a:rPr>
              <a:t>P1, İ1</a:t>
            </a:r>
          </a:p>
        </p:txBody>
      </p:sp>
      <p:sp>
        <p:nvSpPr>
          <p:cNvPr id="23" name="Dikdörtgen 41">
            <a:extLst>
              <a:ext uri="{FF2B5EF4-FFF2-40B4-BE49-F238E27FC236}">
                <a16:creationId xmlns:a16="http://schemas.microsoft.com/office/drawing/2014/main" xmlns="" id="{EF90D3CE-50DB-4EB5-BC54-79B20DAC533E}"/>
              </a:ext>
            </a:extLst>
          </p:cNvPr>
          <p:cNvSpPr/>
          <p:nvPr/>
        </p:nvSpPr>
        <p:spPr>
          <a:xfrm>
            <a:off x="7279461" y="4521788"/>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600" b="1" dirty="0">
                <a:ln w="0"/>
                <a:solidFill>
                  <a:schemeClr val="tx1"/>
                </a:solidFill>
                <a:effectLst>
                  <a:outerShdw blurRad="38100" dist="19050" dir="2700000" algn="tl" rotWithShape="0">
                    <a:schemeClr val="dk1">
                      <a:alpha val="40000"/>
                    </a:schemeClr>
                  </a:outerShdw>
                </a:effectLst>
              </a:rPr>
              <a:t>UİDİ</a:t>
            </a:r>
          </a:p>
        </p:txBody>
      </p:sp>
      <p:sp>
        <p:nvSpPr>
          <p:cNvPr id="24" name="Dikdörtgen 44">
            <a:extLst>
              <a:ext uri="{FF2B5EF4-FFF2-40B4-BE49-F238E27FC236}">
                <a16:creationId xmlns:a16="http://schemas.microsoft.com/office/drawing/2014/main" xmlns="" id="{371BA538-3D81-4C53-A637-9B5E39AF75D4}"/>
              </a:ext>
            </a:extLst>
          </p:cNvPr>
          <p:cNvSpPr/>
          <p:nvPr/>
        </p:nvSpPr>
        <p:spPr>
          <a:xfrm>
            <a:off x="6331930" y="4521788"/>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600" b="1" dirty="0">
                <a:ln w="0"/>
                <a:solidFill>
                  <a:schemeClr val="tx1"/>
                </a:solidFill>
                <a:effectLst>
                  <a:outerShdw blurRad="38100" dist="19050" dir="2700000" algn="tl" rotWithShape="0">
                    <a:schemeClr val="dk1">
                      <a:alpha val="40000"/>
                    </a:schemeClr>
                  </a:outerShdw>
                </a:effectLst>
              </a:rPr>
              <a:t>ÜU</a:t>
            </a:r>
          </a:p>
        </p:txBody>
      </p:sp>
      <p:sp>
        <p:nvSpPr>
          <p:cNvPr id="25" name="Dikdörtgen 47">
            <a:extLst>
              <a:ext uri="{FF2B5EF4-FFF2-40B4-BE49-F238E27FC236}">
                <a16:creationId xmlns:a16="http://schemas.microsoft.com/office/drawing/2014/main" xmlns="" id="{404C4D8E-CC51-4D95-8F23-BD19123CD29B}"/>
              </a:ext>
            </a:extLst>
          </p:cNvPr>
          <p:cNvSpPr/>
          <p:nvPr/>
        </p:nvSpPr>
        <p:spPr>
          <a:xfrm>
            <a:off x="9307041" y="4521788"/>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600" b="1" dirty="0">
                <a:ln w="0"/>
                <a:solidFill>
                  <a:schemeClr val="tx1"/>
                </a:solidFill>
                <a:effectLst>
                  <a:outerShdw blurRad="38100" dist="19050" dir="2700000" algn="tl" rotWithShape="0">
                    <a:schemeClr val="dk1">
                      <a:alpha val="40000"/>
                    </a:schemeClr>
                  </a:outerShdw>
                </a:effectLst>
              </a:rPr>
              <a:t>UİDİ</a:t>
            </a:r>
          </a:p>
        </p:txBody>
      </p:sp>
      <p:sp>
        <p:nvSpPr>
          <p:cNvPr id="26" name="Dikdörtgen 50">
            <a:extLst>
              <a:ext uri="{FF2B5EF4-FFF2-40B4-BE49-F238E27FC236}">
                <a16:creationId xmlns:a16="http://schemas.microsoft.com/office/drawing/2014/main" xmlns="" id="{68D44DCD-ABEF-405C-9F99-6B057BD5E1BB}"/>
              </a:ext>
            </a:extLst>
          </p:cNvPr>
          <p:cNvSpPr/>
          <p:nvPr/>
        </p:nvSpPr>
        <p:spPr>
          <a:xfrm>
            <a:off x="8359510" y="4521788"/>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600" b="1" dirty="0">
                <a:ln w="0"/>
                <a:solidFill>
                  <a:schemeClr val="tx1"/>
                </a:solidFill>
                <a:effectLst>
                  <a:outerShdw blurRad="38100" dist="19050" dir="2700000" algn="tl" rotWithShape="0">
                    <a:schemeClr val="dk1">
                      <a:alpha val="40000"/>
                    </a:schemeClr>
                  </a:outerShdw>
                </a:effectLst>
              </a:rPr>
              <a:t>UİDİ</a:t>
            </a:r>
          </a:p>
        </p:txBody>
      </p:sp>
      <p:grpSp>
        <p:nvGrpSpPr>
          <p:cNvPr id="27" name="Grup 1">
            <a:extLst>
              <a:ext uri="{FF2B5EF4-FFF2-40B4-BE49-F238E27FC236}">
                <a16:creationId xmlns:a16="http://schemas.microsoft.com/office/drawing/2014/main" xmlns="" id="{CD6C4250-953F-4B85-8D2D-FB82450A2BF1}"/>
              </a:ext>
            </a:extLst>
          </p:cNvPr>
          <p:cNvGrpSpPr/>
          <p:nvPr/>
        </p:nvGrpSpPr>
        <p:grpSpPr>
          <a:xfrm>
            <a:off x="2276761" y="4109033"/>
            <a:ext cx="7873661" cy="829394"/>
            <a:chOff x="4135505" y="1993593"/>
            <a:chExt cx="7873661" cy="829394"/>
          </a:xfrm>
        </p:grpSpPr>
        <p:grpSp>
          <p:nvGrpSpPr>
            <p:cNvPr id="28" name="Grup 62">
              <a:extLst>
                <a:ext uri="{FF2B5EF4-FFF2-40B4-BE49-F238E27FC236}">
                  <a16:creationId xmlns:a16="http://schemas.microsoft.com/office/drawing/2014/main" xmlns="" id="{6CC26AD3-E6AD-484F-A7A2-59A689196B42}"/>
                </a:ext>
              </a:extLst>
            </p:cNvPr>
            <p:cNvGrpSpPr/>
            <p:nvPr/>
          </p:nvGrpSpPr>
          <p:grpSpPr>
            <a:xfrm>
              <a:off x="4135505" y="2678206"/>
              <a:ext cx="7873661" cy="144781"/>
              <a:chOff x="4135505" y="2678206"/>
              <a:chExt cx="7873661" cy="144781"/>
            </a:xfrm>
          </p:grpSpPr>
          <p:sp>
            <p:nvSpPr>
              <p:cNvPr id="38" name="Dikdörtgen: Yuvarlatılmış Üst Köşeler 19">
                <a:extLst>
                  <a:ext uri="{FF2B5EF4-FFF2-40B4-BE49-F238E27FC236}">
                    <a16:creationId xmlns:a16="http://schemas.microsoft.com/office/drawing/2014/main" xmlns="" id="{4F9B7088-1613-4186-9ACA-4127815A647B}"/>
                  </a:ext>
                </a:extLst>
              </p:cNvPr>
              <p:cNvSpPr/>
              <p:nvPr/>
            </p:nvSpPr>
            <p:spPr>
              <a:xfrm rot="10800000">
                <a:off x="5083036" y="2678206"/>
                <a:ext cx="843386" cy="144781"/>
              </a:xfrm>
              <a:prstGeom prst="round2Same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600"/>
              </a:p>
            </p:txBody>
          </p:sp>
          <p:sp>
            <p:nvSpPr>
              <p:cNvPr id="39" name="Dikdörtgen: Yuvarlatılmış Üst Köşeler 25">
                <a:extLst>
                  <a:ext uri="{FF2B5EF4-FFF2-40B4-BE49-F238E27FC236}">
                    <a16:creationId xmlns:a16="http://schemas.microsoft.com/office/drawing/2014/main" xmlns="" id="{F7FE5BB0-0897-4EE1-8C83-35394BA07BC9}"/>
                  </a:ext>
                </a:extLst>
              </p:cNvPr>
              <p:cNvSpPr/>
              <p:nvPr/>
            </p:nvSpPr>
            <p:spPr>
              <a:xfrm rot="10800000">
                <a:off x="4135505" y="2678206"/>
                <a:ext cx="843386" cy="144781"/>
              </a:xfrm>
              <a:prstGeom prst="round2Same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600"/>
              </a:p>
            </p:txBody>
          </p:sp>
          <p:sp>
            <p:nvSpPr>
              <p:cNvPr id="40" name="Dikdörtgen: Yuvarlatılmış Üst Köşeler 28">
                <a:extLst>
                  <a:ext uri="{FF2B5EF4-FFF2-40B4-BE49-F238E27FC236}">
                    <a16:creationId xmlns:a16="http://schemas.microsoft.com/office/drawing/2014/main" xmlns="" id="{9368EDA0-BE61-4D60-A9B6-64F9508CA9C9}"/>
                  </a:ext>
                </a:extLst>
              </p:cNvPr>
              <p:cNvSpPr/>
              <p:nvPr/>
            </p:nvSpPr>
            <p:spPr>
              <a:xfrm rot="10800000">
                <a:off x="7110619" y="2678206"/>
                <a:ext cx="843386" cy="144781"/>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sz="1600"/>
              </a:p>
            </p:txBody>
          </p:sp>
          <p:sp>
            <p:nvSpPr>
              <p:cNvPr id="41" name="Dikdörtgen: Yuvarlatılmış Üst Köşeler 31">
                <a:extLst>
                  <a:ext uri="{FF2B5EF4-FFF2-40B4-BE49-F238E27FC236}">
                    <a16:creationId xmlns:a16="http://schemas.microsoft.com/office/drawing/2014/main" xmlns="" id="{6BCBDB55-78A5-440A-856B-30EA0B2B4E88}"/>
                  </a:ext>
                </a:extLst>
              </p:cNvPr>
              <p:cNvSpPr/>
              <p:nvPr/>
            </p:nvSpPr>
            <p:spPr>
              <a:xfrm rot="10800000">
                <a:off x="6163088" y="2678206"/>
                <a:ext cx="843386" cy="144781"/>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sz="1600"/>
              </a:p>
            </p:txBody>
          </p:sp>
          <p:sp>
            <p:nvSpPr>
              <p:cNvPr id="42" name="Dikdörtgen: Yuvarlatılmış Üst Köşeler 40">
                <a:extLst>
                  <a:ext uri="{FF2B5EF4-FFF2-40B4-BE49-F238E27FC236}">
                    <a16:creationId xmlns:a16="http://schemas.microsoft.com/office/drawing/2014/main" xmlns="" id="{D13A3FA6-3060-4BD5-A265-14C47B7E2A2C}"/>
                  </a:ext>
                </a:extLst>
              </p:cNvPr>
              <p:cNvSpPr/>
              <p:nvPr/>
            </p:nvSpPr>
            <p:spPr>
              <a:xfrm rot="10800000">
                <a:off x="9138200" y="2678206"/>
                <a:ext cx="843386" cy="144781"/>
              </a:xfrm>
              <a:prstGeom prst="round2Same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tr-TR" sz="1600"/>
              </a:p>
            </p:txBody>
          </p:sp>
          <p:sp>
            <p:nvSpPr>
              <p:cNvPr id="43" name="Dikdörtgen: Yuvarlatılmış Üst Köşeler 43">
                <a:extLst>
                  <a:ext uri="{FF2B5EF4-FFF2-40B4-BE49-F238E27FC236}">
                    <a16:creationId xmlns:a16="http://schemas.microsoft.com/office/drawing/2014/main" xmlns="" id="{838AF3F1-9845-4382-ACE6-68D2A4F39A80}"/>
                  </a:ext>
                </a:extLst>
              </p:cNvPr>
              <p:cNvSpPr/>
              <p:nvPr/>
            </p:nvSpPr>
            <p:spPr>
              <a:xfrm rot="10800000">
                <a:off x="8190669" y="2678206"/>
                <a:ext cx="843386" cy="144781"/>
              </a:xfrm>
              <a:prstGeom prst="round2Same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tr-TR" sz="1600"/>
              </a:p>
            </p:txBody>
          </p:sp>
          <p:sp>
            <p:nvSpPr>
              <p:cNvPr id="44" name="Dikdörtgen: Yuvarlatılmış Üst Köşeler 46">
                <a:extLst>
                  <a:ext uri="{FF2B5EF4-FFF2-40B4-BE49-F238E27FC236}">
                    <a16:creationId xmlns:a16="http://schemas.microsoft.com/office/drawing/2014/main" xmlns="" id="{86A9899E-9392-4E6D-901E-78B1CE46B68C}"/>
                  </a:ext>
                </a:extLst>
              </p:cNvPr>
              <p:cNvSpPr/>
              <p:nvPr/>
            </p:nvSpPr>
            <p:spPr>
              <a:xfrm rot="10800000">
                <a:off x="11165780" y="2678206"/>
                <a:ext cx="843386" cy="144781"/>
              </a:xfrm>
              <a:prstGeom prst="round2Same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600"/>
              </a:p>
            </p:txBody>
          </p:sp>
          <p:sp>
            <p:nvSpPr>
              <p:cNvPr id="45" name="Dikdörtgen: Yuvarlatılmış Üst Köşeler 49">
                <a:extLst>
                  <a:ext uri="{FF2B5EF4-FFF2-40B4-BE49-F238E27FC236}">
                    <a16:creationId xmlns:a16="http://schemas.microsoft.com/office/drawing/2014/main" xmlns="" id="{EC6CCA76-DF14-4FE1-8CFE-4CD1410658E1}"/>
                  </a:ext>
                </a:extLst>
              </p:cNvPr>
              <p:cNvSpPr/>
              <p:nvPr/>
            </p:nvSpPr>
            <p:spPr>
              <a:xfrm rot="10800000">
                <a:off x="10218249" y="2678206"/>
                <a:ext cx="843386" cy="144781"/>
              </a:xfrm>
              <a:prstGeom prst="round2Same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600"/>
              </a:p>
            </p:txBody>
          </p:sp>
        </p:grpSp>
        <p:grpSp>
          <p:nvGrpSpPr>
            <p:cNvPr id="29" name="Grup 61">
              <a:extLst>
                <a:ext uri="{FF2B5EF4-FFF2-40B4-BE49-F238E27FC236}">
                  <a16:creationId xmlns:a16="http://schemas.microsoft.com/office/drawing/2014/main" xmlns="" id="{B1BF4C8F-3541-42BC-BB30-9A281EA71FD9}"/>
                </a:ext>
              </a:extLst>
            </p:cNvPr>
            <p:cNvGrpSpPr/>
            <p:nvPr/>
          </p:nvGrpSpPr>
          <p:grpSpPr>
            <a:xfrm>
              <a:off x="4135505" y="1993593"/>
              <a:ext cx="7873661" cy="412751"/>
              <a:chOff x="4135505" y="1993593"/>
              <a:chExt cx="7873661" cy="412751"/>
            </a:xfrm>
          </p:grpSpPr>
          <p:sp>
            <p:nvSpPr>
              <p:cNvPr id="30" name="Dikdörtgen: Yuvarlatılmış Üst Köşeler 21">
                <a:extLst>
                  <a:ext uri="{FF2B5EF4-FFF2-40B4-BE49-F238E27FC236}">
                    <a16:creationId xmlns:a16="http://schemas.microsoft.com/office/drawing/2014/main" xmlns="" id="{612B8F5B-D5A2-4E5D-B324-E34944EABE19}"/>
                  </a:ext>
                </a:extLst>
              </p:cNvPr>
              <p:cNvSpPr/>
              <p:nvPr/>
            </p:nvSpPr>
            <p:spPr>
              <a:xfrm>
                <a:off x="5083036" y="1993593"/>
                <a:ext cx="843386" cy="412751"/>
              </a:xfrm>
              <a:prstGeom prst="round2Same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600" b="1" dirty="0">
                    <a:solidFill>
                      <a:schemeClr val="bg1"/>
                    </a:solidFill>
                    <a:effectLst>
                      <a:outerShdw blurRad="38100" dist="38100" dir="2700000" algn="tl">
                        <a:srgbClr val="000000">
                          <a:alpha val="43137"/>
                        </a:srgbClr>
                      </a:outerShdw>
                    </a:effectLst>
                  </a:rPr>
                  <a:t>2019</a:t>
                </a:r>
              </a:p>
            </p:txBody>
          </p:sp>
          <p:sp>
            <p:nvSpPr>
              <p:cNvPr id="31" name="Dikdörtgen: Yuvarlatılmış Üst Köşeler 27">
                <a:extLst>
                  <a:ext uri="{FF2B5EF4-FFF2-40B4-BE49-F238E27FC236}">
                    <a16:creationId xmlns:a16="http://schemas.microsoft.com/office/drawing/2014/main" xmlns="" id="{9D0CCE47-61D8-460F-AA83-8A0373B51D8B}"/>
                  </a:ext>
                </a:extLst>
              </p:cNvPr>
              <p:cNvSpPr/>
              <p:nvPr/>
            </p:nvSpPr>
            <p:spPr>
              <a:xfrm>
                <a:off x="4135505" y="1993593"/>
                <a:ext cx="843386" cy="412751"/>
              </a:xfrm>
              <a:prstGeom prst="round2Same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600" b="1" dirty="0">
                    <a:solidFill>
                      <a:schemeClr val="bg1"/>
                    </a:solidFill>
                    <a:effectLst>
                      <a:outerShdw blurRad="38100" dist="38100" dir="2700000" algn="tl">
                        <a:srgbClr val="000000">
                          <a:alpha val="43137"/>
                        </a:srgbClr>
                      </a:outerShdw>
                    </a:effectLst>
                  </a:rPr>
                  <a:t>2018</a:t>
                </a:r>
              </a:p>
            </p:txBody>
          </p:sp>
          <p:sp>
            <p:nvSpPr>
              <p:cNvPr id="32" name="Dikdörtgen: Yuvarlatılmış Üst Köşeler 30">
                <a:extLst>
                  <a:ext uri="{FF2B5EF4-FFF2-40B4-BE49-F238E27FC236}">
                    <a16:creationId xmlns:a16="http://schemas.microsoft.com/office/drawing/2014/main" xmlns="" id="{06763E78-0EF9-4EB8-AEB3-89BFC485A244}"/>
                  </a:ext>
                </a:extLst>
              </p:cNvPr>
              <p:cNvSpPr/>
              <p:nvPr/>
            </p:nvSpPr>
            <p:spPr>
              <a:xfrm>
                <a:off x="7110619" y="1993593"/>
                <a:ext cx="843386" cy="412751"/>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600" b="1" dirty="0">
                    <a:solidFill>
                      <a:schemeClr val="bg1"/>
                    </a:solidFill>
                    <a:effectLst>
                      <a:outerShdw blurRad="38100" dist="38100" dir="2700000" algn="tl">
                        <a:srgbClr val="000000">
                          <a:alpha val="43137"/>
                        </a:srgbClr>
                      </a:outerShdw>
                    </a:effectLst>
                  </a:rPr>
                  <a:t>2020</a:t>
                </a:r>
              </a:p>
            </p:txBody>
          </p:sp>
          <p:sp>
            <p:nvSpPr>
              <p:cNvPr id="33" name="Dikdörtgen: Yuvarlatılmış Üst Köşeler 33">
                <a:extLst>
                  <a:ext uri="{FF2B5EF4-FFF2-40B4-BE49-F238E27FC236}">
                    <a16:creationId xmlns:a16="http://schemas.microsoft.com/office/drawing/2014/main" xmlns="" id="{DEA662AA-89C6-4CF4-8934-E52DC80667D8}"/>
                  </a:ext>
                </a:extLst>
              </p:cNvPr>
              <p:cNvSpPr/>
              <p:nvPr/>
            </p:nvSpPr>
            <p:spPr>
              <a:xfrm>
                <a:off x="6163088" y="1993593"/>
                <a:ext cx="843386" cy="412751"/>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600" b="1" dirty="0">
                    <a:solidFill>
                      <a:schemeClr val="bg1"/>
                    </a:solidFill>
                    <a:effectLst>
                      <a:outerShdw blurRad="38100" dist="38100" dir="2700000" algn="tl">
                        <a:srgbClr val="000000">
                          <a:alpha val="43137"/>
                        </a:srgbClr>
                      </a:outerShdw>
                    </a:effectLst>
                  </a:rPr>
                  <a:t>2019</a:t>
                </a:r>
              </a:p>
            </p:txBody>
          </p:sp>
          <p:sp>
            <p:nvSpPr>
              <p:cNvPr id="34" name="Dikdörtgen: Yuvarlatılmış Üst Köşeler 42">
                <a:extLst>
                  <a:ext uri="{FF2B5EF4-FFF2-40B4-BE49-F238E27FC236}">
                    <a16:creationId xmlns:a16="http://schemas.microsoft.com/office/drawing/2014/main" xmlns="" id="{EC533748-EEE2-4BA9-A524-9450A7BF7DB3}"/>
                  </a:ext>
                </a:extLst>
              </p:cNvPr>
              <p:cNvSpPr/>
              <p:nvPr/>
            </p:nvSpPr>
            <p:spPr>
              <a:xfrm>
                <a:off x="9138200" y="1993593"/>
                <a:ext cx="843386" cy="412751"/>
              </a:xfrm>
              <a:prstGeom prst="round2SameRect">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600" b="1" dirty="0">
                    <a:solidFill>
                      <a:schemeClr val="bg1"/>
                    </a:solidFill>
                    <a:effectLst>
                      <a:outerShdw blurRad="38100" dist="38100" dir="2700000" algn="tl">
                        <a:srgbClr val="000000">
                          <a:alpha val="43137"/>
                        </a:srgbClr>
                      </a:outerShdw>
                    </a:effectLst>
                  </a:rPr>
                  <a:t>2021</a:t>
                </a:r>
              </a:p>
            </p:txBody>
          </p:sp>
          <p:sp>
            <p:nvSpPr>
              <p:cNvPr id="35" name="Dikdörtgen: Yuvarlatılmış Üst Köşeler 45">
                <a:extLst>
                  <a:ext uri="{FF2B5EF4-FFF2-40B4-BE49-F238E27FC236}">
                    <a16:creationId xmlns:a16="http://schemas.microsoft.com/office/drawing/2014/main" xmlns="" id="{72D302F9-4C01-4185-AF58-B5EEE5362D30}"/>
                  </a:ext>
                </a:extLst>
              </p:cNvPr>
              <p:cNvSpPr/>
              <p:nvPr/>
            </p:nvSpPr>
            <p:spPr>
              <a:xfrm>
                <a:off x="8190669" y="1993593"/>
                <a:ext cx="843386" cy="412751"/>
              </a:xfrm>
              <a:prstGeom prst="round2SameRect">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600" b="1" dirty="0">
                    <a:solidFill>
                      <a:schemeClr val="bg1"/>
                    </a:solidFill>
                    <a:effectLst>
                      <a:outerShdw blurRad="38100" dist="38100" dir="2700000" algn="tl">
                        <a:srgbClr val="000000">
                          <a:alpha val="43137"/>
                        </a:srgbClr>
                      </a:outerShdw>
                    </a:effectLst>
                  </a:rPr>
                  <a:t>2020</a:t>
                </a:r>
              </a:p>
            </p:txBody>
          </p:sp>
          <p:sp>
            <p:nvSpPr>
              <p:cNvPr id="36" name="Dikdörtgen: Yuvarlatılmış Üst Köşeler 48">
                <a:extLst>
                  <a:ext uri="{FF2B5EF4-FFF2-40B4-BE49-F238E27FC236}">
                    <a16:creationId xmlns:a16="http://schemas.microsoft.com/office/drawing/2014/main" xmlns="" id="{C7AE3EF1-4858-4058-BB0C-469D3EB36171}"/>
                  </a:ext>
                </a:extLst>
              </p:cNvPr>
              <p:cNvSpPr/>
              <p:nvPr/>
            </p:nvSpPr>
            <p:spPr>
              <a:xfrm>
                <a:off x="11165780" y="1993593"/>
                <a:ext cx="843386" cy="412751"/>
              </a:xfrm>
              <a:prstGeom prst="round2Same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600" b="1" dirty="0">
                    <a:solidFill>
                      <a:schemeClr val="bg1"/>
                    </a:solidFill>
                    <a:effectLst>
                      <a:outerShdw blurRad="38100" dist="38100" dir="2700000" algn="tl">
                        <a:srgbClr val="000000">
                          <a:alpha val="43137"/>
                        </a:srgbClr>
                      </a:outerShdw>
                    </a:effectLst>
                  </a:rPr>
                  <a:t>2022</a:t>
                </a:r>
              </a:p>
            </p:txBody>
          </p:sp>
          <p:sp>
            <p:nvSpPr>
              <p:cNvPr id="37" name="Dikdörtgen: Yuvarlatılmış Üst Köşeler 51">
                <a:extLst>
                  <a:ext uri="{FF2B5EF4-FFF2-40B4-BE49-F238E27FC236}">
                    <a16:creationId xmlns:a16="http://schemas.microsoft.com/office/drawing/2014/main" xmlns="" id="{2F925679-9961-4CB0-91A7-858BFCB474C2}"/>
                  </a:ext>
                </a:extLst>
              </p:cNvPr>
              <p:cNvSpPr/>
              <p:nvPr/>
            </p:nvSpPr>
            <p:spPr>
              <a:xfrm>
                <a:off x="10218249" y="1993593"/>
                <a:ext cx="843386" cy="412751"/>
              </a:xfrm>
              <a:prstGeom prst="round2Same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600" b="1" dirty="0">
                    <a:solidFill>
                      <a:schemeClr val="bg1"/>
                    </a:solidFill>
                    <a:effectLst>
                      <a:outerShdw blurRad="38100" dist="38100" dir="2700000" algn="tl">
                        <a:srgbClr val="000000">
                          <a:alpha val="43137"/>
                        </a:srgbClr>
                      </a:outerShdw>
                    </a:effectLst>
                  </a:rPr>
                  <a:t>2021</a:t>
                </a:r>
              </a:p>
            </p:txBody>
          </p:sp>
        </p:grpSp>
      </p:grpSp>
      <p:pic>
        <p:nvPicPr>
          <p:cNvPr id="46" name="3 Resim" descr="merkezefendi mem logo2.jpg"/>
          <p:cNvPicPr>
            <a:picLocks noChangeAspect="1"/>
          </p:cNvPicPr>
          <p:nvPr/>
        </p:nvPicPr>
        <p:blipFill>
          <a:blip r:embed="rId3" cstate="print"/>
          <a:srcRect/>
          <a:stretch>
            <a:fillRect/>
          </a:stretch>
        </p:blipFill>
        <p:spPr bwMode="auto">
          <a:xfrm>
            <a:off x="56446" y="101599"/>
            <a:ext cx="1557865" cy="1461054"/>
          </a:xfrm>
          <a:prstGeom prst="rect">
            <a:avLst/>
          </a:prstGeom>
          <a:noFill/>
          <a:ln w="9525">
            <a:noFill/>
            <a:miter lim="800000"/>
            <a:headEnd/>
            <a:tailEnd/>
          </a:ln>
        </p:spPr>
      </p:pic>
    </p:spTree>
    <p:extLst>
      <p:ext uri="{BB962C8B-B14F-4D97-AF65-F5344CB8AC3E}">
        <p14:creationId xmlns="" xmlns:p14="http://schemas.microsoft.com/office/powerpoint/2010/main" val="10338722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Yuvarlatılmış Dikdörtgen 19"/>
          <p:cNvSpPr/>
          <p:nvPr/>
        </p:nvSpPr>
        <p:spPr>
          <a:xfrm>
            <a:off x="830571" y="156526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sp>
        <p:nvSpPr>
          <p:cNvPr id="4" name="Akış Çizelgesi: Ayıkla 3"/>
          <p:cNvSpPr/>
          <p:nvPr/>
        </p:nvSpPr>
        <p:spPr>
          <a:xfrm rot="5400000">
            <a:off x="5006406" y="36669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sp>
        <p:nvSpPr>
          <p:cNvPr id="6" name="Oval 5"/>
          <p:cNvSpPr/>
          <p:nvPr/>
        </p:nvSpPr>
        <p:spPr>
          <a:xfrm>
            <a:off x="127011" y="116881"/>
            <a:ext cx="1407120" cy="140712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cxnSp>
        <p:nvCxnSpPr>
          <p:cNvPr id="7" name="Düz Bağlayıcı 6"/>
          <p:cNvCxnSpPr>
            <a:stCxn id="6" idx="6"/>
          </p:cNvCxnSpPr>
          <p:nvPr/>
        </p:nvCxnSpPr>
        <p:spPr>
          <a:xfrm>
            <a:off x="1534133" y="820445"/>
            <a:ext cx="10657871" cy="186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a:stCxn id="6" idx="4"/>
          </p:cNvCxnSpPr>
          <p:nvPr/>
        </p:nvCxnSpPr>
        <p:spPr>
          <a:xfrm>
            <a:off x="830571" y="1524005"/>
            <a:ext cx="0" cy="53339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Yay 8"/>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dirty="0">
              <a:solidFill>
                <a:prstClr val="black"/>
              </a:solidFill>
            </a:endParaRPr>
          </a:p>
        </p:txBody>
      </p:sp>
      <p:sp>
        <p:nvSpPr>
          <p:cNvPr id="10" name="Yuvarlatılmış Dikdörtgen 9"/>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sp>
        <p:nvSpPr>
          <p:cNvPr id="11" name="Metin kutusu 10"/>
          <p:cNvSpPr txBox="1"/>
          <p:nvPr/>
        </p:nvSpPr>
        <p:spPr>
          <a:xfrm>
            <a:off x="5475749" y="211327"/>
            <a:ext cx="6716255" cy="584775"/>
          </a:xfrm>
          <a:prstGeom prst="rect">
            <a:avLst/>
          </a:prstGeom>
          <a:noFill/>
        </p:spPr>
        <p:txBody>
          <a:bodyPr wrap="square" rtlCol="0">
            <a:spAutoFit/>
          </a:bodyPr>
          <a:lstStyle/>
          <a:p>
            <a:pPr algn="ctr"/>
            <a:r>
              <a:rPr lang="tr-TR" sz="3200" b="1" dirty="0" smtClean="0">
                <a:solidFill>
                  <a:prstClr val="black"/>
                </a:solidFill>
                <a:effectLst>
                  <a:outerShdw blurRad="38100" dist="38100" dir="2700000" algn="tl">
                    <a:srgbClr val="000000">
                      <a:alpha val="43137"/>
                    </a:srgbClr>
                  </a:outerShdw>
                </a:effectLst>
                <a:latin typeface="Trebuchet MS" panose="020B0603020202020204" pitchFamily="34" charset="0"/>
              </a:rPr>
              <a:t>2023 EĞİTİM VİZYONU</a:t>
            </a:r>
            <a:endParaRPr lang="tr-TR" sz="3200" b="1" dirty="0">
              <a:solidFill>
                <a:prstClr val="black"/>
              </a:solidFill>
              <a:effectLst>
                <a:outerShdw blurRad="38100" dist="38100" dir="2700000" algn="tl">
                  <a:srgbClr val="000000">
                    <a:alpha val="43137"/>
                  </a:srgbClr>
                </a:outerShdw>
              </a:effectLst>
              <a:latin typeface="Trebuchet MS" panose="020B0603020202020204" pitchFamily="34" charset="0"/>
            </a:endParaRPr>
          </a:p>
        </p:txBody>
      </p:sp>
      <p:sp>
        <p:nvSpPr>
          <p:cNvPr id="12" name="11 Slayt Numarası Yer Tutucusu"/>
          <p:cNvSpPr>
            <a:spLocks noGrp="1"/>
          </p:cNvSpPr>
          <p:nvPr>
            <p:ph type="sldNum" sz="quarter" idx="12"/>
          </p:nvPr>
        </p:nvSpPr>
        <p:spPr/>
        <p:txBody>
          <a:bodyPr/>
          <a:lstStyle/>
          <a:p>
            <a:fld id="{92906C5C-297D-40D7-908D-F30303E58C5D}" type="slidenum">
              <a:rPr lang="tr-TR" smtClean="0">
                <a:solidFill>
                  <a:prstClr val="black">
                    <a:tint val="75000"/>
                  </a:prstClr>
                </a:solidFill>
              </a:rPr>
              <a:pPr/>
              <a:t>8</a:t>
            </a:fld>
            <a:endParaRPr lang="tr-TR" dirty="0">
              <a:solidFill>
                <a:prstClr val="black">
                  <a:tint val="75000"/>
                </a:prstClr>
              </a:solidFill>
            </a:endParaRPr>
          </a:p>
        </p:txBody>
      </p:sp>
      <p:sp>
        <p:nvSpPr>
          <p:cNvPr id="2" name="Dikdörtgen 1"/>
          <p:cNvSpPr/>
          <p:nvPr/>
        </p:nvSpPr>
        <p:spPr>
          <a:xfrm>
            <a:off x="830572" y="1557642"/>
            <a:ext cx="11361429" cy="652166"/>
          </a:xfrm>
          <a:prstGeom prst="rect">
            <a:avLst/>
          </a:prstGeom>
        </p:spPr>
        <p:txBody>
          <a:bodyPr wrap="square">
            <a:spAutoFit/>
          </a:bodyPr>
          <a:lstStyle/>
          <a:p>
            <a:pPr algn="ctr">
              <a:lnSpc>
                <a:spcPct val="107000"/>
              </a:lnSpc>
              <a:spcAft>
                <a:spcPts val="800"/>
              </a:spcAft>
            </a:pPr>
            <a:r>
              <a:rPr lang="tr-TR" sz="3400" b="1" dirty="0" smtClean="0">
                <a:solidFill>
                  <a:prstClr val="black"/>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2023 EĞİTİM VİZYONUNUN FELSEFESİ</a:t>
            </a:r>
            <a:endParaRPr lang="tr-TR" sz="3400" dirty="0">
              <a:solidFill>
                <a:prstClr val="black"/>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p:txBody>
      </p:sp>
      <p:sp>
        <p:nvSpPr>
          <p:cNvPr id="5" name="Dikdörtgen 4"/>
          <p:cNvSpPr/>
          <p:nvPr/>
        </p:nvSpPr>
        <p:spPr>
          <a:xfrm>
            <a:off x="925692" y="2442449"/>
            <a:ext cx="11085689" cy="2500043"/>
          </a:xfrm>
          <a:prstGeom prst="rect">
            <a:avLst/>
          </a:prstGeom>
        </p:spPr>
        <p:txBody>
          <a:bodyPr wrap="square">
            <a:spAutoFit/>
          </a:bodyPr>
          <a:lstStyle/>
          <a:p>
            <a:pPr algn="just">
              <a:lnSpc>
                <a:spcPct val="107000"/>
              </a:lnSpc>
              <a:spcAft>
                <a:spcPts val="800"/>
              </a:spcAft>
            </a:pPr>
            <a:r>
              <a:rPr lang="tr-TR" sz="2800" dirty="0">
                <a:ea typeface="Times New Roman"/>
                <a:cs typeface="Times New Roman"/>
              </a:rPr>
              <a:t>Bu bağlamda 2023 eğitim vizyonunda da belirtildiği gibi </a:t>
            </a:r>
            <a:r>
              <a:rPr lang="tr-TR" sz="2800" dirty="0">
                <a:solidFill>
                  <a:srgbClr val="FF0000"/>
                </a:solidFill>
                <a:ea typeface="Times New Roman"/>
                <a:cs typeface="Times New Roman"/>
              </a:rPr>
              <a:t>zihniyet meselesini çözmeden</a:t>
            </a:r>
            <a:r>
              <a:rPr lang="tr-TR" sz="2800" dirty="0">
                <a:ea typeface="Times New Roman"/>
                <a:cs typeface="Times New Roman"/>
              </a:rPr>
              <a:t> insan ve toplum meselesini çözmemiz mümkün olmayacaktır. </a:t>
            </a:r>
          </a:p>
          <a:p>
            <a:pPr algn="just">
              <a:lnSpc>
                <a:spcPct val="107000"/>
              </a:lnSpc>
              <a:spcAft>
                <a:spcPts val="800"/>
              </a:spcAft>
            </a:pPr>
            <a:r>
              <a:rPr lang="tr-TR" sz="2800" dirty="0">
                <a:ea typeface="Times New Roman"/>
                <a:cs typeface="Times New Roman"/>
              </a:rPr>
              <a:t>Eğitim sistemimizin zemin bulamamasının en temel nedenlerinden biri de </a:t>
            </a:r>
            <a:r>
              <a:rPr lang="tr-TR" sz="2800" dirty="0">
                <a:solidFill>
                  <a:srgbClr val="FF0000"/>
                </a:solidFill>
                <a:ea typeface="Times New Roman"/>
                <a:cs typeface="Times New Roman"/>
              </a:rPr>
              <a:t>eğitimi herkesin haklılığını savunduğu bir zemin üzerinde tartışma geleneğidir. </a:t>
            </a:r>
          </a:p>
        </p:txBody>
      </p:sp>
      <p:pic>
        <p:nvPicPr>
          <p:cNvPr id="13" name="3 Resim" descr="merkezefendi mem logo2.jpg"/>
          <p:cNvPicPr>
            <a:picLocks noChangeAspect="1"/>
          </p:cNvPicPr>
          <p:nvPr/>
        </p:nvPicPr>
        <p:blipFill>
          <a:blip r:embed="rId3" cstate="print"/>
          <a:srcRect/>
          <a:stretch>
            <a:fillRect/>
          </a:stretch>
        </p:blipFill>
        <p:spPr bwMode="auto">
          <a:xfrm>
            <a:off x="56446" y="101599"/>
            <a:ext cx="1557865" cy="1461054"/>
          </a:xfrm>
          <a:prstGeom prst="rect">
            <a:avLst/>
          </a:prstGeom>
          <a:noFill/>
          <a:ln w="9525">
            <a:noFill/>
            <a:miter lim="800000"/>
            <a:headEnd/>
            <a:tailEnd/>
          </a:ln>
        </p:spPr>
      </p:pic>
    </p:spTree>
    <p:extLst>
      <p:ext uri="{BB962C8B-B14F-4D97-AF65-F5344CB8AC3E}">
        <p14:creationId xmlns="" xmlns:p14="http://schemas.microsoft.com/office/powerpoint/2010/main" val="285972670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830571" y="156526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Akış Çizelgesi: Ayıkla 3"/>
          <p:cNvSpPr/>
          <p:nvPr/>
        </p:nvSpPr>
        <p:spPr>
          <a:xfrm rot="5400000">
            <a:off x="5006406" y="36669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Oval 5"/>
          <p:cNvSpPr/>
          <p:nvPr/>
        </p:nvSpPr>
        <p:spPr>
          <a:xfrm>
            <a:off x="127011" y="116881"/>
            <a:ext cx="1407120" cy="140712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7" name="Düz Bağlayıcı 6"/>
          <p:cNvCxnSpPr>
            <a:stCxn id="6" idx="6"/>
          </p:cNvCxnSpPr>
          <p:nvPr/>
        </p:nvCxnSpPr>
        <p:spPr>
          <a:xfrm>
            <a:off x="1534133" y="820445"/>
            <a:ext cx="10657871" cy="186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a:stCxn id="6" idx="4"/>
          </p:cNvCxnSpPr>
          <p:nvPr/>
        </p:nvCxnSpPr>
        <p:spPr>
          <a:xfrm>
            <a:off x="830571" y="1524005"/>
            <a:ext cx="0" cy="53339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Yay 8"/>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0" name="Yuvarlatılmış Dikdörtgen 9"/>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Metin kutusu 10"/>
          <p:cNvSpPr txBox="1"/>
          <p:nvPr/>
        </p:nvSpPr>
        <p:spPr>
          <a:xfrm>
            <a:off x="5475749" y="211327"/>
            <a:ext cx="6716255" cy="584775"/>
          </a:xfrm>
          <a:prstGeom prst="rect">
            <a:avLst/>
          </a:prstGeom>
          <a:noFill/>
        </p:spPr>
        <p:txBody>
          <a:bodyPr wrap="square" rtlCol="0">
            <a:spAutoFit/>
          </a:bodyPr>
          <a:lstStyle/>
          <a:p>
            <a:pPr algn="ctr"/>
            <a:r>
              <a:rPr lang="tr-TR" sz="3200" b="1" dirty="0" smtClean="0">
                <a:effectLst>
                  <a:outerShdw blurRad="38100" dist="38100" dir="2700000" algn="tl">
                    <a:srgbClr val="000000">
                      <a:alpha val="43137"/>
                    </a:srgbClr>
                  </a:outerShdw>
                </a:effectLst>
                <a:latin typeface="Trebuchet MS" panose="020B0603020202020204" pitchFamily="34" charset="0"/>
              </a:rPr>
              <a:t>2023 EĞİTİM VİZYONU</a:t>
            </a:r>
            <a:endParaRPr lang="tr-TR" sz="3200" b="1" dirty="0">
              <a:effectLst>
                <a:outerShdw blurRad="38100" dist="38100" dir="2700000" algn="tl">
                  <a:srgbClr val="000000">
                    <a:alpha val="43137"/>
                  </a:srgbClr>
                </a:outerShdw>
              </a:effectLst>
              <a:latin typeface="Trebuchet MS" panose="020B0603020202020204" pitchFamily="34" charset="0"/>
            </a:endParaRPr>
          </a:p>
        </p:txBody>
      </p:sp>
      <p:sp>
        <p:nvSpPr>
          <p:cNvPr id="12" name="11 Slayt Numarası Yer Tutucusu"/>
          <p:cNvSpPr>
            <a:spLocks noGrp="1"/>
          </p:cNvSpPr>
          <p:nvPr>
            <p:ph type="sldNum" sz="quarter" idx="12"/>
          </p:nvPr>
        </p:nvSpPr>
        <p:spPr/>
        <p:txBody>
          <a:bodyPr/>
          <a:lstStyle/>
          <a:p>
            <a:fld id="{92906C5C-297D-40D7-908D-F30303E58C5D}" type="slidenum">
              <a:rPr lang="tr-TR" smtClean="0"/>
              <a:pPr/>
              <a:t>80</a:t>
            </a:fld>
            <a:endParaRPr lang="tr-TR"/>
          </a:p>
        </p:txBody>
      </p:sp>
      <p:sp>
        <p:nvSpPr>
          <p:cNvPr id="2" name="Dikdörtgen 1"/>
          <p:cNvSpPr/>
          <p:nvPr/>
        </p:nvSpPr>
        <p:spPr>
          <a:xfrm>
            <a:off x="830572" y="1557642"/>
            <a:ext cx="11361429" cy="652166"/>
          </a:xfrm>
          <a:prstGeom prst="rect">
            <a:avLst/>
          </a:prstGeom>
        </p:spPr>
        <p:txBody>
          <a:bodyPr wrap="square">
            <a:spAutoFit/>
          </a:bodyPr>
          <a:lstStyle/>
          <a:p>
            <a:pPr algn="ctr">
              <a:lnSpc>
                <a:spcPct val="107000"/>
              </a:lnSpc>
              <a:spcAft>
                <a:spcPts val="800"/>
              </a:spcAft>
            </a:pPr>
            <a:r>
              <a:rPr lang="tr-TR" sz="3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YABANCI DİL EĞİTİMİ</a:t>
            </a:r>
          </a:p>
        </p:txBody>
      </p:sp>
      <p:sp>
        <p:nvSpPr>
          <p:cNvPr id="14" name="Yuvarlatılmış Dikdörtgen 13"/>
          <p:cNvSpPr/>
          <p:nvPr/>
        </p:nvSpPr>
        <p:spPr>
          <a:xfrm>
            <a:off x="830571" y="2283792"/>
            <a:ext cx="11361431" cy="101438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830572" y="2283791"/>
            <a:ext cx="11361429" cy="1014380"/>
          </a:xfrm>
          <a:prstGeom prst="rect">
            <a:avLst/>
          </a:prstGeom>
        </p:spPr>
        <p:txBody>
          <a:bodyPr wrap="square">
            <a:spAutoFit/>
          </a:bodyPr>
          <a:lstStyle/>
          <a:p>
            <a:pPr algn="ctr">
              <a:lnSpc>
                <a:spcPct val="107000"/>
              </a:lnSpc>
              <a:spcAft>
                <a:spcPts val="800"/>
              </a:spcAft>
            </a:pPr>
            <a:r>
              <a:rPr lang="tr-TR"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ÜLKE GENELİNDE YABANCI DİL EĞİTİMİ, SEVİYE ve </a:t>
            </a:r>
            <a:r>
              <a:rPr lang="tr-TR" sz="28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OKUL </a:t>
            </a:r>
            <a:r>
              <a:rPr lang="tr-TR"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TÜRLERİNE GÖRE UYARLANACAK</a:t>
            </a:r>
          </a:p>
        </p:txBody>
      </p:sp>
      <p:sp>
        <p:nvSpPr>
          <p:cNvPr id="17" name="Dikdörtgen 16"/>
          <p:cNvSpPr/>
          <p:nvPr/>
        </p:nvSpPr>
        <p:spPr>
          <a:xfrm rot="16200000">
            <a:off x="-647635" y="5276212"/>
            <a:ext cx="2121093" cy="769441"/>
          </a:xfrm>
          <a:prstGeom prst="rect">
            <a:avLst/>
          </a:prstGeom>
        </p:spPr>
        <p:txBody>
          <a:bodyPr wrap="none">
            <a:spAutoFit/>
          </a:bodyPr>
          <a:lstStyle/>
          <a:p>
            <a:r>
              <a:rPr lang="tr-TR" sz="44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HEDEF 1</a:t>
            </a:r>
            <a:endParaRPr lang="tr-TR" sz="4400" dirty="0"/>
          </a:p>
        </p:txBody>
      </p:sp>
      <p:sp>
        <p:nvSpPr>
          <p:cNvPr id="18" name="Dikdörtgen 17"/>
          <p:cNvSpPr/>
          <p:nvPr/>
        </p:nvSpPr>
        <p:spPr>
          <a:xfrm>
            <a:off x="830572" y="3381706"/>
            <a:ext cx="11026149" cy="2010037"/>
          </a:xfrm>
          <a:prstGeom prst="rect">
            <a:avLst/>
          </a:prstGeom>
        </p:spPr>
        <p:txBody>
          <a:bodyPr wrap="square">
            <a:spAutoFit/>
          </a:bodyPr>
          <a:lstStyle/>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6-</a:t>
            </a:r>
            <a:r>
              <a:rPr lang="tr-TR" sz="2600" dirty="0" smtClean="0">
                <a:solidFill>
                  <a:schemeClr val="accent1"/>
                </a:solidFill>
                <a:latin typeface="Calibri" panose="020F0502020204030204" pitchFamily="34" charset="0"/>
                <a:ea typeface="Calibri" panose="020F0502020204030204" pitchFamily="34" charset="0"/>
                <a:cs typeface="Times New Roman" panose="02020603050405020304" pitchFamily="18" charset="0"/>
              </a:rPr>
              <a:t> </a:t>
            </a:r>
            <a:r>
              <a:rPr lang="tr-TR" sz="2600" b="1"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Ders </a:t>
            </a:r>
            <a:r>
              <a:rPr lang="tr-TR" sz="26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saati sürelerine ilişkin esnekleştirilmiş düzenlemeler yapılacaktır</a:t>
            </a:r>
            <a:r>
              <a:rPr lang="tr-TR" sz="2600" b="1"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a:t>
            </a:r>
          </a:p>
          <a:p>
            <a:pPr marL="457200" indent="-457200" algn="just">
              <a:lnSpc>
                <a:spcPct val="107000"/>
              </a:lnSpc>
              <a:spcAft>
                <a:spcPts val="800"/>
              </a:spcAft>
              <a:buFont typeface="Wingdings" panose="05000000000000000000" pitchFamily="2" charset="2"/>
              <a:buChar char="ü"/>
            </a:pPr>
            <a:endParaRPr lang="tr-TR" sz="2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7-</a:t>
            </a:r>
            <a:r>
              <a:rPr lang="tr-TR" sz="26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tr-TR" sz="2600"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TRT </a:t>
            </a:r>
            <a:r>
              <a:rPr lang="tr-TR" sz="2600" dirty="0">
                <a:solidFill>
                  <a:srgbClr val="C00000"/>
                </a:solidFill>
                <a:latin typeface="Calibri" panose="020F0502020204030204" pitchFamily="34" charset="0"/>
                <a:ea typeface="Calibri" panose="020F0502020204030204" pitchFamily="34" charset="0"/>
                <a:cs typeface="Times New Roman" panose="02020603050405020304" pitchFamily="18" charset="0"/>
              </a:rPr>
              <a:t>ile iş birliği </a:t>
            </a:r>
            <a:r>
              <a:rPr lang="tr-TR" sz="2600" dirty="0">
                <a:latin typeface="Calibri" panose="020F0502020204030204" pitchFamily="34" charset="0"/>
                <a:ea typeface="Calibri" panose="020F0502020204030204" pitchFamily="34" charset="0"/>
                <a:cs typeface="Times New Roman" panose="02020603050405020304" pitchFamily="18" charset="0"/>
              </a:rPr>
              <a:t>yapılarak çizgi film animasyon vb. konularda </a:t>
            </a:r>
            <a:r>
              <a:rPr lang="tr-TR" sz="2600" dirty="0">
                <a:solidFill>
                  <a:srgbClr val="C00000"/>
                </a:solidFill>
                <a:latin typeface="Calibri" panose="020F0502020204030204" pitchFamily="34" charset="0"/>
                <a:ea typeface="Calibri" panose="020F0502020204030204" pitchFamily="34" charset="0"/>
                <a:cs typeface="Times New Roman" panose="02020603050405020304" pitchFamily="18" charset="0"/>
              </a:rPr>
              <a:t>alt yazılı </a:t>
            </a:r>
            <a:r>
              <a:rPr lang="tr-TR" sz="2600" dirty="0">
                <a:latin typeface="Calibri" panose="020F0502020204030204" pitchFamily="34" charset="0"/>
                <a:ea typeface="Calibri" panose="020F0502020204030204" pitchFamily="34" charset="0"/>
                <a:cs typeface="Times New Roman" panose="02020603050405020304" pitchFamily="18" charset="0"/>
              </a:rPr>
              <a:t>ve doğrudan yabancı dilde üretilmiş özgün prodüksiyonlar kazandırılacaktır.</a:t>
            </a:r>
          </a:p>
        </p:txBody>
      </p:sp>
      <p:pic>
        <p:nvPicPr>
          <p:cNvPr id="16" name="3 Resim" descr="merkezefendi mem logo2.jpg"/>
          <p:cNvPicPr>
            <a:picLocks noChangeAspect="1"/>
          </p:cNvPicPr>
          <p:nvPr/>
        </p:nvPicPr>
        <p:blipFill>
          <a:blip r:embed="rId3" cstate="print"/>
          <a:srcRect/>
          <a:stretch>
            <a:fillRect/>
          </a:stretch>
        </p:blipFill>
        <p:spPr bwMode="auto">
          <a:xfrm>
            <a:off x="56446" y="101599"/>
            <a:ext cx="1557865" cy="1461054"/>
          </a:xfrm>
          <a:prstGeom prst="rect">
            <a:avLst/>
          </a:prstGeom>
          <a:noFill/>
          <a:ln w="9525">
            <a:noFill/>
            <a:miter lim="800000"/>
            <a:headEnd/>
            <a:tailEnd/>
          </a:ln>
        </p:spPr>
      </p:pic>
    </p:spTree>
    <p:extLst>
      <p:ext uri="{BB962C8B-B14F-4D97-AF65-F5344CB8AC3E}">
        <p14:creationId xmlns="" xmlns:p14="http://schemas.microsoft.com/office/powerpoint/2010/main" val="238423717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830571" y="156526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Akış Çizelgesi: Ayıkla 3"/>
          <p:cNvSpPr/>
          <p:nvPr/>
        </p:nvSpPr>
        <p:spPr>
          <a:xfrm rot="5400000">
            <a:off x="5006406" y="36669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Oval 5"/>
          <p:cNvSpPr/>
          <p:nvPr/>
        </p:nvSpPr>
        <p:spPr>
          <a:xfrm>
            <a:off x="127011" y="116881"/>
            <a:ext cx="1407120" cy="140712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7" name="Düz Bağlayıcı 6"/>
          <p:cNvCxnSpPr>
            <a:stCxn id="6" idx="6"/>
          </p:cNvCxnSpPr>
          <p:nvPr/>
        </p:nvCxnSpPr>
        <p:spPr>
          <a:xfrm>
            <a:off x="1534133" y="820445"/>
            <a:ext cx="10657871" cy="186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a:stCxn id="6" idx="4"/>
          </p:cNvCxnSpPr>
          <p:nvPr/>
        </p:nvCxnSpPr>
        <p:spPr>
          <a:xfrm>
            <a:off x="830571" y="1524005"/>
            <a:ext cx="0" cy="53339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Yay 8"/>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0" name="Yuvarlatılmış Dikdörtgen 9"/>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Metin kutusu 10"/>
          <p:cNvSpPr txBox="1"/>
          <p:nvPr/>
        </p:nvSpPr>
        <p:spPr>
          <a:xfrm>
            <a:off x="5475749" y="211327"/>
            <a:ext cx="6716255" cy="584775"/>
          </a:xfrm>
          <a:prstGeom prst="rect">
            <a:avLst/>
          </a:prstGeom>
          <a:noFill/>
        </p:spPr>
        <p:txBody>
          <a:bodyPr wrap="square" rtlCol="0">
            <a:spAutoFit/>
          </a:bodyPr>
          <a:lstStyle/>
          <a:p>
            <a:pPr algn="ctr"/>
            <a:r>
              <a:rPr lang="tr-TR" sz="3200" b="1" dirty="0" smtClean="0">
                <a:effectLst>
                  <a:outerShdw blurRad="38100" dist="38100" dir="2700000" algn="tl">
                    <a:srgbClr val="000000">
                      <a:alpha val="43137"/>
                    </a:srgbClr>
                  </a:outerShdw>
                </a:effectLst>
                <a:latin typeface="Trebuchet MS" panose="020B0603020202020204" pitchFamily="34" charset="0"/>
              </a:rPr>
              <a:t>2023 EĞİTİM VİZYONU</a:t>
            </a:r>
            <a:endParaRPr lang="tr-TR" sz="3200" b="1" dirty="0">
              <a:effectLst>
                <a:outerShdw blurRad="38100" dist="38100" dir="2700000" algn="tl">
                  <a:srgbClr val="000000">
                    <a:alpha val="43137"/>
                  </a:srgbClr>
                </a:outerShdw>
              </a:effectLst>
              <a:latin typeface="Trebuchet MS" panose="020B0603020202020204" pitchFamily="34" charset="0"/>
            </a:endParaRPr>
          </a:p>
        </p:txBody>
      </p:sp>
      <p:sp>
        <p:nvSpPr>
          <p:cNvPr id="12" name="11 Slayt Numarası Yer Tutucusu"/>
          <p:cNvSpPr>
            <a:spLocks noGrp="1"/>
          </p:cNvSpPr>
          <p:nvPr>
            <p:ph type="sldNum" sz="quarter" idx="12"/>
          </p:nvPr>
        </p:nvSpPr>
        <p:spPr/>
        <p:txBody>
          <a:bodyPr/>
          <a:lstStyle/>
          <a:p>
            <a:fld id="{92906C5C-297D-40D7-908D-F30303E58C5D}" type="slidenum">
              <a:rPr lang="tr-TR" smtClean="0"/>
              <a:pPr/>
              <a:t>81</a:t>
            </a:fld>
            <a:endParaRPr lang="tr-TR"/>
          </a:p>
        </p:txBody>
      </p:sp>
      <p:sp>
        <p:nvSpPr>
          <p:cNvPr id="2" name="Dikdörtgen 1"/>
          <p:cNvSpPr/>
          <p:nvPr/>
        </p:nvSpPr>
        <p:spPr>
          <a:xfrm>
            <a:off x="830572" y="1557642"/>
            <a:ext cx="11361429" cy="652166"/>
          </a:xfrm>
          <a:prstGeom prst="rect">
            <a:avLst/>
          </a:prstGeom>
        </p:spPr>
        <p:txBody>
          <a:bodyPr wrap="square">
            <a:spAutoFit/>
          </a:bodyPr>
          <a:lstStyle/>
          <a:p>
            <a:pPr algn="ctr">
              <a:lnSpc>
                <a:spcPct val="107000"/>
              </a:lnSpc>
              <a:spcAft>
                <a:spcPts val="800"/>
              </a:spcAft>
            </a:pPr>
            <a:r>
              <a:rPr lang="tr-TR" sz="3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YABANCI DİL EĞİTİMİ</a:t>
            </a:r>
          </a:p>
        </p:txBody>
      </p:sp>
      <p:sp>
        <p:nvSpPr>
          <p:cNvPr id="14" name="Yuvarlatılmış Dikdörtgen 13"/>
          <p:cNvSpPr/>
          <p:nvPr/>
        </p:nvSpPr>
        <p:spPr>
          <a:xfrm>
            <a:off x="830571" y="2283792"/>
            <a:ext cx="11361431" cy="101438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830572" y="2283791"/>
            <a:ext cx="11361429" cy="1014380"/>
          </a:xfrm>
          <a:prstGeom prst="rect">
            <a:avLst/>
          </a:prstGeom>
        </p:spPr>
        <p:txBody>
          <a:bodyPr wrap="square">
            <a:spAutoFit/>
          </a:bodyPr>
          <a:lstStyle/>
          <a:p>
            <a:pPr algn="ctr">
              <a:lnSpc>
                <a:spcPct val="107000"/>
              </a:lnSpc>
              <a:spcAft>
                <a:spcPts val="800"/>
              </a:spcAft>
            </a:pPr>
            <a:r>
              <a:rPr lang="tr-TR"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YENİ KAYNAKLAR İLE ÖĞRENCİLERİN İNGİLİZCE KONUŞULAN DÜNYAYI DENEYİMLEMESİ SAĞLANACAK</a:t>
            </a:r>
          </a:p>
        </p:txBody>
      </p:sp>
      <p:sp>
        <p:nvSpPr>
          <p:cNvPr id="17" name="Dikdörtgen 16"/>
          <p:cNvSpPr/>
          <p:nvPr/>
        </p:nvSpPr>
        <p:spPr>
          <a:xfrm rot="16200000">
            <a:off x="-647635" y="5276212"/>
            <a:ext cx="2121093" cy="769441"/>
          </a:xfrm>
          <a:prstGeom prst="rect">
            <a:avLst/>
          </a:prstGeom>
        </p:spPr>
        <p:txBody>
          <a:bodyPr wrap="none">
            <a:spAutoFit/>
          </a:bodyPr>
          <a:lstStyle/>
          <a:p>
            <a:r>
              <a:rPr lang="tr-TR" sz="44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HEDEF 2</a:t>
            </a:r>
            <a:endParaRPr lang="tr-TR" sz="4400" dirty="0"/>
          </a:p>
        </p:txBody>
      </p:sp>
      <p:sp>
        <p:nvSpPr>
          <p:cNvPr id="18" name="Dikdörtgen 17"/>
          <p:cNvSpPr/>
          <p:nvPr/>
        </p:nvSpPr>
        <p:spPr>
          <a:xfrm>
            <a:off x="830572" y="3381703"/>
            <a:ext cx="11026149" cy="2866297"/>
          </a:xfrm>
          <a:prstGeom prst="rect">
            <a:avLst/>
          </a:prstGeom>
        </p:spPr>
        <p:txBody>
          <a:bodyPr wrap="square">
            <a:spAutoFit/>
          </a:bodyPr>
          <a:lstStyle/>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1- Öğrencilerin </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anadili İngilizce, Almanca, Fransızca olan öğretmenleri izleyebilmeleri, </a:t>
            </a:r>
            <a:r>
              <a:rPr lang="tr-TR" sz="2600" dirty="0">
                <a:latin typeface="Calibri" panose="020F0502020204030204" pitchFamily="34" charset="0"/>
                <a:ea typeface="Calibri" panose="020F0502020204030204" pitchFamily="34" charset="0"/>
                <a:cs typeface="Times New Roman" panose="02020603050405020304" pitchFamily="18" charset="0"/>
              </a:rPr>
              <a:t>yaşayan dile ulaşmaları, çevrimiçi yazma ve tartışma etkinliklerini yapabilmeleri için </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dijital ortamlar </a:t>
            </a:r>
            <a:r>
              <a:rPr lang="tr-TR" sz="2600" dirty="0" smtClean="0">
                <a:solidFill>
                  <a:schemeClr val="accent1"/>
                </a:solidFill>
                <a:latin typeface="Calibri" panose="020F0502020204030204" pitchFamily="34" charset="0"/>
                <a:ea typeface="Calibri" panose="020F0502020204030204" pitchFamily="34" charset="0"/>
                <a:cs typeface="Times New Roman" panose="02020603050405020304" pitchFamily="18" charset="0"/>
              </a:rPr>
              <a:t>oluşturulacaktır.</a:t>
            </a:r>
          </a:p>
          <a:p>
            <a:pPr algn="just">
              <a:lnSpc>
                <a:spcPct val="107000"/>
              </a:lnSpc>
              <a:spcAft>
                <a:spcPts val="800"/>
              </a:spcAft>
            </a:pPr>
            <a:endParaRPr lang="tr-TR" sz="2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2- Eğitim </a:t>
            </a:r>
            <a:r>
              <a:rPr lang="tr-TR" sz="2600" dirty="0">
                <a:latin typeface="Calibri" panose="020F0502020204030204" pitchFamily="34" charset="0"/>
                <a:ea typeface="Calibri" panose="020F0502020204030204" pitchFamily="34" charset="0"/>
                <a:cs typeface="Times New Roman" panose="02020603050405020304" pitchFamily="18" charset="0"/>
              </a:rPr>
              <a:t>Bilişim Ağı </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(EBA) üzerindeki içerik havuzunu genişletmek </a:t>
            </a:r>
            <a:r>
              <a:rPr lang="tr-TR" sz="2600" dirty="0">
                <a:latin typeface="Calibri" panose="020F0502020204030204" pitchFamily="34" charset="0"/>
                <a:ea typeface="Calibri" panose="020F0502020204030204" pitchFamily="34" charset="0"/>
                <a:cs typeface="Times New Roman" panose="02020603050405020304" pitchFamily="18" charset="0"/>
              </a:rPr>
              <a:t>üzere ulusal ve uluslararası yayıncılardan yenilikçi dijital kaynaklar temin </a:t>
            </a:r>
            <a:r>
              <a:rPr lang="tr-TR" sz="2600" dirty="0" smtClean="0">
                <a:latin typeface="Calibri" panose="020F0502020204030204" pitchFamily="34" charset="0"/>
                <a:ea typeface="Calibri" panose="020F0502020204030204" pitchFamily="34" charset="0"/>
                <a:cs typeface="Times New Roman" panose="02020603050405020304" pitchFamily="18" charset="0"/>
              </a:rPr>
              <a:t>edilecektir.</a:t>
            </a:r>
            <a:endParaRPr lang="tr-TR" sz="2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6" name="3 Resim" descr="merkezefendi mem logo2.jpg"/>
          <p:cNvPicPr>
            <a:picLocks noChangeAspect="1"/>
          </p:cNvPicPr>
          <p:nvPr/>
        </p:nvPicPr>
        <p:blipFill>
          <a:blip r:embed="rId3" cstate="print"/>
          <a:srcRect/>
          <a:stretch>
            <a:fillRect/>
          </a:stretch>
        </p:blipFill>
        <p:spPr bwMode="auto">
          <a:xfrm>
            <a:off x="56446" y="101599"/>
            <a:ext cx="1557865" cy="1461054"/>
          </a:xfrm>
          <a:prstGeom prst="rect">
            <a:avLst/>
          </a:prstGeom>
          <a:noFill/>
          <a:ln w="9525">
            <a:noFill/>
            <a:miter lim="800000"/>
            <a:headEnd/>
            <a:tailEnd/>
          </a:ln>
        </p:spPr>
      </p:pic>
    </p:spTree>
    <p:extLst>
      <p:ext uri="{BB962C8B-B14F-4D97-AF65-F5344CB8AC3E}">
        <p14:creationId xmlns="" xmlns:p14="http://schemas.microsoft.com/office/powerpoint/2010/main" val="187910753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830571" y="156526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Akış Çizelgesi: Ayıkla 3"/>
          <p:cNvSpPr/>
          <p:nvPr/>
        </p:nvSpPr>
        <p:spPr>
          <a:xfrm rot="5400000">
            <a:off x="5006406" y="36669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Oval 5"/>
          <p:cNvSpPr/>
          <p:nvPr/>
        </p:nvSpPr>
        <p:spPr>
          <a:xfrm>
            <a:off x="127011" y="116881"/>
            <a:ext cx="1407120" cy="140712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7" name="Düz Bağlayıcı 6"/>
          <p:cNvCxnSpPr>
            <a:stCxn id="6" idx="6"/>
          </p:cNvCxnSpPr>
          <p:nvPr/>
        </p:nvCxnSpPr>
        <p:spPr>
          <a:xfrm>
            <a:off x="1534133" y="820445"/>
            <a:ext cx="10657871" cy="186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a:stCxn id="6" idx="4"/>
          </p:cNvCxnSpPr>
          <p:nvPr/>
        </p:nvCxnSpPr>
        <p:spPr>
          <a:xfrm>
            <a:off x="830571" y="1524005"/>
            <a:ext cx="0" cy="53339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Yay 8"/>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0" name="Yuvarlatılmış Dikdörtgen 9"/>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Metin kutusu 10"/>
          <p:cNvSpPr txBox="1"/>
          <p:nvPr/>
        </p:nvSpPr>
        <p:spPr>
          <a:xfrm>
            <a:off x="5475749" y="211327"/>
            <a:ext cx="6716255" cy="584775"/>
          </a:xfrm>
          <a:prstGeom prst="rect">
            <a:avLst/>
          </a:prstGeom>
          <a:noFill/>
        </p:spPr>
        <p:txBody>
          <a:bodyPr wrap="square" rtlCol="0">
            <a:spAutoFit/>
          </a:bodyPr>
          <a:lstStyle/>
          <a:p>
            <a:pPr algn="ctr"/>
            <a:r>
              <a:rPr lang="tr-TR" sz="3200" b="1" dirty="0" smtClean="0">
                <a:effectLst>
                  <a:outerShdw blurRad="38100" dist="38100" dir="2700000" algn="tl">
                    <a:srgbClr val="000000">
                      <a:alpha val="43137"/>
                    </a:srgbClr>
                  </a:outerShdw>
                </a:effectLst>
                <a:latin typeface="Trebuchet MS" panose="020B0603020202020204" pitchFamily="34" charset="0"/>
              </a:rPr>
              <a:t>2023 EĞİTİM VİZYONU</a:t>
            </a:r>
            <a:endParaRPr lang="tr-TR" sz="3200" b="1" dirty="0">
              <a:effectLst>
                <a:outerShdw blurRad="38100" dist="38100" dir="2700000" algn="tl">
                  <a:srgbClr val="000000">
                    <a:alpha val="43137"/>
                  </a:srgbClr>
                </a:outerShdw>
              </a:effectLst>
              <a:latin typeface="Trebuchet MS" panose="020B0603020202020204" pitchFamily="34" charset="0"/>
            </a:endParaRPr>
          </a:p>
        </p:txBody>
      </p:sp>
      <p:sp>
        <p:nvSpPr>
          <p:cNvPr id="12" name="11 Slayt Numarası Yer Tutucusu"/>
          <p:cNvSpPr>
            <a:spLocks noGrp="1"/>
          </p:cNvSpPr>
          <p:nvPr>
            <p:ph type="sldNum" sz="quarter" idx="12"/>
          </p:nvPr>
        </p:nvSpPr>
        <p:spPr/>
        <p:txBody>
          <a:bodyPr/>
          <a:lstStyle/>
          <a:p>
            <a:fld id="{92906C5C-297D-40D7-908D-F30303E58C5D}" type="slidenum">
              <a:rPr lang="tr-TR" smtClean="0"/>
              <a:pPr/>
              <a:t>82</a:t>
            </a:fld>
            <a:endParaRPr lang="tr-TR"/>
          </a:p>
        </p:txBody>
      </p:sp>
      <p:sp>
        <p:nvSpPr>
          <p:cNvPr id="2" name="Dikdörtgen 1"/>
          <p:cNvSpPr/>
          <p:nvPr/>
        </p:nvSpPr>
        <p:spPr>
          <a:xfrm>
            <a:off x="830572" y="1557642"/>
            <a:ext cx="11361429" cy="652166"/>
          </a:xfrm>
          <a:prstGeom prst="rect">
            <a:avLst/>
          </a:prstGeom>
        </p:spPr>
        <p:txBody>
          <a:bodyPr wrap="square">
            <a:spAutoFit/>
          </a:bodyPr>
          <a:lstStyle/>
          <a:p>
            <a:pPr algn="ctr">
              <a:lnSpc>
                <a:spcPct val="107000"/>
              </a:lnSpc>
              <a:spcAft>
                <a:spcPts val="800"/>
              </a:spcAft>
            </a:pPr>
            <a:r>
              <a:rPr lang="tr-TR" sz="3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YABANCI DİL EĞİTİMİ</a:t>
            </a:r>
          </a:p>
        </p:txBody>
      </p:sp>
      <p:sp>
        <p:nvSpPr>
          <p:cNvPr id="14" name="Yuvarlatılmış Dikdörtgen 13"/>
          <p:cNvSpPr/>
          <p:nvPr/>
        </p:nvSpPr>
        <p:spPr>
          <a:xfrm>
            <a:off x="830571" y="2283792"/>
            <a:ext cx="11361431" cy="101438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830572" y="2283791"/>
            <a:ext cx="11361429" cy="1014380"/>
          </a:xfrm>
          <a:prstGeom prst="rect">
            <a:avLst/>
          </a:prstGeom>
        </p:spPr>
        <p:txBody>
          <a:bodyPr wrap="square">
            <a:spAutoFit/>
          </a:bodyPr>
          <a:lstStyle/>
          <a:p>
            <a:pPr algn="ctr">
              <a:lnSpc>
                <a:spcPct val="107000"/>
              </a:lnSpc>
              <a:spcAft>
                <a:spcPts val="800"/>
              </a:spcAft>
            </a:pPr>
            <a:r>
              <a:rPr lang="tr-TR"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YENİ KAYNAKLAR İLE ÖĞRENCİLERİN İNGİLİZCE KONUŞULAN DÜNYAYI DENEYİMLEMESİ SAĞLANACAK</a:t>
            </a:r>
          </a:p>
        </p:txBody>
      </p:sp>
      <p:sp>
        <p:nvSpPr>
          <p:cNvPr id="17" name="Dikdörtgen 16"/>
          <p:cNvSpPr/>
          <p:nvPr/>
        </p:nvSpPr>
        <p:spPr>
          <a:xfrm rot="16200000">
            <a:off x="-647635" y="5276212"/>
            <a:ext cx="2121093" cy="769441"/>
          </a:xfrm>
          <a:prstGeom prst="rect">
            <a:avLst/>
          </a:prstGeom>
        </p:spPr>
        <p:txBody>
          <a:bodyPr wrap="none">
            <a:spAutoFit/>
          </a:bodyPr>
          <a:lstStyle/>
          <a:p>
            <a:r>
              <a:rPr lang="tr-TR" sz="44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HEDEF 2</a:t>
            </a:r>
            <a:endParaRPr lang="tr-TR" sz="4400" dirty="0"/>
          </a:p>
        </p:txBody>
      </p:sp>
      <p:sp>
        <p:nvSpPr>
          <p:cNvPr id="18" name="Dikdörtgen 17"/>
          <p:cNvSpPr/>
          <p:nvPr/>
        </p:nvSpPr>
        <p:spPr>
          <a:xfrm>
            <a:off x="830572" y="3381702"/>
            <a:ext cx="11026149" cy="2438168"/>
          </a:xfrm>
          <a:prstGeom prst="rect">
            <a:avLst/>
          </a:prstGeom>
        </p:spPr>
        <p:txBody>
          <a:bodyPr wrap="square">
            <a:spAutoFit/>
          </a:bodyPr>
          <a:lstStyle/>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3- </a:t>
            </a:r>
            <a:r>
              <a:rPr lang="tr-TR" sz="2600" dirty="0" smtClean="0">
                <a:solidFill>
                  <a:schemeClr val="accent1"/>
                </a:solidFill>
                <a:latin typeface="Calibri" panose="020F0502020204030204" pitchFamily="34" charset="0"/>
                <a:ea typeface="Calibri" panose="020F0502020204030204" pitchFamily="34" charset="0"/>
                <a:cs typeface="Times New Roman" panose="02020603050405020304" pitchFamily="18" charset="0"/>
              </a:rPr>
              <a:t>Tüm </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dijital içerikler </a:t>
            </a:r>
            <a:r>
              <a:rPr lang="tr-TR" sz="2600" dirty="0">
                <a:latin typeface="Calibri" panose="020F0502020204030204" pitchFamily="34" charset="0"/>
                <a:ea typeface="Calibri" panose="020F0502020204030204" pitchFamily="34" charset="0"/>
                <a:cs typeface="Times New Roman" panose="02020603050405020304" pitchFamily="18" charset="0"/>
              </a:rPr>
              <a:t>öğrencilerin </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dinleme, konuşma, okuma ve yazma dil becerilerinin</a:t>
            </a:r>
            <a:r>
              <a:rPr lang="tr-TR" sz="2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tr-TR" sz="2600" dirty="0">
                <a:latin typeface="Calibri" panose="020F0502020204030204" pitchFamily="34" charset="0"/>
                <a:ea typeface="Calibri" panose="020F0502020204030204" pitchFamily="34" charset="0"/>
                <a:cs typeface="Times New Roman" panose="02020603050405020304" pitchFamily="18" charset="0"/>
              </a:rPr>
              <a:t>bütüncül olarak geliştirildiği temalar bağlamında tasarlanacaktır</a:t>
            </a:r>
            <a:r>
              <a:rPr lang="tr-TR" sz="2600" dirty="0" smtClean="0">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4- </a:t>
            </a:r>
            <a:r>
              <a:rPr lang="tr-TR" sz="2600" dirty="0" smtClean="0">
                <a:solidFill>
                  <a:schemeClr val="accent1"/>
                </a:solidFill>
                <a:latin typeface="Calibri" panose="020F0502020204030204" pitchFamily="34" charset="0"/>
                <a:ea typeface="Calibri" panose="020F0502020204030204" pitchFamily="34" charset="0"/>
                <a:cs typeface="Times New Roman" panose="02020603050405020304" pitchFamily="18" charset="0"/>
              </a:rPr>
              <a:t>Kademelere </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göre farklılaşan </a:t>
            </a:r>
            <a:r>
              <a:rPr lang="tr-TR" sz="2600" dirty="0">
                <a:latin typeface="Calibri" panose="020F0502020204030204" pitchFamily="34" charset="0"/>
                <a:ea typeface="Calibri" panose="020F0502020204030204" pitchFamily="34" charset="0"/>
                <a:cs typeface="Times New Roman" panose="02020603050405020304" pitchFamily="18" charset="0"/>
              </a:rPr>
              <a:t>içerik, yöntem ve teknikler </a:t>
            </a:r>
            <a:r>
              <a:rPr lang="tr-TR" sz="2600" dirty="0" smtClean="0">
                <a:latin typeface="Calibri" panose="020F0502020204030204" pitchFamily="34" charset="0"/>
                <a:ea typeface="Calibri" panose="020F0502020204030204" pitchFamily="34" charset="0"/>
                <a:cs typeface="Times New Roman" panose="02020603050405020304" pitchFamily="18" charset="0"/>
              </a:rPr>
              <a:t>tasarlanacaktır.</a:t>
            </a:r>
          </a:p>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5- </a:t>
            </a:r>
            <a:r>
              <a:rPr lang="tr-TR" sz="2600"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4</a:t>
            </a:r>
            <a:r>
              <a:rPr lang="tr-TR" sz="2600" dirty="0">
                <a:solidFill>
                  <a:srgbClr val="C00000"/>
                </a:solidFill>
                <a:latin typeface="Calibri" panose="020F0502020204030204" pitchFamily="34" charset="0"/>
                <a:ea typeface="Calibri" panose="020F0502020204030204" pitchFamily="34" charset="0"/>
                <a:cs typeface="Times New Roman" panose="02020603050405020304" pitchFamily="18" charset="0"/>
              </a:rPr>
              <a:t>. sınıflarda video oyunları, şarkılar, interaktif etkinlikler, interaktif oyunlar ve hikâyeler</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 </a:t>
            </a:r>
            <a:r>
              <a:rPr lang="tr-TR" sz="2600" dirty="0">
                <a:latin typeface="Calibri" panose="020F0502020204030204" pitchFamily="34" charset="0"/>
                <a:ea typeface="Calibri" panose="020F0502020204030204" pitchFamily="34" charset="0"/>
                <a:cs typeface="Times New Roman" panose="02020603050405020304" pitchFamily="18" charset="0"/>
              </a:rPr>
              <a:t>yer alacaktır</a:t>
            </a:r>
            <a:r>
              <a:rPr lang="tr-TR" sz="2600" dirty="0" smtClean="0">
                <a:latin typeface="Calibri" panose="020F0502020204030204" pitchFamily="34" charset="0"/>
                <a:ea typeface="Calibri" panose="020F0502020204030204" pitchFamily="34" charset="0"/>
                <a:cs typeface="Times New Roman" panose="02020603050405020304" pitchFamily="18" charset="0"/>
              </a:rPr>
              <a:t>.</a:t>
            </a:r>
            <a:endParaRPr lang="tr-TR" sz="2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6" name="3 Resim" descr="merkezefendi mem logo2.jpg"/>
          <p:cNvPicPr>
            <a:picLocks noChangeAspect="1"/>
          </p:cNvPicPr>
          <p:nvPr/>
        </p:nvPicPr>
        <p:blipFill>
          <a:blip r:embed="rId3" cstate="print"/>
          <a:srcRect/>
          <a:stretch>
            <a:fillRect/>
          </a:stretch>
        </p:blipFill>
        <p:spPr bwMode="auto">
          <a:xfrm>
            <a:off x="56446" y="101599"/>
            <a:ext cx="1557865" cy="1461054"/>
          </a:xfrm>
          <a:prstGeom prst="rect">
            <a:avLst/>
          </a:prstGeom>
          <a:noFill/>
          <a:ln w="9525">
            <a:noFill/>
            <a:miter lim="800000"/>
            <a:headEnd/>
            <a:tailEnd/>
          </a:ln>
        </p:spPr>
      </p:pic>
    </p:spTree>
    <p:extLst>
      <p:ext uri="{BB962C8B-B14F-4D97-AF65-F5344CB8AC3E}">
        <p14:creationId xmlns="" xmlns:p14="http://schemas.microsoft.com/office/powerpoint/2010/main" val="364648555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830571" y="156526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Akış Çizelgesi: Ayıkla 3"/>
          <p:cNvSpPr/>
          <p:nvPr/>
        </p:nvSpPr>
        <p:spPr>
          <a:xfrm rot="5400000">
            <a:off x="5006406" y="36669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Oval 5"/>
          <p:cNvSpPr/>
          <p:nvPr/>
        </p:nvSpPr>
        <p:spPr>
          <a:xfrm>
            <a:off x="127011" y="116881"/>
            <a:ext cx="1407120" cy="140712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7" name="Düz Bağlayıcı 6"/>
          <p:cNvCxnSpPr>
            <a:stCxn id="6" idx="6"/>
          </p:cNvCxnSpPr>
          <p:nvPr/>
        </p:nvCxnSpPr>
        <p:spPr>
          <a:xfrm>
            <a:off x="1534133" y="820445"/>
            <a:ext cx="10657871" cy="186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a:stCxn id="6" idx="4"/>
          </p:cNvCxnSpPr>
          <p:nvPr/>
        </p:nvCxnSpPr>
        <p:spPr>
          <a:xfrm>
            <a:off x="830571" y="1524005"/>
            <a:ext cx="0" cy="53339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Yay 8"/>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0" name="Yuvarlatılmış Dikdörtgen 9"/>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Metin kutusu 10"/>
          <p:cNvSpPr txBox="1"/>
          <p:nvPr/>
        </p:nvSpPr>
        <p:spPr>
          <a:xfrm>
            <a:off x="5475749" y="211327"/>
            <a:ext cx="6716255" cy="584775"/>
          </a:xfrm>
          <a:prstGeom prst="rect">
            <a:avLst/>
          </a:prstGeom>
          <a:noFill/>
        </p:spPr>
        <p:txBody>
          <a:bodyPr wrap="square" rtlCol="0">
            <a:spAutoFit/>
          </a:bodyPr>
          <a:lstStyle/>
          <a:p>
            <a:pPr algn="ctr"/>
            <a:r>
              <a:rPr lang="tr-TR" sz="3200" b="1" dirty="0" smtClean="0">
                <a:effectLst>
                  <a:outerShdw blurRad="38100" dist="38100" dir="2700000" algn="tl">
                    <a:srgbClr val="000000">
                      <a:alpha val="43137"/>
                    </a:srgbClr>
                  </a:outerShdw>
                </a:effectLst>
                <a:latin typeface="Trebuchet MS" panose="020B0603020202020204" pitchFamily="34" charset="0"/>
              </a:rPr>
              <a:t>2023 EĞİTİM VİZYONU</a:t>
            </a:r>
            <a:endParaRPr lang="tr-TR" sz="3200" b="1" dirty="0">
              <a:effectLst>
                <a:outerShdw blurRad="38100" dist="38100" dir="2700000" algn="tl">
                  <a:srgbClr val="000000">
                    <a:alpha val="43137"/>
                  </a:srgbClr>
                </a:outerShdw>
              </a:effectLst>
              <a:latin typeface="Trebuchet MS" panose="020B0603020202020204" pitchFamily="34" charset="0"/>
            </a:endParaRPr>
          </a:p>
        </p:txBody>
      </p:sp>
      <p:sp>
        <p:nvSpPr>
          <p:cNvPr id="12" name="11 Slayt Numarası Yer Tutucusu"/>
          <p:cNvSpPr>
            <a:spLocks noGrp="1"/>
          </p:cNvSpPr>
          <p:nvPr>
            <p:ph type="sldNum" sz="quarter" idx="12"/>
          </p:nvPr>
        </p:nvSpPr>
        <p:spPr/>
        <p:txBody>
          <a:bodyPr/>
          <a:lstStyle/>
          <a:p>
            <a:fld id="{92906C5C-297D-40D7-908D-F30303E58C5D}" type="slidenum">
              <a:rPr lang="tr-TR" smtClean="0"/>
              <a:pPr/>
              <a:t>83</a:t>
            </a:fld>
            <a:endParaRPr lang="tr-TR"/>
          </a:p>
        </p:txBody>
      </p:sp>
      <p:sp>
        <p:nvSpPr>
          <p:cNvPr id="2" name="Dikdörtgen 1"/>
          <p:cNvSpPr/>
          <p:nvPr/>
        </p:nvSpPr>
        <p:spPr>
          <a:xfrm>
            <a:off x="830572" y="1557642"/>
            <a:ext cx="11361429" cy="652166"/>
          </a:xfrm>
          <a:prstGeom prst="rect">
            <a:avLst/>
          </a:prstGeom>
        </p:spPr>
        <p:txBody>
          <a:bodyPr wrap="square">
            <a:spAutoFit/>
          </a:bodyPr>
          <a:lstStyle/>
          <a:p>
            <a:pPr algn="ctr">
              <a:lnSpc>
                <a:spcPct val="107000"/>
              </a:lnSpc>
              <a:spcAft>
                <a:spcPts val="800"/>
              </a:spcAft>
            </a:pPr>
            <a:r>
              <a:rPr lang="tr-TR" sz="3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YABANCI DİL EĞİTİMİ</a:t>
            </a:r>
          </a:p>
        </p:txBody>
      </p:sp>
      <p:sp>
        <p:nvSpPr>
          <p:cNvPr id="14" name="Yuvarlatılmış Dikdörtgen 13"/>
          <p:cNvSpPr/>
          <p:nvPr/>
        </p:nvSpPr>
        <p:spPr>
          <a:xfrm>
            <a:off x="830571" y="2283792"/>
            <a:ext cx="11361431" cy="101438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830572" y="2283791"/>
            <a:ext cx="11361429" cy="1014380"/>
          </a:xfrm>
          <a:prstGeom prst="rect">
            <a:avLst/>
          </a:prstGeom>
        </p:spPr>
        <p:txBody>
          <a:bodyPr wrap="square">
            <a:spAutoFit/>
          </a:bodyPr>
          <a:lstStyle/>
          <a:p>
            <a:pPr algn="ctr">
              <a:lnSpc>
                <a:spcPct val="107000"/>
              </a:lnSpc>
              <a:spcAft>
                <a:spcPts val="800"/>
              </a:spcAft>
            </a:pPr>
            <a:r>
              <a:rPr lang="tr-TR"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YENİ KAYNAKLAR İLE ÖĞRENCİLERİN İNGİLİZCE KONUŞULAN DÜNYAYI DENEYİMLEMESİ SAĞLANACAK</a:t>
            </a:r>
          </a:p>
        </p:txBody>
      </p:sp>
      <p:sp>
        <p:nvSpPr>
          <p:cNvPr id="17" name="Dikdörtgen 16"/>
          <p:cNvSpPr/>
          <p:nvPr/>
        </p:nvSpPr>
        <p:spPr>
          <a:xfrm rot="16200000">
            <a:off x="-647635" y="5276212"/>
            <a:ext cx="2121093" cy="769441"/>
          </a:xfrm>
          <a:prstGeom prst="rect">
            <a:avLst/>
          </a:prstGeom>
        </p:spPr>
        <p:txBody>
          <a:bodyPr wrap="none">
            <a:spAutoFit/>
          </a:bodyPr>
          <a:lstStyle/>
          <a:p>
            <a:r>
              <a:rPr lang="tr-TR" sz="44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HEDEF 2</a:t>
            </a:r>
            <a:endParaRPr lang="tr-TR" sz="4400" dirty="0"/>
          </a:p>
        </p:txBody>
      </p:sp>
      <p:sp>
        <p:nvSpPr>
          <p:cNvPr id="18" name="Dikdörtgen 17"/>
          <p:cNvSpPr/>
          <p:nvPr/>
        </p:nvSpPr>
        <p:spPr>
          <a:xfrm>
            <a:off x="830572" y="3381702"/>
            <a:ext cx="11026149" cy="2744662"/>
          </a:xfrm>
          <a:prstGeom prst="rect">
            <a:avLst/>
          </a:prstGeom>
        </p:spPr>
        <p:txBody>
          <a:bodyPr wrap="square">
            <a:spAutoFit/>
          </a:bodyPr>
          <a:lstStyle/>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6- </a:t>
            </a:r>
            <a:r>
              <a:rPr lang="tr-TR" sz="2600"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5-8</a:t>
            </a:r>
            <a:r>
              <a:rPr lang="tr-TR" sz="2600" dirty="0">
                <a:solidFill>
                  <a:srgbClr val="C00000"/>
                </a:solidFill>
                <a:latin typeface="Calibri" panose="020F0502020204030204" pitchFamily="34" charset="0"/>
                <a:ea typeface="Calibri" panose="020F0502020204030204" pitchFamily="34" charset="0"/>
                <a:cs typeface="Times New Roman" panose="02020603050405020304" pitchFamily="18" charset="0"/>
              </a:rPr>
              <a:t>. sınıflarda her bir öğrencinin bireysel gereksinimine cevap verecek </a:t>
            </a:r>
            <a:r>
              <a:rPr lang="tr-TR" sz="2600" dirty="0" err="1">
                <a:solidFill>
                  <a:srgbClr val="C00000"/>
                </a:solidFill>
                <a:latin typeface="Calibri" panose="020F0502020204030204" pitchFamily="34" charset="0"/>
                <a:ea typeface="Calibri" panose="020F0502020204030204" pitchFamily="34" charset="0"/>
                <a:cs typeface="Times New Roman" panose="02020603050405020304" pitchFamily="18" charset="0"/>
              </a:rPr>
              <a:t>seviyelendirilmiş</a:t>
            </a:r>
            <a:r>
              <a:rPr lang="tr-TR" sz="2600" dirty="0">
                <a:solidFill>
                  <a:srgbClr val="C00000"/>
                </a:solidFill>
                <a:latin typeface="Calibri" panose="020F0502020204030204" pitchFamily="34" charset="0"/>
                <a:ea typeface="Calibri" panose="020F0502020204030204" pitchFamily="34" charset="0"/>
                <a:cs typeface="Times New Roman" panose="02020603050405020304" pitchFamily="18" charset="0"/>
              </a:rPr>
              <a:t> çevrimiçi hikaye kitapları, yazma etkinlikleri, kelime çalışmaları sağlanacaktır.</a:t>
            </a:r>
          </a:p>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7-  </a:t>
            </a:r>
            <a:r>
              <a:rPr lang="tr-TR" sz="2600"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9-12</a:t>
            </a:r>
            <a:r>
              <a:rPr lang="tr-TR" sz="2600" dirty="0">
                <a:solidFill>
                  <a:srgbClr val="C00000"/>
                </a:solidFill>
                <a:latin typeface="Calibri" panose="020F0502020204030204" pitchFamily="34" charset="0"/>
                <a:ea typeface="Calibri" panose="020F0502020204030204" pitchFamily="34" charset="0"/>
                <a:cs typeface="Times New Roman" panose="02020603050405020304" pitchFamily="18" charset="0"/>
              </a:rPr>
              <a:t>. sınıflarda öğrencilerin devam ettikleri okul türünün öncelikleri uyarınca konuşma, dinleme, okuma ve yazma becerilerini geliştirecek içerikler hazırlanacaktır.</a:t>
            </a:r>
          </a:p>
        </p:txBody>
      </p:sp>
      <p:pic>
        <p:nvPicPr>
          <p:cNvPr id="16" name="3 Resim" descr="merkezefendi mem logo2.jpg"/>
          <p:cNvPicPr>
            <a:picLocks noChangeAspect="1"/>
          </p:cNvPicPr>
          <p:nvPr/>
        </p:nvPicPr>
        <p:blipFill>
          <a:blip r:embed="rId3" cstate="print"/>
          <a:srcRect/>
          <a:stretch>
            <a:fillRect/>
          </a:stretch>
        </p:blipFill>
        <p:spPr bwMode="auto">
          <a:xfrm>
            <a:off x="56446" y="101599"/>
            <a:ext cx="1557865" cy="1461054"/>
          </a:xfrm>
          <a:prstGeom prst="rect">
            <a:avLst/>
          </a:prstGeom>
          <a:noFill/>
          <a:ln w="9525">
            <a:noFill/>
            <a:miter lim="800000"/>
            <a:headEnd/>
            <a:tailEnd/>
          </a:ln>
        </p:spPr>
      </p:pic>
    </p:spTree>
    <p:extLst>
      <p:ext uri="{BB962C8B-B14F-4D97-AF65-F5344CB8AC3E}">
        <p14:creationId xmlns="" xmlns:p14="http://schemas.microsoft.com/office/powerpoint/2010/main" val="175907533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830571" y="156526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Akış Çizelgesi: Ayıkla 3"/>
          <p:cNvSpPr/>
          <p:nvPr/>
        </p:nvSpPr>
        <p:spPr>
          <a:xfrm rot="5400000">
            <a:off x="5006406" y="36669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Oval 5"/>
          <p:cNvSpPr/>
          <p:nvPr/>
        </p:nvSpPr>
        <p:spPr>
          <a:xfrm>
            <a:off x="127011" y="116881"/>
            <a:ext cx="1407120" cy="140712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7" name="Düz Bağlayıcı 6"/>
          <p:cNvCxnSpPr>
            <a:stCxn id="6" idx="6"/>
          </p:cNvCxnSpPr>
          <p:nvPr/>
        </p:nvCxnSpPr>
        <p:spPr>
          <a:xfrm>
            <a:off x="1534133" y="820445"/>
            <a:ext cx="10657871" cy="186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a:stCxn id="6" idx="4"/>
          </p:cNvCxnSpPr>
          <p:nvPr/>
        </p:nvCxnSpPr>
        <p:spPr>
          <a:xfrm>
            <a:off x="830571" y="1524005"/>
            <a:ext cx="0" cy="53339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Yay 8"/>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0" name="Yuvarlatılmış Dikdörtgen 9"/>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Metin kutusu 10"/>
          <p:cNvSpPr txBox="1"/>
          <p:nvPr/>
        </p:nvSpPr>
        <p:spPr>
          <a:xfrm>
            <a:off x="5475749" y="211327"/>
            <a:ext cx="6716255" cy="584775"/>
          </a:xfrm>
          <a:prstGeom prst="rect">
            <a:avLst/>
          </a:prstGeom>
          <a:noFill/>
        </p:spPr>
        <p:txBody>
          <a:bodyPr wrap="square" rtlCol="0">
            <a:spAutoFit/>
          </a:bodyPr>
          <a:lstStyle/>
          <a:p>
            <a:pPr algn="ctr"/>
            <a:r>
              <a:rPr lang="tr-TR" sz="3200" b="1" dirty="0" smtClean="0">
                <a:effectLst>
                  <a:outerShdw blurRad="38100" dist="38100" dir="2700000" algn="tl">
                    <a:srgbClr val="000000">
                      <a:alpha val="43137"/>
                    </a:srgbClr>
                  </a:outerShdw>
                </a:effectLst>
                <a:latin typeface="Trebuchet MS" panose="020B0603020202020204" pitchFamily="34" charset="0"/>
              </a:rPr>
              <a:t>2023 EĞİTİM VİZYONU</a:t>
            </a:r>
            <a:endParaRPr lang="tr-TR" sz="3200" b="1" dirty="0">
              <a:effectLst>
                <a:outerShdw blurRad="38100" dist="38100" dir="2700000" algn="tl">
                  <a:srgbClr val="000000">
                    <a:alpha val="43137"/>
                  </a:srgbClr>
                </a:outerShdw>
              </a:effectLst>
              <a:latin typeface="Trebuchet MS" panose="020B0603020202020204" pitchFamily="34" charset="0"/>
            </a:endParaRPr>
          </a:p>
        </p:txBody>
      </p:sp>
      <p:sp>
        <p:nvSpPr>
          <p:cNvPr id="12" name="11 Slayt Numarası Yer Tutucusu"/>
          <p:cNvSpPr>
            <a:spLocks noGrp="1"/>
          </p:cNvSpPr>
          <p:nvPr>
            <p:ph type="sldNum" sz="quarter" idx="12"/>
          </p:nvPr>
        </p:nvSpPr>
        <p:spPr/>
        <p:txBody>
          <a:bodyPr/>
          <a:lstStyle/>
          <a:p>
            <a:fld id="{92906C5C-297D-40D7-908D-F30303E58C5D}" type="slidenum">
              <a:rPr lang="tr-TR" smtClean="0"/>
              <a:pPr/>
              <a:t>84</a:t>
            </a:fld>
            <a:endParaRPr lang="tr-TR"/>
          </a:p>
        </p:txBody>
      </p:sp>
      <p:sp>
        <p:nvSpPr>
          <p:cNvPr id="2" name="Dikdörtgen 1"/>
          <p:cNvSpPr/>
          <p:nvPr/>
        </p:nvSpPr>
        <p:spPr>
          <a:xfrm>
            <a:off x="830572" y="1557642"/>
            <a:ext cx="11361429" cy="652166"/>
          </a:xfrm>
          <a:prstGeom prst="rect">
            <a:avLst/>
          </a:prstGeom>
        </p:spPr>
        <p:txBody>
          <a:bodyPr wrap="square">
            <a:spAutoFit/>
          </a:bodyPr>
          <a:lstStyle/>
          <a:p>
            <a:pPr algn="ctr">
              <a:lnSpc>
                <a:spcPct val="107000"/>
              </a:lnSpc>
              <a:spcAft>
                <a:spcPts val="800"/>
              </a:spcAft>
            </a:pPr>
            <a:r>
              <a:rPr lang="tr-TR" sz="3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YABANCI DİL EĞİTİMİ</a:t>
            </a:r>
          </a:p>
        </p:txBody>
      </p:sp>
      <p:sp>
        <p:nvSpPr>
          <p:cNvPr id="14" name="Yuvarlatılmış Dikdörtgen 13"/>
          <p:cNvSpPr/>
          <p:nvPr/>
        </p:nvSpPr>
        <p:spPr>
          <a:xfrm>
            <a:off x="830571" y="2283792"/>
            <a:ext cx="11361431" cy="101438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830572" y="2283791"/>
            <a:ext cx="11361429" cy="1014380"/>
          </a:xfrm>
          <a:prstGeom prst="rect">
            <a:avLst/>
          </a:prstGeom>
        </p:spPr>
        <p:txBody>
          <a:bodyPr wrap="square">
            <a:spAutoFit/>
          </a:bodyPr>
          <a:lstStyle/>
          <a:p>
            <a:pPr algn="ctr">
              <a:lnSpc>
                <a:spcPct val="107000"/>
              </a:lnSpc>
              <a:spcAft>
                <a:spcPts val="800"/>
              </a:spcAft>
            </a:pPr>
            <a:r>
              <a:rPr lang="tr-TR"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YABANCI DİL EĞİTİMİNDE ÖĞRETMEN NİTELİK ve </a:t>
            </a:r>
            <a:r>
              <a:rPr lang="tr-TR" sz="28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YETERLİLİKLERİ </a:t>
            </a:r>
            <a:r>
              <a:rPr lang="tr-TR"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YÜKSELTİLECEK</a:t>
            </a:r>
          </a:p>
        </p:txBody>
      </p:sp>
      <p:sp>
        <p:nvSpPr>
          <p:cNvPr id="17" name="Dikdörtgen 16"/>
          <p:cNvSpPr/>
          <p:nvPr/>
        </p:nvSpPr>
        <p:spPr>
          <a:xfrm rot="16200000">
            <a:off x="-647635" y="5276212"/>
            <a:ext cx="2121093" cy="769441"/>
          </a:xfrm>
          <a:prstGeom prst="rect">
            <a:avLst/>
          </a:prstGeom>
        </p:spPr>
        <p:txBody>
          <a:bodyPr wrap="none">
            <a:spAutoFit/>
          </a:bodyPr>
          <a:lstStyle/>
          <a:p>
            <a:r>
              <a:rPr lang="tr-TR" sz="44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HEDEF 3</a:t>
            </a:r>
            <a:endParaRPr lang="tr-TR" sz="4400" dirty="0"/>
          </a:p>
        </p:txBody>
      </p:sp>
      <p:sp>
        <p:nvSpPr>
          <p:cNvPr id="18" name="Dikdörtgen 17"/>
          <p:cNvSpPr/>
          <p:nvPr/>
        </p:nvSpPr>
        <p:spPr>
          <a:xfrm>
            <a:off x="830572" y="3381704"/>
            <a:ext cx="11026149" cy="2829493"/>
          </a:xfrm>
          <a:prstGeom prst="rect">
            <a:avLst/>
          </a:prstGeom>
        </p:spPr>
        <p:txBody>
          <a:bodyPr wrap="square">
            <a:spAutoFit/>
          </a:bodyPr>
          <a:lstStyle/>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1- Uluslararası </a:t>
            </a:r>
            <a:r>
              <a:rPr lang="tr-TR" sz="2600" dirty="0">
                <a:latin typeface="Calibri" panose="020F0502020204030204" pitchFamily="34" charset="0"/>
                <a:ea typeface="Calibri" panose="020F0502020204030204" pitchFamily="34" charset="0"/>
                <a:cs typeface="Times New Roman" panose="02020603050405020304" pitchFamily="18" charset="0"/>
              </a:rPr>
              <a:t>kuruluşlar, yükseköğretim kurumları, STK’lar desteğiyle </a:t>
            </a:r>
            <a:r>
              <a:rPr lang="tr-TR" sz="26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yabancı dil öğretmenlerinin tümü için üç yıllık bir projeksiyonda yüksek lisans, uluslararası sertifikalandırma, temalı sertifikalar ve benzeri eğitim çalışmaları çevrimiçi, çevrim dışı ve yüz yüze gerçekleştirilecektir</a:t>
            </a:r>
            <a:r>
              <a:rPr lang="tr-TR" sz="2600" b="1"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2- </a:t>
            </a:r>
            <a:r>
              <a:rPr lang="tr-TR" sz="2800" b="1" dirty="0" smtClean="0">
                <a:solidFill>
                  <a:srgbClr val="C00000"/>
                </a:solidFill>
              </a:rPr>
              <a:t>Öğretmenlerine çevrimiçi </a:t>
            </a:r>
            <a:r>
              <a:rPr lang="tr-TR" sz="2800" b="1" dirty="0">
                <a:solidFill>
                  <a:srgbClr val="C00000"/>
                </a:solidFill>
              </a:rPr>
              <a:t>ve yüz yüze eğitimler verilecek, ana dili İngilizce olan öğretmenlerle </a:t>
            </a:r>
            <a:r>
              <a:rPr lang="tr-TR" sz="2800" b="1" dirty="0" smtClean="0">
                <a:solidFill>
                  <a:srgbClr val="C00000"/>
                </a:solidFill>
              </a:rPr>
              <a:t>çalışmaları sağlanacaktır.</a:t>
            </a:r>
            <a:endParaRPr lang="tr-TR" sz="2600" b="1" u="sng"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6" name="3 Resim" descr="merkezefendi mem logo2.jpg"/>
          <p:cNvPicPr>
            <a:picLocks noChangeAspect="1"/>
          </p:cNvPicPr>
          <p:nvPr/>
        </p:nvPicPr>
        <p:blipFill>
          <a:blip r:embed="rId3" cstate="print"/>
          <a:srcRect/>
          <a:stretch>
            <a:fillRect/>
          </a:stretch>
        </p:blipFill>
        <p:spPr bwMode="auto">
          <a:xfrm>
            <a:off x="56446" y="101599"/>
            <a:ext cx="1557865" cy="1461054"/>
          </a:xfrm>
          <a:prstGeom prst="rect">
            <a:avLst/>
          </a:prstGeom>
          <a:noFill/>
          <a:ln w="9525">
            <a:noFill/>
            <a:miter lim="800000"/>
            <a:headEnd/>
            <a:tailEnd/>
          </a:ln>
        </p:spPr>
      </p:pic>
    </p:spTree>
    <p:extLst>
      <p:ext uri="{BB962C8B-B14F-4D97-AF65-F5344CB8AC3E}">
        <p14:creationId xmlns="" xmlns:p14="http://schemas.microsoft.com/office/powerpoint/2010/main" val="273489429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830571" y="156526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Akış Çizelgesi: Ayıkla 3"/>
          <p:cNvSpPr/>
          <p:nvPr/>
        </p:nvSpPr>
        <p:spPr>
          <a:xfrm rot="5400000">
            <a:off x="5006406" y="36669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Oval 5"/>
          <p:cNvSpPr/>
          <p:nvPr/>
        </p:nvSpPr>
        <p:spPr>
          <a:xfrm>
            <a:off x="127011" y="116881"/>
            <a:ext cx="1407120" cy="140712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7" name="Düz Bağlayıcı 6"/>
          <p:cNvCxnSpPr>
            <a:stCxn id="6" idx="6"/>
          </p:cNvCxnSpPr>
          <p:nvPr/>
        </p:nvCxnSpPr>
        <p:spPr>
          <a:xfrm>
            <a:off x="1534133" y="820445"/>
            <a:ext cx="10657871" cy="186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a:stCxn id="6" idx="4"/>
          </p:cNvCxnSpPr>
          <p:nvPr/>
        </p:nvCxnSpPr>
        <p:spPr>
          <a:xfrm>
            <a:off x="830571" y="1524005"/>
            <a:ext cx="0" cy="53339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Yay 8"/>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0" name="Yuvarlatılmış Dikdörtgen 9"/>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Metin kutusu 10"/>
          <p:cNvSpPr txBox="1"/>
          <p:nvPr/>
        </p:nvSpPr>
        <p:spPr>
          <a:xfrm>
            <a:off x="5475749" y="211327"/>
            <a:ext cx="6716255" cy="584775"/>
          </a:xfrm>
          <a:prstGeom prst="rect">
            <a:avLst/>
          </a:prstGeom>
          <a:noFill/>
        </p:spPr>
        <p:txBody>
          <a:bodyPr wrap="square" rtlCol="0">
            <a:spAutoFit/>
          </a:bodyPr>
          <a:lstStyle/>
          <a:p>
            <a:pPr algn="ctr"/>
            <a:r>
              <a:rPr lang="tr-TR" sz="3200" b="1" dirty="0" smtClean="0">
                <a:effectLst>
                  <a:outerShdw blurRad="38100" dist="38100" dir="2700000" algn="tl">
                    <a:srgbClr val="000000">
                      <a:alpha val="43137"/>
                    </a:srgbClr>
                  </a:outerShdw>
                </a:effectLst>
                <a:latin typeface="Trebuchet MS" panose="020B0603020202020204" pitchFamily="34" charset="0"/>
              </a:rPr>
              <a:t>2023 EĞİTİM VİZYONU</a:t>
            </a:r>
            <a:endParaRPr lang="tr-TR" sz="3200" b="1" dirty="0">
              <a:effectLst>
                <a:outerShdw blurRad="38100" dist="38100" dir="2700000" algn="tl">
                  <a:srgbClr val="000000">
                    <a:alpha val="43137"/>
                  </a:srgbClr>
                </a:outerShdw>
              </a:effectLst>
              <a:latin typeface="Trebuchet MS" panose="020B0603020202020204" pitchFamily="34" charset="0"/>
            </a:endParaRPr>
          </a:p>
        </p:txBody>
      </p:sp>
      <p:sp>
        <p:nvSpPr>
          <p:cNvPr id="12" name="11 Slayt Numarası Yer Tutucusu"/>
          <p:cNvSpPr>
            <a:spLocks noGrp="1"/>
          </p:cNvSpPr>
          <p:nvPr>
            <p:ph type="sldNum" sz="quarter" idx="12"/>
          </p:nvPr>
        </p:nvSpPr>
        <p:spPr/>
        <p:txBody>
          <a:bodyPr/>
          <a:lstStyle/>
          <a:p>
            <a:fld id="{92906C5C-297D-40D7-908D-F30303E58C5D}" type="slidenum">
              <a:rPr lang="tr-TR" smtClean="0"/>
              <a:pPr/>
              <a:t>85</a:t>
            </a:fld>
            <a:endParaRPr lang="tr-TR"/>
          </a:p>
        </p:txBody>
      </p:sp>
      <p:sp>
        <p:nvSpPr>
          <p:cNvPr id="2" name="Dikdörtgen 1"/>
          <p:cNvSpPr/>
          <p:nvPr/>
        </p:nvSpPr>
        <p:spPr>
          <a:xfrm>
            <a:off x="830572" y="1557642"/>
            <a:ext cx="11361429" cy="652166"/>
          </a:xfrm>
          <a:prstGeom prst="rect">
            <a:avLst/>
          </a:prstGeom>
        </p:spPr>
        <p:txBody>
          <a:bodyPr wrap="square">
            <a:spAutoFit/>
          </a:bodyPr>
          <a:lstStyle/>
          <a:p>
            <a:pPr algn="ctr">
              <a:lnSpc>
                <a:spcPct val="107000"/>
              </a:lnSpc>
              <a:spcAft>
                <a:spcPts val="800"/>
              </a:spcAft>
            </a:pPr>
            <a:r>
              <a:rPr lang="tr-TR" sz="3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YABANCI DİL EĞİTİMİ</a:t>
            </a:r>
          </a:p>
        </p:txBody>
      </p:sp>
      <p:sp>
        <p:nvSpPr>
          <p:cNvPr id="14" name="Yuvarlatılmış Dikdörtgen 13"/>
          <p:cNvSpPr/>
          <p:nvPr/>
        </p:nvSpPr>
        <p:spPr>
          <a:xfrm>
            <a:off x="830571" y="2283792"/>
            <a:ext cx="11361431" cy="101438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830572" y="2283791"/>
            <a:ext cx="11361429" cy="1014380"/>
          </a:xfrm>
          <a:prstGeom prst="rect">
            <a:avLst/>
          </a:prstGeom>
        </p:spPr>
        <p:txBody>
          <a:bodyPr wrap="square">
            <a:spAutoFit/>
          </a:bodyPr>
          <a:lstStyle/>
          <a:p>
            <a:pPr algn="ctr">
              <a:lnSpc>
                <a:spcPct val="107000"/>
              </a:lnSpc>
              <a:spcAft>
                <a:spcPts val="800"/>
              </a:spcAft>
            </a:pPr>
            <a:r>
              <a:rPr lang="tr-TR"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YABANCI DİL EĞİTİMİNDE ÖĞRETMEN NİTELİK ve </a:t>
            </a:r>
            <a:r>
              <a:rPr lang="tr-TR" sz="28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YETERLİLİKLERİ </a:t>
            </a:r>
            <a:r>
              <a:rPr lang="tr-TR"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YÜKSELTİLECEK</a:t>
            </a:r>
          </a:p>
        </p:txBody>
      </p:sp>
      <p:sp>
        <p:nvSpPr>
          <p:cNvPr id="17" name="Dikdörtgen 16"/>
          <p:cNvSpPr/>
          <p:nvPr/>
        </p:nvSpPr>
        <p:spPr>
          <a:xfrm rot="16200000">
            <a:off x="-647635" y="5276212"/>
            <a:ext cx="2121093" cy="769441"/>
          </a:xfrm>
          <a:prstGeom prst="rect">
            <a:avLst/>
          </a:prstGeom>
        </p:spPr>
        <p:txBody>
          <a:bodyPr wrap="none">
            <a:spAutoFit/>
          </a:bodyPr>
          <a:lstStyle/>
          <a:p>
            <a:r>
              <a:rPr lang="tr-TR" sz="44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HEDEF 3</a:t>
            </a:r>
            <a:endParaRPr lang="tr-TR" sz="4400" dirty="0"/>
          </a:p>
        </p:txBody>
      </p:sp>
      <p:sp>
        <p:nvSpPr>
          <p:cNvPr id="18" name="Dikdörtgen 17"/>
          <p:cNvSpPr/>
          <p:nvPr/>
        </p:nvSpPr>
        <p:spPr>
          <a:xfrm>
            <a:off x="830572" y="3381704"/>
            <a:ext cx="11026149" cy="2438168"/>
          </a:xfrm>
          <a:prstGeom prst="rect">
            <a:avLst/>
          </a:prstGeom>
        </p:spPr>
        <p:txBody>
          <a:bodyPr wrap="square">
            <a:spAutoFit/>
          </a:bodyPr>
          <a:lstStyle/>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3- Öğretmenlerin </a:t>
            </a:r>
            <a:r>
              <a:rPr lang="tr-TR" sz="2600" dirty="0">
                <a:latin typeface="Calibri" panose="020F0502020204030204" pitchFamily="34" charset="0"/>
                <a:ea typeface="Calibri" panose="020F0502020204030204" pitchFamily="34" charset="0"/>
                <a:cs typeface="Times New Roman" panose="02020603050405020304" pitchFamily="18" charset="0"/>
              </a:rPr>
              <a:t>alan metodolojisine hâkim olmalarının yanı sıra, </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dijital kaynakları kullanmalarına yönelik imkânlar sağlanacaktır</a:t>
            </a:r>
            <a:r>
              <a:rPr lang="tr-TR" sz="2600" dirty="0" smtClean="0">
                <a:solidFill>
                  <a:schemeClr val="accent1"/>
                </a:solidFill>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spcAft>
                <a:spcPts val="800"/>
              </a:spcAft>
            </a:pPr>
            <a:endParaRPr lang="tr-TR" sz="26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4- </a:t>
            </a:r>
            <a:r>
              <a:rPr lang="tr-TR" sz="2600" b="1"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Öğretmenler </a:t>
            </a:r>
            <a:r>
              <a:rPr lang="tr-TR" sz="26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ve eğiticiler yaz tatilinde yurt dışı öğretmen eğitimi sertifika programlarına </a:t>
            </a:r>
            <a:r>
              <a:rPr lang="tr-TR" sz="2600" b="1"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gönderilecektir.</a:t>
            </a:r>
            <a:endParaRPr lang="tr-TR" sz="2600" b="1"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6" name="3 Resim" descr="merkezefendi mem logo2.jpg"/>
          <p:cNvPicPr>
            <a:picLocks noChangeAspect="1"/>
          </p:cNvPicPr>
          <p:nvPr/>
        </p:nvPicPr>
        <p:blipFill>
          <a:blip r:embed="rId3" cstate="print"/>
          <a:srcRect/>
          <a:stretch>
            <a:fillRect/>
          </a:stretch>
        </p:blipFill>
        <p:spPr bwMode="auto">
          <a:xfrm>
            <a:off x="56446" y="101599"/>
            <a:ext cx="1557865" cy="1461054"/>
          </a:xfrm>
          <a:prstGeom prst="rect">
            <a:avLst/>
          </a:prstGeom>
          <a:noFill/>
          <a:ln w="9525">
            <a:noFill/>
            <a:miter lim="800000"/>
            <a:headEnd/>
            <a:tailEnd/>
          </a:ln>
        </p:spPr>
      </p:pic>
    </p:spTree>
    <p:extLst>
      <p:ext uri="{BB962C8B-B14F-4D97-AF65-F5344CB8AC3E}">
        <p14:creationId xmlns="" xmlns:p14="http://schemas.microsoft.com/office/powerpoint/2010/main" val="404944628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830571" y="156526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Akış Çizelgesi: Ayıkla 3"/>
          <p:cNvSpPr/>
          <p:nvPr/>
        </p:nvSpPr>
        <p:spPr>
          <a:xfrm rot="5400000">
            <a:off x="5006406" y="36669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Oval 5"/>
          <p:cNvSpPr/>
          <p:nvPr/>
        </p:nvSpPr>
        <p:spPr>
          <a:xfrm>
            <a:off x="127011" y="116881"/>
            <a:ext cx="1407120" cy="140712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7" name="Düz Bağlayıcı 6"/>
          <p:cNvCxnSpPr>
            <a:stCxn id="6" idx="6"/>
          </p:cNvCxnSpPr>
          <p:nvPr/>
        </p:nvCxnSpPr>
        <p:spPr>
          <a:xfrm>
            <a:off x="1534133" y="820445"/>
            <a:ext cx="10657871" cy="186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a:stCxn id="6" idx="4"/>
          </p:cNvCxnSpPr>
          <p:nvPr/>
        </p:nvCxnSpPr>
        <p:spPr>
          <a:xfrm>
            <a:off x="830571" y="1524005"/>
            <a:ext cx="0" cy="53339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Yay 8"/>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0" name="Yuvarlatılmış Dikdörtgen 9"/>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Metin kutusu 10"/>
          <p:cNvSpPr txBox="1"/>
          <p:nvPr/>
        </p:nvSpPr>
        <p:spPr>
          <a:xfrm>
            <a:off x="5475749" y="211327"/>
            <a:ext cx="6716255" cy="584775"/>
          </a:xfrm>
          <a:prstGeom prst="rect">
            <a:avLst/>
          </a:prstGeom>
          <a:noFill/>
        </p:spPr>
        <p:txBody>
          <a:bodyPr wrap="square" rtlCol="0">
            <a:spAutoFit/>
          </a:bodyPr>
          <a:lstStyle/>
          <a:p>
            <a:pPr algn="ctr"/>
            <a:r>
              <a:rPr lang="tr-TR" sz="3200" b="1" dirty="0" smtClean="0">
                <a:effectLst>
                  <a:outerShdw blurRad="38100" dist="38100" dir="2700000" algn="tl">
                    <a:srgbClr val="000000">
                      <a:alpha val="43137"/>
                    </a:srgbClr>
                  </a:outerShdw>
                </a:effectLst>
                <a:latin typeface="Trebuchet MS" panose="020B0603020202020204" pitchFamily="34" charset="0"/>
              </a:rPr>
              <a:t>2023 EĞİTİM VİZYONU</a:t>
            </a:r>
            <a:endParaRPr lang="tr-TR" sz="3200" b="1" dirty="0">
              <a:effectLst>
                <a:outerShdw blurRad="38100" dist="38100" dir="2700000" algn="tl">
                  <a:srgbClr val="000000">
                    <a:alpha val="43137"/>
                  </a:srgbClr>
                </a:outerShdw>
              </a:effectLst>
              <a:latin typeface="Trebuchet MS" panose="020B0603020202020204" pitchFamily="34" charset="0"/>
            </a:endParaRPr>
          </a:p>
        </p:txBody>
      </p:sp>
      <p:sp>
        <p:nvSpPr>
          <p:cNvPr id="12" name="11 Slayt Numarası Yer Tutucusu"/>
          <p:cNvSpPr>
            <a:spLocks noGrp="1"/>
          </p:cNvSpPr>
          <p:nvPr>
            <p:ph type="sldNum" sz="quarter" idx="12"/>
          </p:nvPr>
        </p:nvSpPr>
        <p:spPr/>
        <p:txBody>
          <a:bodyPr/>
          <a:lstStyle/>
          <a:p>
            <a:fld id="{92906C5C-297D-40D7-908D-F30303E58C5D}" type="slidenum">
              <a:rPr lang="tr-TR" smtClean="0"/>
              <a:pPr/>
              <a:t>86</a:t>
            </a:fld>
            <a:endParaRPr lang="tr-TR"/>
          </a:p>
        </p:txBody>
      </p:sp>
      <p:sp>
        <p:nvSpPr>
          <p:cNvPr id="2" name="Dikdörtgen 1"/>
          <p:cNvSpPr/>
          <p:nvPr/>
        </p:nvSpPr>
        <p:spPr>
          <a:xfrm>
            <a:off x="830572" y="1557642"/>
            <a:ext cx="11361429" cy="652166"/>
          </a:xfrm>
          <a:prstGeom prst="rect">
            <a:avLst/>
          </a:prstGeom>
        </p:spPr>
        <p:txBody>
          <a:bodyPr wrap="square">
            <a:spAutoFit/>
          </a:bodyPr>
          <a:lstStyle/>
          <a:p>
            <a:pPr algn="ctr">
              <a:lnSpc>
                <a:spcPct val="107000"/>
              </a:lnSpc>
              <a:spcAft>
                <a:spcPts val="800"/>
              </a:spcAft>
            </a:pPr>
            <a:r>
              <a:rPr lang="tr-TR" sz="3400" b="1"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YABANCI DİL EĞİTİMİ</a:t>
            </a:r>
            <a:endParaRPr lang="tr-TR" sz="3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Yuvarlatılmış Dikdörtgen 13"/>
          <p:cNvSpPr/>
          <p:nvPr/>
        </p:nvSpPr>
        <p:spPr>
          <a:xfrm>
            <a:off x="830571" y="2283792"/>
            <a:ext cx="11361431" cy="101438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830572" y="2283791"/>
            <a:ext cx="11361429" cy="1014380"/>
          </a:xfrm>
          <a:prstGeom prst="rect">
            <a:avLst/>
          </a:prstGeom>
        </p:spPr>
        <p:txBody>
          <a:bodyPr wrap="square">
            <a:spAutoFit/>
          </a:bodyPr>
          <a:lstStyle/>
          <a:p>
            <a:pPr algn="ctr">
              <a:lnSpc>
                <a:spcPct val="107000"/>
              </a:lnSpc>
              <a:spcAft>
                <a:spcPts val="800"/>
              </a:spcAft>
            </a:pPr>
            <a:r>
              <a:rPr lang="tr-TR"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YABANCI DİL EĞİTİMİNDE ÖĞRETMEN NİTELİK ve </a:t>
            </a:r>
            <a:r>
              <a:rPr lang="tr-TR" sz="28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YETERLİLİKLERİ </a:t>
            </a:r>
            <a:r>
              <a:rPr lang="tr-TR"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YÜKSELTİLECEK</a:t>
            </a:r>
          </a:p>
        </p:txBody>
      </p:sp>
      <p:sp>
        <p:nvSpPr>
          <p:cNvPr id="17" name="Dikdörtgen 16"/>
          <p:cNvSpPr/>
          <p:nvPr/>
        </p:nvSpPr>
        <p:spPr>
          <a:xfrm rot="16200000">
            <a:off x="-647635" y="5276212"/>
            <a:ext cx="2121093" cy="769441"/>
          </a:xfrm>
          <a:prstGeom prst="rect">
            <a:avLst/>
          </a:prstGeom>
        </p:spPr>
        <p:txBody>
          <a:bodyPr wrap="none">
            <a:spAutoFit/>
          </a:bodyPr>
          <a:lstStyle/>
          <a:p>
            <a:r>
              <a:rPr lang="tr-TR" sz="44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HEDEF 3</a:t>
            </a:r>
            <a:endParaRPr lang="tr-TR" sz="4400" dirty="0"/>
          </a:p>
        </p:txBody>
      </p:sp>
      <p:sp>
        <p:nvSpPr>
          <p:cNvPr id="18" name="Dikdörtgen 17"/>
          <p:cNvSpPr/>
          <p:nvPr/>
        </p:nvSpPr>
        <p:spPr>
          <a:xfrm>
            <a:off x="830572" y="3381704"/>
            <a:ext cx="11026149" cy="2438168"/>
          </a:xfrm>
          <a:prstGeom prst="rect">
            <a:avLst/>
          </a:prstGeom>
        </p:spPr>
        <p:txBody>
          <a:bodyPr wrap="square">
            <a:spAutoFit/>
          </a:bodyPr>
          <a:lstStyle/>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5- </a:t>
            </a:r>
            <a:r>
              <a:rPr lang="tr-TR" sz="2600" dirty="0" smtClean="0">
                <a:solidFill>
                  <a:schemeClr val="accent1"/>
                </a:solidFill>
                <a:latin typeface="Calibri" panose="020F0502020204030204" pitchFamily="34" charset="0"/>
                <a:ea typeface="Calibri" panose="020F0502020204030204" pitchFamily="34" charset="0"/>
                <a:cs typeface="Times New Roman" panose="02020603050405020304" pitchFamily="18" charset="0"/>
              </a:rPr>
              <a:t>Nitelikli </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yabancı dil eğitimi için, </a:t>
            </a:r>
            <a:r>
              <a:rPr lang="tr-TR" sz="2600" dirty="0">
                <a:latin typeface="Calibri" panose="020F0502020204030204" pitchFamily="34" charset="0"/>
                <a:ea typeface="Calibri" panose="020F0502020204030204" pitchFamily="34" charset="0"/>
                <a:cs typeface="Times New Roman" panose="02020603050405020304" pitchFamily="18" charset="0"/>
              </a:rPr>
              <a:t>yabancı dil eğitiminde dil politikalarını, dil öğretim standartlarını ve sınıf içi uygulamalar ile öğretmen yeterliklerini belirleyecek olan bir </a:t>
            </a:r>
            <a:r>
              <a:rPr lang="tr-TR" sz="26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Ulusal Yabancı Dil Eğitimi Konseyi oluşturulacaktır. </a:t>
            </a:r>
            <a:endParaRPr lang="tr-TR" sz="2600" b="1"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6- </a:t>
            </a:r>
            <a:r>
              <a:rPr lang="tr-TR" sz="2600" b="1"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Merkezi </a:t>
            </a:r>
            <a:r>
              <a:rPr lang="tr-TR" sz="26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Sınavlar Komisyonu kurulacaktır.</a:t>
            </a:r>
          </a:p>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7- </a:t>
            </a:r>
            <a:r>
              <a:rPr lang="tr-TR" sz="2600" b="1"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Eğitim </a:t>
            </a:r>
            <a:r>
              <a:rPr lang="tr-TR" sz="26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Malzemeleri Komisyonu kurulacaktır.</a:t>
            </a:r>
          </a:p>
        </p:txBody>
      </p:sp>
      <p:pic>
        <p:nvPicPr>
          <p:cNvPr id="16" name="3 Resim" descr="merkezefendi mem logo2.jpg"/>
          <p:cNvPicPr>
            <a:picLocks noChangeAspect="1"/>
          </p:cNvPicPr>
          <p:nvPr/>
        </p:nvPicPr>
        <p:blipFill>
          <a:blip r:embed="rId3" cstate="print"/>
          <a:srcRect/>
          <a:stretch>
            <a:fillRect/>
          </a:stretch>
        </p:blipFill>
        <p:spPr bwMode="auto">
          <a:xfrm>
            <a:off x="56446" y="101599"/>
            <a:ext cx="1557865" cy="1461054"/>
          </a:xfrm>
          <a:prstGeom prst="rect">
            <a:avLst/>
          </a:prstGeom>
          <a:noFill/>
          <a:ln w="9525">
            <a:noFill/>
            <a:miter lim="800000"/>
            <a:headEnd/>
            <a:tailEnd/>
          </a:ln>
        </p:spPr>
      </p:pic>
    </p:spTree>
    <p:extLst>
      <p:ext uri="{BB962C8B-B14F-4D97-AF65-F5344CB8AC3E}">
        <p14:creationId xmlns="" xmlns:p14="http://schemas.microsoft.com/office/powerpoint/2010/main" val="17366556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830571" y="156145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Akış Çizelgesi: Ayıkla 3"/>
          <p:cNvSpPr/>
          <p:nvPr/>
        </p:nvSpPr>
        <p:spPr>
          <a:xfrm rot="5400000">
            <a:off x="5006406" y="36669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Oval 5"/>
          <p:cNvSpPr/>
          <p:nvPr/>
        </p:nvSpPr>
        <p:spPr>
          <a:xfrm>
            <a:off x="127011" y="116881"/>
            <a:ext cx="1407120" cy="140712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7" name="Düz Bağlayıcı 6"/>
          <p:cNvCxnSpPr>
            <a:stCxn id="6" idx="6"/>
          </p:cNvCxnSpPr>
          <p:nvPr/>
        </p:nvCxnSpPr>
        <p:spPr>
          <a:xfrm>
            <a:off x="1534133" y="820445"/>
            <a:ext cx="10657871" cy="186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a:stCxn id="6" idx="4"/>
          </p:cNvCxnSpPr>
          <p:nvPr/>
        </p:nvCxnSpPr>
        <p:spPr>
          <a:xfrm>
            <a:off x="830571" y="1524005"/>
            <a:ext cx="0" cy="53339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Yay 8"/>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0" name="Yuvarlatılmış Dikdörtgen 9"/>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Metin kutusu 10"/>
          <p:cNvSpPr txBox="1"/>
          <p:nvPr/>
        </p:nvSpPr>
        <p:spPr>
          <a:xfrm>
            <a:off x="5475749" y="211327"/>
            <a:ext cx="6716255" cy="584775"/>
          </a:xfrm>
          <a:prstGeom prst="rect">
            <a:avLst/>
          </a:prstGeom>
          <a:noFill/>
        </p:spPr>
        <p:txBody>
          <a:bodyPr wrap="square" rtlCol="0">
            <a:spAutoFit/>
          </a:bodyPr>
          <a:lstStyle/>
          <a:p>
            <a:pPr algn="ctr"/>
            <a:r>
              <a:rPr lang="tr-TR" sz="3200" b="1" dirty="0" smtClean="0">
                <a:effectLst>
                  <a:outerShdw blurRad="38100" dist="38100" dir="2700000" algn="tl">
                    <a:srgbClr val="000000">
                      <a:alpha val="43137"/>
                    </a:srgbClr>
                  </a:outerShdw>
                </a:effectLst>
                <a:latin typeface="Trebuchet MS" panose="020B0603020202020204" pitchFamily="34" charset="0"/>
              </a:rPr>
              <a:t>2023 EĞİTİM VİZYONU</a:t>
            </a:r>
            <a:endParaRPr lang="tr-TR" sz="3200" b="1" dirty="0">
              <a:effectLst>
                <a:outerShdw blurRad="38100" dist="38100" dir="2700000" algn="tl">
                  <a:srgbClr val="000000">
                    <a:alpha val="43137"/>
                  </a:srgbClr>
                </a:outerShdw>
              </a:effectLst>
              <a:latin typeface="Trebuchet MS" panose="020B0603020202020204" pitchFamily="34" charset="0"/>
            </a:endParaRPr>
          </a:p>
        </p:txBody>
      </p:sp>
      <p:sp>
        <p:nvSpPr>
          <p:cNvPr id="12" name="11 Slayt Numarası Yer Tutucusu"/>
          <p:cNvSpPr>
            <a:spLocks noGrp="1"/>
          </p:cNvSpPr>
          <p:nvPr>
            <p:ph type="sldNum" sz="quarter" idx="12"/>
          </p:nvPr>
        </p:nvSpPr>
        <p:spPr/>
        <p:txBody>
          <a:bodyPr/>
          <a:lstStyle/>
          <a:p>
            <a:fld id="{92906C5C-297D-40D7-908D-F30303E58C5D}" type="slidenum">
              <a:rPr lang="tr-TR" smtClean="0"/>
              <a:pPr/>
              <a:t>87</a:t>
            </a:fld>
            <a:endParaRPr lang="tr-TR"/>
          </a:p>
        </p:txBody>
      </p:sp>
      <p:sp>
        <p:nvSpPr>
          <p:cNvPr id="2" name="Dikdörtgen 1"/>
          <p:cNvSpPr/>
          <p:nvPr/>
        </p:nvSpPr>
        <p:spPr>
          <a:xfrm>
            <a:off x="830572" y="1604581"/>
            <a:ext cx="11361429" cy="569836"/>
          </a:xfrm>
          <a:prstGeom prst="rect">
            <a:avLst/>
          </a:prstGeom>
        </p:spPr>
        <p:txBody>
          <a:bodyPr wrap="square">
            <a:spAutoFit/>
          </a:bodyPr>
          <a:lstStyle/>
          <a:p>
            <a:pPr algn="ctr">
              <a:lnSpc>
                <a:spcPct val="107000"/>
              </a:lnSpc>
              <a:spcAft>
                <a:spcPts val="800"/>
              </a:spcAft>
            </a:pPr>
            <a:r>
              <a:rPr lang="tr-TR" sz="29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ÖĞRENME SÜREÇLERİNDE DİJİTAL İÇERİK VE BECERİ DESTEKLİ DÖNÜŞÜM</a:t>
            </a:r>
          </a:p>
        </p:txBody>
      </p:sp>
      <p:sp>
        <p:nvSpPr>
          <p:cNvPr id="14" name="Yuvarlatılmış Dikdörtgen 13"/>
          <p:cNvSpPr/>
          <p:nvPr/>
        </p:nvSpPr>
        <p:spPr>
          <a:xfrm>
            <a:off x="830571" y="228379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830572" y="2334842"/>
            <a:ext cx="11361429" cy="553357"/>
          </a:xfrm>
          <a:prstGeom prst="rect">
            <a:avLst/>
          </a:prstGeom>
        </p:spPr>
        <p:txBody>
          <a:bodyPr wrap="square">
            <a:spAutoFit/>
          </a:bodyPr>
          <a:lstStyle/>
          <a:p>
            <a:pPr algn="ctr">
              <a:lnSpc>
                <a:spcPct val="107000"/>
              </a:lnSpc>
              <a:spcAft>
                <a:spcPts val="800"/>
              </a:spcAft>
            </a:pPr>
            <a:r>
              <a:rPr lang="tr-TR"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DİJİTAL İÇERİK ve BECERİLERİN GELİŞMESİ İÇİN EKOSİSTEM KURULACAK</a:t>
            </a:r>
          </a:p>
        </p:txBody>
      </p:sp>
      <p:sp>
        <p:nvSpPr>
          <p:cNvPr id="16" name="Dikdörtgen 15"/>
          <p:cNvSpPr/>
          <p:nvPr/>
        </p:nvSpPr>
        <p:spPr>
          <a:xfrm>
            <a:off x="830572" y="2934588"/>
            <a:ext cx="11026149" cy="3795911"/>
          </a:xfrm>
          <a:prstGeom prst="rect">
            <a:avLst/>
          </a:prstGeom>
        </p:spPr>
        <p:txBody>
          <a:bodyPr wrap="square">
            <a:spAutoFit/>
          </a:bodyPr>
          <a:lstStyle/>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1- İçerik </a:t>
            </a:r>
            <a:r>
              <a:rPr lang="tr-TR" sz="2600" dirty="0">
                <a:latin typeface="Calibri" panose="020F0502020204030204" pitchFamily="34" charset="0"/>
                <a:ea typeface="Calibri" panose="020F0502020204030204" pitchFamily="34" charset="0"/>
                <a:cs typeface="Times New Roman" panose="02020603050405020304" pitchFamily="18" charset="0"/>
              </a:rPr>
              <a:t>normları ve kalite standartları tüm olası kullanım senaryolarını destekleyecek şekilde </a:t>
            </a:r>
            <a:r>
              <a:rPr lang="tr-TR" sz="26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Ulusal Dijital İçerik Arşivi </a:t>
            </a:r>
            <a:r>
              <a:rPr lang="tr-TR" sz="2600" dirty="0" smtClean="0">
                <a:latin typeface="Calibri" panose="020F0502020204030204" pitchFamily="34" charset="0"/>
                <a:ea typeface="Calibri" panose="020F0502020204030204" pitchFamily="34" charset="0"/>
                <a:cs typeface="Times New Roman" panose="02020603050405020304" pitchFamily="18" charset="0"/>
              </a:rPr>
              <a:t>oluşturulacaktır.</a:t>
            </a:r>
          </a:p>
          <a:p>
            <a:pPr algn="just">
              <a:lnSpc>
                <a:spcPct val="107000"/>
              </a:lnSpc>
              <a:spcAft>
                <a:spcPts val="800"/>
              </a:spcAft>
            </a:pPr>
            <a:endParaRPr lang="tr-TR" sz="2600"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tr-TR" sz="2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sz="2400" dirty="0" smtClean="0">
                <a:latin typeface="Calibri" panose="020F0502020204030204" pitchFamily="34" charset="0"/>
                <a:ea typeface="Calibri" panose="020F0502020204030204" pitchFamily="34" charset="0"/>
                <a:cs typeface="Times New Roman" panose="02020603050405020304" pitchFamily="18" charset="0"/>
              </a:rPr>
              <a:t>2- İçerik </a:t>
            </a:r>
            <a:r>
              <a:rPr lang="tr-TR" sz="2400" dirty="0">
                <a:latin typeface="Calibri" panose="020F0502020204030204" pitchFamily="34" charset="0"/>
                <a:ea typeface="Calibri" panose="020F0502020204030204" pitchFamily="34" charset="0"/>
                <a:cs typeface="Times New Roman" panose="02020603050405020304" pitchFamily="18" charset="0"/>
              </a:rPr>
              <a:t>çeşitliliğini desteklemek için ülke çapında </a:t>
            </a:r>
            <a:r>
              <a:rPr lang="tr-TR" sz="24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içerik geliştirme ekosistemi </a:t>
            </a:r>
            <a:r>
              <a:rPr lang="tr-TR" sz="2400" b="1"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oluşturulacaktır.</a:t>
            </a:r>
            <a:endParaRPr lang="tr-TR" sz="2400" b="1"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sz="2400" dirty="0" smtClean="0">
                <a:latin typeface="Calibri" panose="020F0502020204030204" pitchFamily="34" charset="0"/>
                <a:ea typeface="Calibri" panose="020F0502020204030204" pitchFamily="34" charset="0"/>
                <a:cs typeface="Times New Roman" panose="02020603050405020304" pitchFamily="18" charset="0"/>
              </a:rPr>
              <a:t>3- Dijital </a:t>
            </a:r>
            <a:r>
              <a:rPr lang="tr-TR" sz="2400" dirty="0">
                <a:latin typeface="Calibri" panose="020F0502020204030204" pitchFamily="34" charset="0"/>
                <a:ea typeface="Calibri" panose="020F0502020204030204" pitchFamily="34" charset="0"/>
                <a:cs typeface="Times New Roman" panose="02020603050405020304" pitchFamily="18" charset="0"/>
              </a:rPr>
              <a:t>içerikleri etkin olarak kullanma ve geliştirme kültürü edinmiş </a:t>
            </a:r>
            <a:r>
              <a:rPr lang="tr-TR"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lider öğretmenler yetiştirilerek bu kültürün okullarda yaygınlaşması sağlanacaktır.</a:t>
            </a:r>
          </a:p>
        </p:txBody>
      </p:sp>
      <p:sp>
        <p:nvSpPr>
          <p:cNvPr id="17" name="Dikdörtgen 16"/>
          <p:cNvSpPr/>
          <p:nvPr/>
        </p:nvSpPr>
        <p:spPr>
          <a:xfrm rot="16200000">
            <a:off x="-647635" y="5276212"/>
            <a:ext cx="2121093" cy="769441"/>
          </a:xfrm>
          <a:prstGeom prst="rect">
            <a:avLst/>
          </a:prstGeom>
        </p:spPr>
        <p:txBody>
          <a:bodyPr wrap="none">
            <a:spAutoFit/>
          </a:bodyPr>
          <a:lstStyle/>
          <a:p>
            <a:r>
              <a:rPr lang="tr-TR" sz="44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HEDEF 1</a:t>
            </a:r>
            <a:endParaRPr lang="tr-TR" sz="4400" dirty="0"/>
          </a:p>
        </p:txBody>
      </p:sp>
      <p:sp>
        <p:nvSpPr>
          <p:cNvPr id="18" name="Dikdörtgen 20">
            <a:extLst>
              <a:ext uri="{FF2B5EF4-FFF2-40B4-BE49-F238E27FC236}">
                <a16:creationId xmlns:a16="http://schemas.microsoft.com/office/drawing/2014/main" xmlns="" id="{3D532803-586C-4B5C-8414-E114310FAC58}"/>
              </a:ext>
            </a:extLst>
          </p:cNvPr>
          <p:cNvSpPr/>
          <p:nvPr/>
        </p:nvSpPr>
        <p:spPr>
          <a:xfrm>
            <a:off x="3215522" y="4412604"/>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G</a:t>
            </a:r>
          </a:p>
        </p:txBody>
      </p:sp>
      <p:sp>
        <p:nvSpPr>
          <p:cNvPr id="19" name="Dikdörtgen 26">
            <a:extLst>
              <a:ext uri="{FF2B5EF4-FFF2-40B4-BE49-F238E27FC236}">
                <a16:creationId xmlns:a16="http://schemas.microsoft.com/office/drawing/2014/main" xmlns="" id="{DFAB2C39-4301-4111-9B37-D554AE6AFB0B}"/>
              </a:ext>
            </a:extLst>
          </p:cNvPr>
          <p:cNvSpPr/>
          <p:nvPr/>
        </p:nvSpPr>
        <p:spPr>
          <a:xfrm>
            <a:off x="2267990" y="4412604"/>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HT</a:t>
            </a:r>
          </a:p>
        </p:txBody>
      </p:sp>
      <p:sp>
        <p:nvSpPr>
          <p:cNvPr id="20" name="Dikdörtgen 29">
            <a:extLst>
              <a:ext uri="{FF2B5EF4-FFF2-40B4-BE49-F238E27FC236}">
                <a16:creationId xmlns:a16="http://schemas.microsoft.com/office/drawing/2014/main" xmlns="" id="{40096CD4-1AD2-4D05-9336-BDBC9A8EDA4F}"/>
              </a:ext>
            </a:extLst>
          </p:cNvPr>
          <p:cNvSpPr/>
          <p:nvPr/>
        </p:nvSpPr>
        <p:spPr>
          <a:xfrm>
            <a:off x="5243105" y="4412604"/>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ÜU</a:t>
            </a:r>
          </a:p>
        </p:txBody>
      </p:sp>
      <p:sp>
        <p:nvSpPr>
          <p:cNvPr id="21" name="Dikdörtgen 32">
            <a:extLst>
              <a:ext uri="{FF2B5EF4-FFF2-40B4-BE49-F238E27FC236}">
                <a16:creationId xmlns:a16="http://schemas.microsoft.com/office/drawing/2014/main" xmlns="" id="{5CA22863-855A-4C9A-83EB-0FCDB9D09F34}"/>
              </a:ext>
            </a:extLst>
          </p:cNvPr>
          <p:cNvSpPr/>
          <p:nvPr/>
        </p:nvSpPr>
        <p:spPr>
          <a:xfrm>
            <a:off x="4295574" y="4412604"/>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P1, İ1</a:t>
            </a:r>
          </a:p>
        </p:txBody>
      </p:sp>
      <p:sp>
        <p:nvSpPr>
          <p:cNvPr id="22" name="Dikdörtgen 41">
            <a:extLst>
              <a:ext uri="{FF2B5EF4-FFF2-40B4-BE49-F238E27FC236}">
                <a16:creationId xmlns:a16="http://schemas.microsoft.com/office/drawing/2014/main" xmlns="" id="{EF90D3CE-50DB-4EB5-BC54-79B20DAC533E}"/>
              </a:ext>
            </a:extLst>
          </p:cNvPr>
          <p:cNvSpPr/>
          <p:nvPr/>
        </p:nvSpPr>
        <p:spPr>
          <a:xfrm>
            <a:off x="7270686" y="4412604"/>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UİDİ</a:t>
            </a:r>
          </a:p>
        </p:txBody>
      </p:sp>
      <p:sp>
        <p:nvSpPr>
          <p:cNvPr id="23" name="Dikdörtgen 44">
            <a:extLst>
              <a:ext uri="{FF2B5EF4-FFF2-40B4-BE49-F238E27FC236}">
                <a16:creationId xmlns:a16="http://schemas.microsoft.com/office/drawing/2014/main" xmlns="" id="{371BA538-3D81-4C53-A637-9B5E39AF75D4}"/>
              </a:ext>
            </a:extLst>
          </p:cNvPr>
          <p:cNvSpPr/>
          <p:nvPr/>
        </p:nvSpPr>
        <p:spPr>
          <a:xfrm>
            <a:off x="6323154" y="4412604"/>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UİDİ</a:t>
            </a:r>
          </a:p>
        </p:txBody>
      </p:sp>
      <p:sp>
        <p:nvSpPr>
          <p:cNvPr id="24" name="Dikdörtgen 47">
            <a:extLst>
              <a:ext uri="{FF2B5EF4-FFF2-40B4-BE49-F238E27FC236}">
                <a16:creationId xmlns:a16="http://schemas.microsoft.com/office/drawing/2014/main" xmlns="" id="{404C4D8E-CC51-4D95-8F23-BD19123CD29B}"/>
              </a:ext>
            </a:extLst>
          </p:cNvPr>
          <p:cNvSpPr/>
          <p:nvPr/>
        </p:nvSpPr>
        <p:spPr>
          <a:xfrm>
            <a:off x="9298266" y="4412604"/>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UİDİ</a:t>
            </a:r>
          </a:p>
        </p:txBody>
      </p:sp>
      <p:sp>
        <p:nvSpPr>
          <p:cNvPr id="25" name="Dikdörtgen 50">
            <a:extLst>
              <a:ext uri="{FF2B5EF4-FFF2-40B4-BE49-F238E27FC236}">
                <a16:creationId xmlns:a16="http://schemas.microsoft.com/office/drawing/2014/main" xmlns="" id="{68D44DCD-ABEF-405C-9F99-6B057BD5E1BB}"/>
              </a:ext>
            </a:extLst>
          </p:cNvPr>
          <p:cNvSpPr/>
          <p:nvPr/>
        </p:nvSpPr>
        <p:spPr>
          <a:xfrm>
            <a:off x="8350734" y="4412604"/>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UİDİ</a:t>
            </a:r>
          </a:p>
        </p:txBody>
      </p:sp>
      <p:grpSp>
        <p:nvGrpSpPr>
          <p:cNvPr id="26" name="Grup 1">
            <a:extLst>
              <a:ext uri="{FF2B5EF4-FFF2-40B4-BE49-F238E27FC236}">
                <a16:creationId xmlns:a16="http://schemas.microsoft.com/office/drawing/2014/main" xmlns="" id="{810E6CF6-C6D5-45F1-98DC-951B57F8E8C4}"/>
              </a:ext>
            </a:extLst>
          </p:cNvPr>
          <p:cNvGrpSpPr/>
          <p:nvPr/>
        </p:nvGrpSpPr>
        <p:grpSpPr>
          <a:xfrm>
            <a:off x="2267988" y="3999849"/>
            <a:ext cx="7873661" cy="829394"/>
            <a:chOff x="4135505" y="1993593"/>
            <a:chExt cx="7873661" cy="829394"/>
          </a:xfrm>
        </p:grpSpPr>
        <p:grpSp>
          <p:nvGrpSpPr>
            <p:cNvPr id="27" name="Grup 62">
              <a:extLst>
                <a:ext uri="{FF2B5EF4-FFF2-40B4-BE49-F238E27FC236}">
                  <a16:creationId xmlns:a16="http://schemas.microsoft.com/office/drawing/2014/main" xmlns="" id="{6CC26AD3-E6AD-484F-A7A2-59A689196B42}"/>
                </a:ext>
              </a:extLst>
            </p:cNvPr>
            <p:cNvGrpSpPr/>
            <p:nvPr/>
          </p:nvGrpSpPr>
          <p:grpSpPr>
            <a:xfrm>
              <a:off x="4135505" y="2678206"/>
              <a:ext cx="7873661" cy="144781"/>
              <a:chOff x="4135505" y="2678206"/>
              <a:chExt cx="7873661" cy="144781"/>
            </a:xfrm>
          </p:grpSpPr>
          <p:sp>
            <p:nvSpPr>
              <p:cNvPr id="37" name="Dikdörtgen: Yuvarlatılmış Üst Köşeler 19">
                <a:extLst>
                  <a:ext uri="{FF2B5EF4-FFF2-40B4-BE49-F238E27FC236}">
                    <a16:creationId xmlns:a16="http://schemas.microsoft.com/office/drawing/2014/main" xmlns="" id="{4F9B7088-1613-4186-9ACA-4127815A647B}"/>
                  </a:ext>
                </a:extLst>
              </p:cNvPr>
              <p:cNvSpPr/>
              <p:nvPr/>
            </p:nvSpPr>
            <p:spPr>
              <a:xfrm rot="10800000">
                <a:off x="5083036" y="2678206"/>
                <a:ext cx="843386" cy="144781"/>
              </a:xfrm>
              <a:prstGeom prst="round2Same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8" name="Dikdörtgen: Yuvarlatılmış Üst Köşeler 25">
                <a:extLst>
                  <a:ext uri="{FF2B5EF4-FFF2-40B4-BE49-F238E27FC236}">
                    <a16:creationId xmlns:a16="http://schemas.microsoft.com/office/drawing/2014/main" xmlns="" id="{F7FE5BB0-0897-4EE1-8C83-35394BA07BC9}"/>
                  </a:ext>
                </a:extLst>
              </p:cNvPr>
              <p:cNvSpPr/>
              <p:nvPr/>
            </p:nvSpPr>
            <p:spPr>
              <a:xfrm rot="10800000">
                <a:off x="4135505" y="2678206"/>
                <a:ext cx="843386" cy="144781"/>
              </a:xfrm>
              <a:prstGeom prst="round2Same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9" name="Dikdörtgen: Yuvarlatılmış Üst Köşeler 28">
                <a:extLst>
                  <a:ext uri="{FF2B5EF4-FFF2-40B4-BE49-F238E27FC236}">
                    <a16:creationId xmlns:a16="http://schemas.microsoft.com/office/drawing/2014/main" xmlns="" id="{9368EDA0-BE61-4D60-A9B6-64F9508CA9C9}"/>
                  </a:ext>
                </a:extLst>
              </p:cNvPr>
              <p:cNvSpPr/>
              <p:nvPr/>
            </p:nvSpPr>
            <p:spPr>
              <a:xfrm rot="10800000">
                <a:off x="7110619" y="2678206"/>
                <a:ext cx="843386" cy="144781"/>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40" name="Dikdörtgen: Yuvarlatılmış Üst Köşeler 31">
                <a:extLst>
                  <a:ext uri="{FF2B5EF4-FFF2-40B4-BE49-F238E27FC236}">
                    <a16:creationId xmlns:a16="http://schemas.microsoft.com/office/drawing/2014/main" xmlns="" id="{6BCBDB55-78A5-440A-856B-30EA0B2B4E88}"/>
                  </a:ext>
                </a:extLst>
              </p:cNvPr>
              <p:cNvSpPr/>
              <p:nvPr/>
            </p:nvSpPr>
            <p:spPr>
              <a:xfrm rot="10800000">
                <a:off x="6163088" y="2678206"/>
                <a:ext cx="843386" cy="144781"/>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41" name="Dikdörtgen: Yuvarlatılmış Üst Köşeler 40">
                <a:extLst>
                  <a:ext uri="{FF2B5EF4-FFF2-40B4-BE49-F238E27FC236}">
                    <a16:creationId xmlns:a16="http://schemas.microsoft.com/office/drawing/2014/main" xmlns="" id="{D13A3FA6-3060-4BD5-A265-14C47B7E2A2C}"/>
                  </a:ext>
                </a:extLst>
              </p:cNvPr>
              <p:cNvSpPr/>
              <p:nvPr/>
            </p:nvSpPr>
            <p:spPr>
              <a:xfrm rot="10800000">
                <a:off x="9138200" y="2678206"/>
                <a:ext cx="843386" cy="144781"/>
              </a:xfrm>
              <a:prstGeom prst="round2Same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tr-TR"/>
              </a:p>
            </p:txBody>
          </p:sp>
          <p:sp>
            <p:nvSpPr>
              <p:cNvPr id="42" name="Dikdörtgen: Yuvarlatılmış Üst Köşeler 43">
                <a:extLst>
                  <a:ext uri="{FF2B5EF4-FFF2-40B4-BE49-F238E27FC236}">
                    <a16:creationId xmlns:a16="http://schemas.microsoft.com/office/drawing/2014/main" xmlns="" id="{838AF3F1-9845-4382-ACE6-68D2A4F39A80}"/>
                  </a:ext>
                </a:extLst>
              </p:cNvPr>
              <p:cNvSpPr/>
              <p:nvPr/>
            </p:nvSpPr>
            <p:spPr>
              <a:xfrm rot="10800000">
                <a:off x="8190669" y="2678206"/>
                <a:ext cx="843386" cy="144781"/>
              </a:xfrm>
              <a:prstGeom prst="round2Same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tr-TR"/>
              </a:p>
            </p:txBody>
          </p:sp>
          <p:sp>
            <p:nvSpPr>
              <p:cNvPr id="43" name="Dikdörtgen: Yuvarlatılmış Üst Köşeler 46">
                <a:extLst>
                  <a:ext uri="{FF2B5EF4-FFF2-40B4-BE49-F238E27FC236}">
                    <a16:creationId xmlns:a16="http://schemas.microsoft.com/office/drawing/2014/main" xmlns="" id="{86A9899E-9392-4E6D-901E-78B1CE46B68C}"/>
                  </a:ext>
                </a:extLst>
              </p:cNvPr>
              <p:cNvSpPr/>
              <p:nvPr/>
            </p:nvSpPr>
            <p:spPr>
              <a:xfrm rot="10800000">
                <a:off x="11165780" y="2678206"/>
                <a:ext cx="843386" cy="144781"/>
              </a:xfrm>
              <a:prstGeom prst="round2Same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4" name="Dikdörtgen: Yuvarlatılmış Üst Köşeler 49">
                <a:extLst>
                  <a:ext uri="{FF2B5EF4-FFF2-40B4-BE49-F238E27FC236}">
                    <a16:creationId xmlns:a16="http://schemas.microsoft.com/office/drawing/2014/main" xmlns="" id="{EC6CCA76-DF14-4FE1-8CFE-4CD1410658E1}"/>
                  </a:ext>
                </a:extLst>
              </p:cNvPr>
              <p:cNvSpPr/>
              <p:nvPr/>
            </p:nvSpPr>
            <p:spPr>
              <a:xfrm rot="10800000">
                <a:off x="10218249" y="2678206"/>
                <a:ext cx="843386" cy="144781"/>
              </a:xfrm>
              <a:prstGeom prst="round2Same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nvGrpSpPr>
            <p:cNvPr id="28" name="Grup 61">
              <a:extLst>
                <a:ext uri="{FF2B5EF4-FFF2-40B4-BE49-F238E27FC236}">
                  <a16:creationId xmlns:a16="http://schemas.microsoft.com/office/drawing/2014/main" xmlns="" id="{B1BF4C8F-3541-42BC-BB30-9A281EA71FD9}"/>
                </a:ext>
              </a:extLst>
            </p:cNvPr>
            <p:cNvGrpSpPr/>
            <p:nvPr/>
          </p:nvGrpSpPr>
          <p:grpSpPr>
            <a:xfrm>
              <a:off x="4135505" y="1993593"/>
              <a:ext cx="7873661" cy="412751"/>
              <a:chOff x="4135505" y="1993593"/>
              <a:chExt cx="7873661" cy="412751"/>
            </a:xfrm>
          </p:grpSpPr>
          <p:sp>
            <p:nvSpPr>
              <p:cNvPr id="29" name="Dikdörtgen: Yuvarlatılmış Üst Köşeler 21">
                <a:extLst>
                  <a:ext uri="{FF2B5EF4-FFF2-40B4-BE49-F238E27FC236}">
                    <a16:creationId xmlns:a16="http://schemas.microsoft.com/office/drawing/2014/main" xmlns="" id="{612B8F5B-D5A2-4E5D-B324-E34944EABE19}"/>
                  </a:ext>
                </a:extLst>
              </p:cNvPr>
              <p:cNvSpPr/>
              <p:nvPr/>
            </p:nvSpPr>
            <p:spPr>
              <a:xfrm>
                <a:off x="5083036" y="1993593"/>
                <a:ext cx="843386" cy="412751"/>
              </a:xfrm>
              <a:prstGeom prst="round2Same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2019</a:t>
                </a:r>
              </a:p>
            </p:txBody>
          </p:sp>
          <p:sp>
            <p:nvSpPr>
              <p:cNvPr id="30" name="Dikdörtgen: Yuvarlatılmış Üst Köşeler 27">
                <a:extLst>
                  <a:ext uri="{FF2B5EF4-FFF2-40B4-BE49-F238E27FC236}">
                    <a16:creationId xmlns:a16="http://schemas.microsoft.com/office/drawing/2014/main" xmlns="" id="{9D0CCE47-61D8-460F-AA83-8A0373B51D8B}"/>
                  </a:ext>
                </a:extLst>
              </p:cNvPr>
              <p:cNvSpPr/>
              <p:nvPr/>
            </p:nvSpPr>
            <p:spPr>
              <a:xfrm>
                <a:off x="4135505" y="1993593"/>
                <a:ext cx="843386" cy="412751"/>
              </a:xfrm>
              <a:prstGeom prst="round2Same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2018</a:t>
                </a:r>
              </a:p>
            </p:txBody>
          </p:sp>
          <p:sp>
            <p:nvSpPr>
              <p:cNvPr id="31" name="Dikdörtgen: Yuvarlatılmış Üst Köşeler 30">
                <a:extLst>
                  <a:ext uri="{FF2B5EF4-FFF2-40B4-BE49-F238E27FC236}">
                    <a16:creationId xmlns:a16="http://schemas.microsoft.com/office/drawing/2014/main" xmlns="" id="{06763E78-0EF9-4EB8-AEB3-89BFC485A244}"/>
                  </a:ext>
                </a:extLst>
              </p:cNvPr>
              <p:cNvSpPr/>
              <p:nvPr/>
            </p:nvSpPr>
            <p:spPr>
              <a:xfrm>
                <a:off x="7110619" y="1993593"/>
                <a:ext cx="843386" cy="412751"/>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2020</a:t>
                </a:r>
              </a:p>
            </p:txBody>
          </p:sp>
          <p:sp>
            <p:nvSpPr>
              <p:cNvPr id="32" name="Dikdörtgen: Yuvarlatılmış Üst Köşeler 33">
                <a:extLst>
                  <a:ext uri="{FF2B5EF4-FFF2-40B4-BE49-F238E27FC236}">
                    <a16:creationId xmlns:a16="http://schemas.microsoft.com/office/drawing/2014/main" xmlns="" id="{DEA662AA-89C6-4CF4-8934-E52DC80667D8}"/>
                  </a:ext>
                </a:extLst>
              </p:cNvPr>
              <p:cNvSpPr/>
              <p:nvPr/>
            </p:nvSpPr>
            <p:spPr>
              <a:xfrm>
                <a:off x="6163088" y="1993593"/>
                <a:ext cx="843386" cy="412751"/>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2019</a:t>
                </a:r>
              </a:p>
            </p:txBody>
          </p:sp>
          <p:sp>
            <p:nvSpPr>
              <p:cNvPr id="33" name="Dikdörtgen: Yuvarlatılmış Üst Köşeler 42">
                <a:extLst>
                  <a:ext uri="{FF2B5EF4-FFF2-40B4-BE49-F238E27FC236}">
                    <a16:creationId xmlns:a16="http://schemas.microsoft.com/office/drawing/2014/main" xmlns="" id="{EC533748-EEE2-4BA9-A524-9450A7BF7DB3}"/>
                  </a:ext>
                </a:extLst>
              </p:cNvPr>
              <p:cNvSpPr/>
              <p:nvPr/>
            </p:nvSpPr>
            <p:spPr>
              <a:xfrm>
                <a:off x="9138200" y="1993593"/>
                <a:ext cx="843386" cy="412751"/>
              </a:xfrm>
              <a:prstGeom prst="round2SameRect">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2021</a:t>
                </a:r>
              </a:p>
            </p:txBody>
          </p:sp>
          <p:sp>
            <p:nvSpPr>
              <p:cNvPr id="34" name="Dikdörtgen: Yuvarlatılmış Üst Köşeler 45">
                <a:extLst>
                  <a:ext uri="{FF2B5EF4-FFF2-40B4-BE49-F238E27FC236}">
                    <a16:creationId xmlns:a16="http://schemas.microsoft.com/office/drawing/2014/main" xmlns="" id="{72D302F9-4C01-4185-AF58-B5EEE5362D30}"/>
                  </a:ext>
                </a:extLst>
              </p:cNvPr>
              <p:cNvSpPr/>
              <p:nvPr/>
            </p:nvSpPr>
            <p:spPr>
              <a:xfrm>
                <a:off x="8190669" y="1993593"/>
                <a:ext cx="843386" cy="412751"/>
              </a:xfrm>
              <a:prstGeom prst="round2SameRect">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2020</a:t>
                </a:r>
              </a:p>
            </p:txBody>
          </p:sp>
          <p:sp>
            <p:nvSpPr>
              <p:cNvPr id="35" name="Dikdörtgen: Yuvarlatılmış Üst Köşeler 48">
                <a:extLst>
                  <a:ext uri="{FF2B5EF4-FFF2-40B4-BE49-F238E27FC236}">
                    <a16:creationId xmlns:a16="http://schemas.microsoft.com/office/drawing/2014/main" xmlns="" id="{C7AE3EF1-4858-4058-BB0C-469D3EB36171}"/>
                  </a:ext>
                </a:extLst>
              </p:cNvPr>
              <p:cNvSpPr/>
              <p:nvPr/>
            </p:nvSpPr>
            <p:spPr>
              <a:xfrm>
                <a:off x="11165780" y="1993593"/>
                <a:ext cx="843386" cy="412751"/>
              </a:xfrm>
              <a:prstGeom prst="round2Same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2022</a:t>
                </a:r>
              </a:p>
            </p:txBody>
          </p:sp>
          <p:sp>
            <p:nvSpPr>
              <p:cNvPr id="36" name="Dikdörtgen: Yuvarlatılmış Üst Köşeler 51">
                <a:extLst>
                  <a:ext uri="{FF2B5EF4-FFF2-40B4-BE49-F238E27FC236}">
                    <a16:creationId xmlns:a16="http://schemas.microsoft.com/office/drawing/2014/main" xmlns="" id="{2F925679-9961-4CB0-91A7-858BFCB474C2}"/>
                  </a:ext>
                </a:extLst>
              </p:cNvPr>
              <p:cNvSpPr/>
              <p:nvPr/>
            </p:nvSpPr>
            <p:spPr>
              <a:xfrm>
                <a:off x="10218249" y="1993593"/>
                <a:ext cx="843386" cy="412751"/>
              </a:xfrm>
              <a:prstGeom prst="round2Same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2021</a:t>
                </a:r>
              </a:p>
            </p:txBody>
          </p:sp>
        </p:grpSp>
      </p:grpSp>
      <p:pic>
        <p:nvPicPr>
          <p:cNvPr id="45" name="3 Resim" descr="merkezefendi mem logo2.jpg"/>
          <p:cNvPicPr>
            <a:picLocks noChangeAspect="1"/>
          </p:cNvPicPr>
          <p:nvPr/>
        </p:nvPicPr>
        <p:blipFill>
          <a:blip r:embed="rId3" cstate="print"/>
          <a:srcRect/>
          <a:stretch>
            <a:fillRect/>
          </a:stretch>
        </p:blipFill>
        <p:spPr bwMode="auto">
          <a:xfrm>
            <a:off x="56446" y="101599"/>
            <a:ext cx="1557865" cy="1461054"/>
          </a:xfrm>
          <a:prstGeom prst="rect">
            <a:avLst/>
          </a:prstGeom>
          <a:noFill/>
          <a:ln w="9525">
            <a:noFill/>
            <a:miter lim="800000"/>
            <a:headEnd/>
            <a:tailEnd/>
          </a:ln>
        </p:spPr>
      </p:pic>
    </p:spTree>
    <p:extLst>
      <p:ext uri="{BB962C8B-B14F-4D97-AF65-F5344CB8AC3E}">
        <p14:creationId xmlns="" xmlns:p14="http://schemas.microsoft.com/office/powerpoint/2010/main" val="180600739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830571" y="156145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Akış Çizelgesi: Ayıkla 3"/>
          <p:cNvSpPr/>
          <p:nvPr/>
        </p:nvSpPr>
        <p:spPr>
          <a:xfrm rot="5400000">
            <a:off x="5006406" y="36669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Oval 5"/>
          <p:cNvSpPr/>
          <p:nvPr/>
        </p:nvSpPr>
        <p:spPr>
          <a:xfrm>
            <a:off x="127011" y="116881"/>
            <a:ext cx="1407120" cy="140712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7" name="Düz Bağlayıcı 6"/>
          <p:cNvCxnSpPr>
            <a:stCxn id="6" idx="6"/>
          </p:cNvCxnSpPr>
          <p:nvPr/>
        </p:nvCxnSpPr>
        <p:spPr>
          <a:xfrm>
            <a:off x="1534133" y="820445"/>
            <a:ext cx="10657871" cy="186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a:stCxn id="6" idx="4"/>
          </p:cNvCxnSpPr>
          <p:nvPr/>
        </p:nvCxnSpPr>
        <p:spPr>
          <a:xfrm>
            <a:off x="830571" y="1524005"/>
            <a:ext cx="0" cy="53339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Yay 8"/>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0" name="Yuvarlatılmış Dikdörtgen 9"/>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Metin kutusu 10"/>
          <p:cNvSpPr txBox="1"/>
          <p:nvPr/>
        </p:nvSpPr>
        <p:spPr>
          <a:xfrm>
            <a:off x="5475749" y="211327"/>
            <a:ext cx="6716255" cy="584775"/>
          </a:xfrm>
          <a:prstGeom prst="rect">
            <a:avLst/>
          </a:prstGeom>
          <a:noFill/>
        </p:spPr>
        <p:txBody>
          <a:bodyPr wrap="square" rtlCol="0">
            <a:spAutoFit/>
          </a:bodyPr>
          <a:lstStyle/>
          <a:p>
            <a:pPr algn="ctr"/>
            <a:r>
              <a:rPr lang="tr-TR" sz="3200" b="1" dirty="0" smtClean="0">
                <a:effectLst>
                  <a:outerShdw blurRad="38100" dist="38100" dir="2700000" algn="tl">
                    <a:srgbClr val="000000">
                      <a:alpha val="43137"/>
                    </a:srgbClr>
                  </a:outerShdw>
                </a:effectLst>
                <a:latin typeface="Trebuchet MS" panose="020B0603020202020204" pitchFamily="34" charset="0"/>
              </a:rPr>
              <a:t>2023 EĞİTİM VİZYONU</a:t>
            </a:r>
            <a:endParaRPr lang="tr-TR" sz="3200" b="1" dirty="0">
              <a:effectLst>
                <a:outerShdw blurRad="38100" dist="38100" dir="2700000" algn="tl">
                  <a:srgbClr val="000000">
                    <a:alpha val="43137"/>
                  </a:srgbClr>
                </a:outerShdw>
              </a:effectLst>
              <a:latin typeface="Trebuchet MS" panose="020B0603020202020204" pitchFamily="34" charset="0"/>
            </a:endParaRPr>
          </a:p>
        </p:txBody>
      </p:sp>
      <p:sp>
        <p:nvSpPr>
          <p:cNvPr id="12" name="11 Slayt Numarası Yer Tutucusu"/>
          <p:cNvSpPr>
            <a:spLocks noGrp="1"/>
          </p:cNvSpPr>
          <p:nvPr>
            <p:ph type="sldNum" sz="quarter" idx="12"/>
          </p:nvPr>
        </p:nvSpPr>
        <p:spPr/>
        <p:txBody>
          <a:bodyPr/>
          <a:lstStyle/>
          <a:p>
            <a:fld id="{92906C5C-297D-40D7-908D-F30303E58C5D}" type="slidenum">
              <a:rPr lang="tr-TR" smtClean="0"/>
              <a:pPr/>
              <a:t>88</a:t>
            </a:fld>
            <a:endParaRPr lang="tr-TR"/>
          </a:p>
        </p:txBody>
      </p:sp>
      <p:sp>
        <p:nvSpPr>
          <p:cNvPr id="2" name="Dikdörtgen 1"/>
          <p:cNvSpPr/>
          <p:nvPr/>
        </p:nvSpPr>
        <p:spPr>
          <a:xfrm>
            <a:off x="830572" y="1604581"/>
            <a:ext cx="11361429" cy="569836"/>
          </a:xfrm>
          <a:prstGeom prst="rect">
            <a:avLst/>
          </a:prstGeom>
        </p:spPr>
        <p:txBody>
          <a:bodyPr wrap="square">
            <a:spAutoFit/>
          </a:bodyPr>
          <a:lstStyle/>
          <a:p>
            <a:pPr algn="ctr">
              <a:lnSpc>
                <a:spcPct val="107000"/>
              </a:lnSpc>
              <a:spcAft>
                <a:spcPts val="800"/>
              </a:spcAft>
            </a:pPr>
            <a:r>
              <a:rPr lang="tr-TR" sz="29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ÖĞRENME SÜREÇLERİNDE DİJİTAL İÇERİK VE BECERİ DESTEKLİ DÖNÜŞÜM</a:t>
            </a:r>
          </a:p>
        </p:txBody>
      </p:sp>
      <p:sp>
        <p:nvSpPr>
          <p:cNvPr id="14" name="Yuvarlatılmış Dikdörtgen 13"/>
          <p:cNvSpPr/>
          <p:nvPr/>
        </p:nvSpPr>
        <p:spPr>
          <a:xfrm>
            <a:off x="830571" y="228379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830572" y="2334842"/>
            <a:ext cx="11361429" cy="553357"/>
          </a:xfrm>
          <a:prstGeom prst="rect">
            <a:avLst/>
          </a:prstGeom>
        </p:spPr>
        <p:txBody>
          <a:bodyPr wrap="square">
            <a:spAutoFit/>
          </a:bodyPr>
          <a:lstStyle/>
          <a:p>
            <a:pPr algn="ctr">
              <a:lnSpc>
                <a:spcPct val="107000"/>
              </a:lnSpc>
              <a:spcAft>
                <a:spcPts val="800"/>
              </a:spcAft>
            </a:pPr>
            <a:r>
              <a:rPr lang="tr-TR"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DİJİTAL İÇERİK ve BECERİLERİN GELİŞMESİ İÇİN EKOSİSTEM KURULACAK</a:t>
            </a:r>
          </a:p>
        </p:txBody>
      </p:sp>
      <p:sp>
        <p:nvSpPr>
          <p:cNvPr id="16" name="Dikdörtgen 15"/>
          <p:cNvSpPr/>
          <p:nvPr/>
        </p:nvSpPr>
        <p:spPr>
          <a:xfrm>
            <a:off x="830572" y="3002323"/>
            <a:ext cx="11026149" cy="1376724"/>
          </a:xfrm>
          <a:prstGeom prst="rect">
            <a:avLst/>
          </a:prstGeom>
        </p:spPr>
        <p:txBody>
          <a:bodyPr wrap="square">
            <a:spAutoFit/>
          </a:bodyPr>
          <a:lstStyle/>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4- </a:t>
            </a:r>
            <a:r>
              <a:rPr lang="tr-TR" sz="2600" dirty="0" smtClean="0">
                <a:solidFill>
                  <a:schemeClr val="accent1"/>
                </a:solidFill>
                <a:latin typeface="Calibri" panose="020F0502020204030204" pitchFamily="34" charset="0"/>
                <a:ea typeface="Calibri" panose="020F0502020204030204" pitchFamily="34" charset="0"/>
                <a:cs typeface="Times New Roman" panose="02020603050405020304" pitchFamily="18" charset="0"/>
              </a:rPr>
              <a:t>Öğrencilerin </a:t>
            </a:r>
            <a:r>
              <a:rPr lang="tr-TR" sz="2600" dirty="0">
                <a:solidFill>
                  <a:srgbClr val="C00000"/>
                </a:solidFill>
                <a:latin typeface="Calibri" panose="020F0502020204030204" pitchFamily="34" charset="0"/>
                <a:ea typeface="Calibri" panose="020F0502020204030204" pitchFamily="34" charset="0"/>
                <a:cs typeface="Times New Roman" panose="02020603050405020304" pitchFamily="18" charset="0"/>
              </a:rPr>
              <a:t>PISA gibi uluslararası değerlendirmelerde</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 sınavlarda arzu edilen sonuçları alabilmeleri </a:t>
            </a:r>
            <a:r>
              <a:rPr lang="tr-TR" sz="2600" dirty="0">
                <a:latin typeface="Calibri" panose="020F0502020204030204" pitchFamily="34" charset="0"/>
                <a:ea typeface="Calibri" panose="020F0502020204030204" pitchFamily="34" charset="0"/>
                <a:cs typeface="Times New Roman" panose="02020603050405020304" pitchFamily="18" charset="0"/>
              </a:rPr>
              <a:t>için üst bilişsel becerileri destekleyen </a:t>
            </a:r>
            <a:r>
              <a:rPr lang="tr-TR" sz="2600" dirty="0">
                <a:solidFill>
                  <a:srgbClr val="C00000"/>
                </a:solidFill>
                <a:latin typeface="Calibri" panose="020F0502020204030204" pitchFamily="34" charset="0"/>
                <a:ea typeface="Calibri" panose="020F0502020204030204" pitchFamily="34" charset="0"/>
                <a:cs typeface="Times New Roman" panose="02020603050405020304" pitchFamily="18" charset="0"/>
              </a:rPr>
              <a:t>dijital yeni nesil ölçme materyalleri </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geliştirilecektir.</a:t>
            </a:r>
          </a:p>
        </p:txBody>
      </p:sp>
      <p:sp>
        <p:nvSpPr>
          <p:cNvPr id="17" name="Dikdörtgen 16"/>
          <p:cNvSpPr/>
          <p:nvPr/>
        </p:nvSpPr>
        <p:spPr>
          <a:xfrm rot="16200000">
            <a:off x="-647635" y="5276212"/>
            <a:ext cx="2121093" cy="769441"/>
          </a:xfrm>
          <a:prstGeom prst="rect">
            <a:avLst/>
          </a:prstGeom>
        </p:spPr>
        <p:txBody>
          <a:bodyPr wrap="none">
            <a:spAutoFit/>
          </a:bodyPr>
          <a:lstStyle/>
          <a:p>
            <a:r>
              <a:rPr lang="tr-TR" sz="44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HEDEF 1</a:t>
            </a:r>
            <a:endParaRPr lang="tr-TR" sz="4400" dirty="0"/>
          </a:p>
        </p:txBody>
      </p:sp>
      <p:pic>
        <p:nvPicPr>
          <p:cNvPr id="18" name="3 Resim" descr="merkezefendi mem logo2.jpg"/>
          <p:cNvPicPr>
            <a:picLocks noChangeAspect="1"/>
          </p:cNvPicPr>
          <p:nvPr/>
        </p:nvPicPr>
        <p:blipFill>
          <a:blip r:embed="rId3" cstate="print"/>
          <a:srcRect/>
          <a:stretch>
            <a:fillRect/>
          </a:stretch>
        </p:blipFill>
        <p:spPr bwMode="auto">
          <a:xfrm>
            <a:off x="56446" y="101599"/>
            <a:ext cx="1557865" cy="1461054"/>
          </a:xfrm>
          <a:prstGeom prst="rect">
            <a:avLst/>
          </a:prstGeom>
          <a:noFill/>
          <a:ln w="9525">
            <a:noFill/>
            <a:miter lim="800000"/>
            <a:headEnd/>
            <a:tailEnd/>
          </a:ln>
        </p:spPr>
      </p:pic>
    </p:spTree>
    <p:extLst>
      <p:ext uri="{BB962C8B-B14F-4D97-AF65-F5344CB8AC3E}">
        <p14:creationId xmlns="" xmlns:p14="http://schemas.microsoft.com/office/powerpoint/2010/main" val="192184520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830571" y="156526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Akış Çizelgesi: Ayıkla 3"/>
          <p:cNvSpPr/>
          <p:nvPr/>
        </p:nvSpPr>
        <p:spPr>
          <a:xfrm rot="5400000">
            <a:off x="5006406" y="36669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Oval 5"/>
          <p:cNvSpPr/>
          <p:nvPr/>
        </p:nvSpPr>
        <p:spPr>
          <a:xfrm>
            <a:off x="127011" y="116881"/>
            <a:ext cx="1407120" cy="140712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7" name="Düz Bağlayıcı 6"/>
          <p:cNvCxnSpPr>
            <a:stCxn id="6" idx="6"/>
          </p:cNvCxnSpPr>
          <p:nvPr/>
        </p:nvCxnSpPr>
        <p:spPr>
          <a:xfrm>
            <a:off x="1534133" y="820445"/>
            <a:ext cx="10657871" cy="186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a:stCxn id="6" idx="4"/>
          </p:cNvCxnSpPr>
          <p:nvPr/>
        </p:nvCxnSpPr>
        <p:spPr>
          <a:xfrm>
            <a:off x="830571" y="1524005"/>
            <a:ext cx="0" cy="53339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Yay 8"/>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0" name="Yuvarlatılmış Dikdörtgen 9"/>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Metin kutusu 10"/>
          <p:cNvSpPr txBox="1"/>
          <p:nvPr/>
        </p:nvSpPr>
        <p:spPr>
          <a:xfrm>
            <a:off x="5475749" y="211327"/>
            <a:ext cx="6716255" cy="584775"/>
          </a:xfrm>
          <a:prstGeom prst="rect">
            <a:avLst/>
          </a:prstGeom>
          <a:noFill/>
        </p:spPr>
        <p:txBody>
          <a:bodyPr wrap="square" rtlCol="0">
            <a:spAutoFit/>
          </a:bodyPr>
          <a:lstStyle/>
          <a:p>
            <a:pPr algn="ctr"/>
            <a:r>
              <a:rPr lang="tr-TR" sz="3200" b="1" dirty="0" smtClean="0">
                <a:effectLst>
                  <a:outerShdw blurRad="38100" dist="38100" dir="2700000" algn="tl">
                    <a:srgbClr val="000000">
                      <a:alpha val="43137"/>
                    </a:srgbClr>
                  </a:outerShdw>
                </a:effectLst>
                <a:latin typeface="Trebuchet MS" panose="020B0603020202020204" pitchFamily="34" charset="0"/>
              </a:rPr>
              <a:t>2023 EĞİTİM VİZYONU</a:t>
            </a:r>
            <a:endParaRPr lang="tr-TR" sz="3200" b="1" dirty="0">
              <a:effectLst>
                <a:outerShdw blurRad="38100" dist="38100" dir="2700000" algn="tl">
                  <a:srgbClr val="000000">
                    <a:alpha val="43137"/>
                  </a:srgbClr>
                </a:outerShdw>
              </a:effectLst>
              <a:latin typeface="Trebuchet MS" panose="020B0603020202020204" pitchFamily="34" charset="0"/>
            </a:endParaRPr>
          </a:p>
        </p:txBody>
      </p:sp>
      <p:sp>
        <p:nvSpPr>
          <p:cNvPr id="12" name="11 Slayt Numarası Yer Tutucusu"/>
          <p:cNvSpPr>
            <a:spLocks noGrp="1"/>
          </p:cNvSpPr>
          <p:nvPr>
            <p:ph type="sldNum" sz="quarter" idx="12"/>
          </p:nvPr>
        </p:nvSpPr>
        <p:spPr/>
        <p:txBody>
          <a:bodyPr/>
          <a:lstStyle/>
          <a:p>
            <a:fld id="{92906C5C-297D-40D7-908D-F30303E58C5D}" type="slidenum">
              <a:rPr lang="tr-TR" smtClean="0"/>
              <a:pPr/>
              <a:t>89</a:t>
            </a:fld>
            <a:endParaRPr lang="tr-TR"/>
          </a:p>
        </p:txBody>
      </p:sp>
      <p:sp>
        <p:nvSpPr>
          <p:cNvPr id="14" name="Yuvarlatılmış Dikdörtgen 13"/>
          <p:cNvSpPr/>
          <p:nvPr/>
        </p:nvSpPr>
        <p:spPr>
          <a:xfrm>
            <a:off x="830571" y="2283792"/>
            <a:ext cx="11361431" cy="101438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830572" y="2283791"/>
            <a:ext cx="11361429" cy="1014380"/>
          </a:xfrm>
          <a:prstGeom prst="rect">
            <a:avLst/>
          </a:prstGeom>
        </p:spPr>
        <p:txBody>
          <a:bodyPr wrap="square">
            <a:spAutoFit/>
          </a:bodyPr>
          <a:lstStyle/>
          <a:p>
            <a:pPr algn="ctr">
              <a:lnSpc>
                <a:spcPct val="107000"/>
              </a:lnSpc>
              <a:spcAft>
                <a:spcPts val="800"/>
              </a:spcAft>
            </a:pPr>
            <a:r>
              <a:rPr lang="tr-TR"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DİJİTAL BECERİLERİN GELİŞMESİ İÇİN İÇERİK GELİŞTİRİLECEK ve </a:t>
            </a:r>
            <a:r>
              <a:rPr lang="tr-TR" sz="28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ÖĞRETMEN </a:t>
            </a:r>
            <a:r>
              <a:rPr lang="tr-TR"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EĞİTİMİ YAPILACAK</a:t>
            </a:r>
          </a:p>
        </p:txBody>
      </p:sp>
      <p:sp>
        <p:nvSpPr>
          <p:cNvPr id="17" name="Dikdörtgen 16"/>
          <p:cNvSpPr/>
          <p:nvPr/>
        </p:nvSpPr>
        <p:spPr>
          <a:xfrm rot="16200000">
            <a:off x="-647635" y="5276212"/>
            <a:ext cx="2121093" cy="769441"/>
          </a:xfrm>
          <a:prstGeom prst="rect">
            <a:avLst/>
          </a:prstGeom>
        </p:spPr>
        <p:txBody>
          <a:bodyPr wrap="none">
            <a:spAutoFit/>
          </a:bodyPr>
          <a:lstStyle/>
          <a:p>
            <a:r>
              <a:rPr lang="tr-TR" sz="44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HEDEF 2</a:t>
            </a:r>
            <a:endParaRPr lang="tr-TR" sz="4400" dirty="0"/>
          </a:p>
        </p:txBody>
      </p:sp>
      <p:sp>
        <p:nvSpPr>
          <p:cNvPr id="18" name="Dikdörtgen 17"/>
          <p:cNvSpPr/>
          <p:nvPr/>
        </p:nvSpPr>
        <p:spPr>
          <a:xfrm>
            <a:off x="830572" y="3381702"/>
            <a:ext cx="11026149" cy="3294428"/>
          </a:xfrm>
          <a:prstGeom prst="rect">
            <a:avLst/>
          </a:prstGeom>
        </p:spPr>
        <p:txBody>
          <a:bodyPr wrap="square">
            <a:spAutoFit/>
          </a:bodyPr>
          <a:lstStyle/>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1- Müfredatta </a:t>
            </a:r>
            <a:r>
              <a:rPr lang="tr-TR" sz="2600" dirty="0">
                <a:latin typeface="Calibri" panose="020F0502020204030204" pitchFamily="34" charset="0"/>
                <a:ea typeface="Calibri" panose="020F0502020204030204" pitchFamily="34" charset="0"/>
                <a:cs typeface="Times New Roman" panose="02020603050405020304" pitchFamily="18" charset="0"/>
              </a:rPr>
              <a:t>yapılacak değişiklikle, </a:t>
            </a:r>
            <a:r>
              <a:rPr lang="tr-TR" sz="2600" dirty="0">
                <a:solidFill>
                  <a:srgbClr val="C00000"/>
                </a:solidFill>
                <a:latin typeface="Calibri" panose="020F0502020204030204" pitchFamily="34" charset="0"/>
                <a:ea typeface="Calibri" panose="020F0502020204030204" pitchFamily="34" charset="0"/>
                <a:cs typeface="Times New Roman" panose="02020603050405020304" pitchFamily="18" charset="0"/>
              </a:rPr>
              <a:t>güvenli internet, siber güvenlik, siber zorbalık ve veri güvenliği gibi kavramlar ilkokul derslerinin kazanımı hâline </a:t>
            </a:r>
            <a:r>
              <a:rPr lang="tr-TR" sz="2600" dirty="0">
                <a:latin typeface="Calibri" panose="020F0502020204030204" pitchFamily="34" charset="0"/>
                <a:ea typeface="Calibri" panose="020F0502020204030204" pitchFamily="34" charset="0"/>
                <a:cs typeface="Times New Roman" panose="02020603050405020304" pitchFamily="18" charset="0"/>
              </a:rPr>
              <a:t>getirilecektir.</a:t>
            </a:r>
          </a:p>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2- Sınıf </a:t>
            </a:r>
            <a:r>
              <a:rPr lang="tr-TR" sz="2600" dirty="0">
                <a:latin typeface="Calibri" panose="020F0502020204030204" pitchFamily="34" charset="0"/>
                <a:ea typeface="Calibri" panose="020F0502020204030204" pitchFamily="34" charset="0"/>
                <a:cs typeface="Times New Roman" panose="02020603050405020304" pitchFamily="18" charset="0"/>
              </a:rPr>
              <a:t>öğretmenlerinin bilgisayarsız ortamda </a:t>
            </a:r>
            <a:r>
              <a:rPr lang="tr-TR" sz="2600" dirty="0" err="1">
                <a:solidFill>
                  <a:srgbClr val="C00000"/>
                </a:solidFill>
                <a:latin typeface="Calibri" panose="020F0502020204030204" pitchFamily="34" charset="0"/>
                <a:ea typeface="Calibri" panose="020F0502020204030204" pitchFamily="34" charset="0"/>
                <a:cs typeface="Times New Roman" panose="02020603050405020304" pitchFamily="18" charset="0"/>
              </a:rPr>
              <a:t>algoritmik</a:t>
            </a:r>
            <a:r>
              <a:rPr lang="tr-TR" sz="2600" dirty="0">
                <a:solidFill>
                  <a:srgbClr val="C00000"/>
                </a:solidFill>
                <a:latin typeface="Calibri" panose="020F0502020204030204" pitchFamily="34" charset="0"/>
                <a:ea typeface="Calibri" panose="020F0502020204030204" pitchFamily="34" charset="0"/>
                <a:cs typeface="Times New Roman" panose="02020603050405020304" pitchFamily="18" charset="0"/>
              </a:rPr>
              <a:t> düşünce öğretimine </a:t>
            </a:r>
            <a:r>
              <a:rPr lang="tr-TR" sz="2600" dirty="0">
                <a:latin typeface="Calibri" panose="020F0502020204030204" pitchFamily="34" charset="0"/>
                <a:ea typeface="Calibri" panose="020F0502020204030204" pitchFamily="34" charset="0"/>
                <a:cs typeface="Times New Roman" panose="02020603050405020304" pitchFamily="18" charset="0"/>
              </a:rPr>
              <a:t>yönelik yüz yüze hizmet içi eğitimler düzenlenecektir.</a:t>
            </a:r>
          </a:p>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3- Bilişimle </a:t>
            </a:r>
            <a:r>
              <a:rPr lang="tr-TR" sz="2600" dirty="0">
                <a:latin typeface="Calibri" panose="020F0502020204030204" pitchFamily="34" charset="0"/>
                <a:ea typeface="Calibri" panose="020F0502020204030204" pitchFamily="34" charset="0"/>
                <a:cs typeface="Times New Roman" panose="02020603050405020304" pitchFamily="18" charset="0"/>
              </a:rPr>
              <a:t>üretim becerileri kazandırmaya yönelik, </a:t>
            </a:r>
            <a:r>
              <a:rPr lang="tr-TR" sz="2600" dirty="0">
                <a:solidFill>
                  <a:srgbClr val="C00000"/>
                </a:solidFill>
                <a:latin typeface="Calibri" panose="020F0502020204030204" pitchFamily="34" charset="0"/>
                <a:ea typeface="Calibri" panose="020F0502020204030204" pitchFamily="34" charset="0"/>
                <a:cs typeface="Times New Roman" panose="02020603050405020304" pitchFamily="18" charset="0"/>
              </a:rPr>
              <a:t>öğrencilerimizle kodlama ve 3D tasarım etkinlikleri yürütülecektir.</a:t>
            </a:r>
          </a:p>
        </p:txBody>
      </p:sp>
      <p:sp>
        <p:nvSpPr>
          <p:cNvPr id="19" name="Dikdörtgen 18"/>
          <p:cNvSpPr/>
          <p:nvPr/>
        </p:nvSpPr>
        <p:spPr>
          <a:xfrm>
            <a:off x="830572" y="1604581"/>
            <a:ext cx="11361429" cy="569836"/>
          </a:xfrm>
          <a:prstGeom prst="rect">
            <a:avLst/>
          </a:prstGeom>
        </p:spPr>
        <p:txBody>
          <a:bodyPr wrap="square">
            <a:spAutoFit/>
          </a:bodyPr>
          <a:lstStyle/>
          <a:p>
            <a:pPr algn="ctr">
              <a:lnSpc>
                <a:spcPct val="107000"/>
              </a:lnSpc>
              <a:spcAft>
                <a:spcPts val="800"/>
              </a:spcAft>
            </a:pPr>
            <a:r>
              <a:rPr lang="tr-TR" sz="29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ÖĞRENME SÜREÇLERİNDE DİJİTAL İÇERİK VE BECERİ DESTEKLİ DÖNÜŞÜM</a:t>
            </a:r>
          </a:p>
        </p:txBody>
      </p:sp>
      <p:pic>
        <p:nvPicPr>
          <p:cNvPr id="16" name="3 Resim" descr="merkezefendi mem logo2.jpg"/>
          <p:cNvPicPr>
            <a:picLocks noChangeAspect="1"/>
          </p:cNvPicPr>
          <p:nvPr/>
        </p:nvPicPr>
        <p:blipFill>
          <a:blip r:embed="rId3" cstate="print"/>
          <a:srcRect/>
          <a:stretch>
            <a:fillRect/>
          </a:stretch>
        </p:blipFill>
        <p:spPr bwMode="auto">
          <a:xfrm>
            <a:off x="56446" y="101599"/>
            <a:ext cx="1557865" cy="1461054"/>
          </a:xfrm>
          <a:prstGeom prst="rect">
            <a:avLst/>
          </a:prstGeom>
          <a:noFill/>
          <a:ln w="9525">
            <a:noFill/>
            <a:miter lim="800000"/>
            <a:headEnd/>
            <a:tailEnd/>
          </a:ln>
        </p:spPr>
      </p:pic>
    </p:spTree>
    <p:extLst>
      <p:ext uri="{BB962C8B-B14F-4D97-AF65-F5344CB8AC3E}">
        <p14:creationId xmlns="" xmlns:p14="http://schemas.microsoft.com/office/powerpoint/2010/main" val="10317248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Yuvarlatılmış Dikdörtgen 19"/>
          <p:cNvSpPr/>
          <p:nvPr/>
        </p:nvSpPr>
        <p:spPr>
          <a:xfrm>
            <a:off x="830571" y="156526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sp>
        <p:nvSpPr>
          <p:cNvPr id="4" name="Akış Çizelgesi: Ayıkla 3"/>
          <p:cNvSpPr/>
          <p:nvPr/>
        </p:nvSpPr>
        <p:spPr>
          <a:xfrm rot="5400000">
            <a:off x="5006406" y="36669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sp>
        <p:nvSpPr>
          <p:cNvPr id="6" name="Oval 5"/>
          <p:cNvSpPr/>
          <p:nvPr/>
        </p:nvSpPr>
        <p:spPr>
          <a:xfrm>
            <a:off x="127011" y="116881"/>
            <a:ext cx="1407120" cy="140712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cxnSp>
        <p:nvCxnSpPr>
          <p:cNvPr id="7" name="Düz Bağlayıcı 6"/>
          <p:cNvCxnSpPr>
            <a:stCxn id="6" idx="6"/>
          </p:cNvCxnSpPr>
          <p:nvPr/>
        </p:nvCxnSpPr>
        <p:spPr>
          <a:xfrm>
            <a:off x="1534133" y="820445"/>
            <a:ext cx="10657871" cy="186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a:stCxn id="6" idx="4"/>
          </p:cNvCxnSpPr>
          <p:nvPr/>
        </p:nvCxnSpPr>
        <p:spPr>
          <a:xfrm>
            <a:off x="830571" y="1524005"/>
            <a:ext cx="0" cy="53339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Yay 8"/>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dirty="0">
              <a:solidFill>
                <a:prstClr val="black"/>
              </a:solidFill>
            </a:endParaRPr>
          </a:p>
        </p:txBody>
      </p:sp>
      <p:sp>
        <p:nvSpPr>
          <p:cNvPr id="10" name="Yuvarlatılmış Dikdörtgen 9"/>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sp>
        <p:nvSpPr>
          <p:cNvPr id="11" name="Metin kutusu 10"/>
          <p:cNvSpPr txBox="1"/>
          <p:nvPr/>
        </p:nvSpPr>
        <p:spPr>
          <a:xfrm>
            <a:off x="5475749" y="211327"/>
            <a:ext cx="6716255" cy="584775"/>
          </a:xfrm>
          <a:prstGeom prst="rect">
            <a:avLst/>
          </a:prstGeom>
          <a:noFill/>
        </p:spPr>
        <p:txBody>
          <a:bodyPr wrap="square" rtlCol="0">
            <a:spAutoFit/>
          </a:bodyPr>
          <a:lstStyle/>
          <a:p>
            <a:pPr algn="ctr"/>
            <a:r>
              <a:rPr lang="tr-TR" sz="3200" b="1" dirty="0" smtClean="0">
                <a:solidFill>
                  <a:prstClr val="black"/>
                </a:solidFill>
                <a:effectLst>
                  <a:outerShdw blurRad="38100" dist="38100" dir="2700000" algn="tl">
                    <a:srgbClr val="000000">
                      <a:alpha val="43137"/>
                    </a:srgbClr>
                  </a:outerShdw>
                </a:effectLst>
                <a:latin typeface="Trebuchet MS" panose="020B0603020202020204" pitchFamily="34" charset="0"/>
              </a:rPr>
              <a:t>2023 EĞİTİM VİZYONU</a:t>
            </a:r>
            <a:endParaRPr lang="tr-TR" sz="3200" b="1" dirty="0">
              <a:solidFill>
                <a:prstClr val="black"/>
              </a:solidFill>
              <a:effectLst>
                <a:outerShdw blurRad="38100" dist="38100" dir="2700000" algn="tl">
                  <a:srgbClr val="000000">
                    <a:alpha val="43137"/>
                  </a:srgbClr>
                </a:outerShdw>
              </a:effectLst>
              <a:latin typeface="Trebuchet MS" panose="020B0603020202020204" pitchFamily="34" charset="0"/>
            </a:endParaRPr>
          </a:p>
        </p:txBody>
      </p:sp>
      <p:sp>
        <p:nvSpPr>
          <p:cNvPr id="12" name="11 Slayt Numarası Yer Tutucusu"/>
          <p:cNvSpPr>
            <a:spLocks noGrp="1"/>
          </p:cNvSpPr>
          <p:nvPr>
            <p:ph type="sldNum" sz="quarter" idx="12"/>
          </p:nvPr>
        </p:nvSpPr>
        <p:spPr/>
        <p:txBody>
          <a:bodyPr/>
          <a:lstStyle/>
          <a:p>
            <a:fld id="{92906C5C-297D-40D7-908D-F30303E58C5D}" type="slidenum">
              <a:rPr lang="tr-TR" smtClean="0">
                <a:solidFill>
                  <a:prstClr val="black">
                    <a:tint val="75000"/>
                  </a:prstClr>
                </a:solidFill>
              </a:rPr>
              <a:pPr/>
              <a:t>9</a:t>
            </a:fld>
            <a:endParaRPr lang="tr-TR" dirty="0">
              <a:solidFill>
                <a:prstClr val="black">
                  <a:tint val="75000"/>
                </a:prstClr>
              </a:solidFill>
            </a:endParaRPr>
          </a:p>
        </p:txBody>
      </p:sp>
      <p:sp>
        <p:nvSpPr>
          <p:cNvPr id="2" name="Dikdörtgen 1"/>
          <p:cNvSpPr/>
          <p:nvPr/>
        </p:nvSpPr>
        <p:spPr>
          <a:xfrm>
            <a:off x="830572" y="1557642"/>
            <a:ext cx="11361429" cy="652166"/>
          </a:xfrm>
          <a:prstGeom prst="rect">
            <a:avLst/>
          </a:prstGeom>
        </p:spPr>
        <p:txBody>
          <a:bodyPr wrap="square">
            <a:spAutoFit/>
          </a:bodyPr>
          <a:lstStyle/>
          <a:p>
            <a:pPr algn="ctr">
              <a:lnSpc>
                <a:spcPct val="107000"/>
              </a:lnSpc>
              <a:spcAft>
                <a:spcPts val="800"/>
              </a:spcAft>
            </a:pPr>
            <a:r>
              <a:rPr lang="tr-TR" sz="3400" b="1" dirty="0" smtClean="0">
                <a:solidFill>
                  <a:prstClr val="black"/>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2023 EĞİTİM VİZYONUNUN FELSEFESİ</a:t>
            </a:r>
            <a:endParaRPr lang="tr-TR" sz="3400" dirty="0">
              <a:solidFill>
                <a:prstClr val="black"/>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p:txBody>
      </p:sp>
      <p:sp>
        <p:nvSpPr>
          <p:cNvPr id="3" name="Dikdörtgen 2"/>
          <p:cNvSpPr/>
          <p:nvPr/>
        </p:nvSpPr>
        <p:spPr>
          <a:xfrm>
            <a:off x="830572" y="2327618"/>
            <a:ext cx="11203387" cy="3422091"/>
          </a:xfrm>
          <a:prstGeom prst="rect">
            <a:avLst/>
          </a:prstGeom>
        </p:spPr>
        <p:txBody>
          <a:bodyPr wrap="square">
            <a:spAutoFit/>
          </a:bodyPr>
          <a:lstStyle/>
          <a:p>
            <a:pPr marL="457200" indent="-457200" algn="just">
              <a:lnSpc>
                <a:spcPct val="107000"/>
              </a:lnSpc>
              <a:spcAft>
                <a:spcPts val="800"/>
              </a:spcAft>
              <a:buFont typeface="Wingdings" pitchFamily="2" charset="2"/>
              <a:buChar char="ü"/>
            </a:pPr>
            <a:r>
              <a:rPr lang="tr-TR" sz="2800" dirty="0" smtClean="0">
                <a:solidFill>
                  <a:srgbClr val="FF0000"/>
                </a:solidFill>
                <a:ea typeface="Times New Roman"/>
                <a:cs typeface="Times New Roman"/>
              </a:rPr>
              <a:t>Eğitim </a:t>
            </a:r>
            <a:r>
              <a:rPr lang="tr-TR" sz="2800" dirty="0">
                <a:solidFill>
                  <a:srgbClr val="FF0000"/>
                </a:solidFill>
                <a:ea typeface="Times New Roman"/>
                <a:cs typeface="Times New Roman"/>
              </a:rPr>
              <a:t>kurumunun temel çıkış noktası bireyin kendini bilmesini ve tanımasını sağlamaktır. </a:t>
            </a:r>
          </a:p>
          <a:p>
            <a:pPr marL="457200" indent="-457200" algn="just">
              <a:lnSpc>
                <a:spcPct val="107000"/>
              </a:lnSpc>
              <a:spcAft>
                <a:spcPts val="800"/>
              </a:spcAft>
              <a:buFont typeface="Wingdings" pitchFamily="2" charset="2"/>
              <a:buChar char="ü"/>
            </a:pPr>
            <a:r>
              <a:rPr lang="tr-TR" sz="2800" dirty="0">
                <a:ea typeface="Times New Roman"/>
                <a:cs typeface="Times New Roman"/>
              </a:rPr>
              <a:t>Mizaç ve yetenek temelli tanıma yaklaşımı eğitim sisteminin aktörlerinin gelişimi için çok önemlidir. Eğitim; öğrenci, öğretmen birlikte yapılan bir yolculuktur. Bu kemalat yolculuğunda herkes kendini geliştirmek için en yüksek gayreti göstermeli, öğretmen ayrıca rehberlik görevini bilinçli bir şekilde üstlenmelidir. </a:t>
            </a:r>
          </a:p>
        </p:txBody>
      </p:sp>
      <p:pic>
        <p:nvPicPr>
          <p:cNvPr id="13" name="3 Resim" descr="merkezefendi mem logo2.jpg"/>
          <p:cNvPicPr>
            <a:picLocks noChangeAspect="1"/>
          </p:cNvPicPr>
          <p:nvPr/>
        </p:nvPicPr>
        <p:blipFill>
          <a:blip r:embed="rId3" cstate="print"/>
          <a:srcRect/>
          <a:stretch>
            <a:fillRect/>
          </a:stretch>
        </p:blipFill>
        <p:spPr bwMode="auto">
          <a:xfrm>
            <a:off x="56446" y="101599"/>
            <a:ext cx="1557865" cy="1461054"/>
          </a:xfrm>
          <a:prstGeom prst="rect">
            <a:avLst/>
          </a:prstGeom>
          <a:noFill/>
          <a:ln w="9525">
            <a:noFill/>
            <a:miter lim="800000"/>
            <a:headEnd/>
            <a:tailEnd/>
          </a:ln>
        </p:spPr>
      </p:pic>
    </p:spTree>
    <p:extLst>
      <p:ext uri="{BB962C8B-B14F-4D97-AF65-F5344CB8AC3E}">
        <p14:creationId xmlns="" xmlns:p14="http://schemas.microsoft.com/office/powerpoint/2010/main" val="13306459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830571" y="156526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Akış Çizelgesi: Ayıkla 3"/>
          <p:cNvSpPr/>
          <p:nvPr/>
        </p:nvSpPr>
        <p:spPr>
          <a:xfrm rot="5400000">
            <a:off x="5006406" y="36669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Oval 5"/>
          <p:cNvSpPr/>
          <p:nvPr/>
        </p:nvSpPr>
        <p:spPr>
          <a:xfrm>
            <a:off x="127011" y="116881"/>
            <a:ext cx="1407120" cy="140712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7" name="Düz Bağlayıcı 6"/>
          <p:cNvCxnSpPr>
            <a:stCxn id="6" idx="6"/>
          </p:cNvCxnSpPr>
          <p:nvPr/>
        </p:nvCxnSpPr>
        <p:spPr>
          <a:xfrm>
            <a:off x="1534133" y="820445"/>
            <a:ext cx="10657871" cy="186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a:stCxn id="6" idx="4"/>
          </p:cNvCxnSpPr>
          <p:nvPr/>
        </p:nvCxnSpPr>
        <p:spPr>
          <a:xfrm>
            <a:off x="830571" y="1524005"/>
            <a:ext cx="0" cy="53339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Yay 8"/>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0" name="Yuvarlatılmış Dikdörtgen 9"/>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Metin kutusu 10"/>
          <p:cNvSpPr txBox="1"/>
          <p:nvPr/>
        </p:nvSpPr>
        <p:spPr>
          <a:xfrm>
            <a:off x="5475749" y="211327"/>
            <a:ext cx="6716255" cy="584775"/>
          </a:xfrm>
          <a:prstGeom prst="rect">
            <a:avLst/>
          </a:prstGeom>
          <a:noFill/>
        </p:spPr>
        <p:txBody>
          <a:bodyPr wrap="square" rtlCol="0">
            <a:spAutoFit/>
          </a:bodyPr>
          <a:lstStyle/>
          <a:p>
            <a:pPr algn="ctr"/>
            <a:r>
              <a:rPr lang="tr-TR" sz="3200" b="1" dirty="0" smtClean="0">
                <a:effectLst>
                  <a:outerShdw blurRad="38100" dist="38100" dir="2700000" algn="tl">
                    <a:srgbClr val="000000">
                      <a:alpha val="43137"/>
                    </a:srgbClr>
                  </a:outerShdw>
                </a:effectLst>
                <a:latin typeface="Trebuchet MS" panose="020B0603020202020204" pitchFamily="34" charset="0"/>
              </a:rPr>
              <a:t>2023 EĞİTİM VİZYONU</a:t>
            </a:r>
            <a:endParaRPr lang="tr-TR" sz="3200" b="1" dirty="0">
              <a:effectLst>
                <a:outerShdw blurRad="38100" dist="38100" dir="2700000" algn="tl">
                  <a:srgbClr val="000000">
                    <a:alpha val="43137"/>
                  </a:srgbClr>
                </a:outerShdw>
              </a:effectLst>
              <a:latin typeface="Trebuchet MS" panose="020B0603020202020204" pitchFamily="34" charset="0"/>
            </a:endParaRPr>
          </a:p>
        </p:txBody>
      </p:sp>
      <p:sp>
        <p:nvSpPr>
          <p:cNvPr id="12" name="11 Slayt Numarası Yer Tutucusu"/>
          <p:cNvSpPr>
            <a:spLocks noGrp="1"/>
          </p:cNvSpPr>
          <p:nvPr>
            <p:ph type="sldNum" sz="quarter" idx="12"/>
          </p:nvPr>
        </p:nvSpPr>
        <p:spPr/>
        <p:txBody>
          <a:bodyPr/>
          <a:lstStyle/>
          <a:p>
            <a:fld id="{92906C5C-297D-40D7-908D-F30303E58C5D}" type="slidenum">
              <a:rPr lang="tr-TR" smtClean="0"/>
              <a:pPr/>
              <a:t>90</a:t>
            </a:fld>
            <a:endParaRPr lang="tr-TR"/>
          </a:p>
        </p:txBody>
      </p:sp>
      <p:sp>
        <p:nvSpPr>
          <p:cNvPr id="14" name="Yuvarlatılmış Dikdörtgen 13"/>
          <p:cNvSpPr/>
          <p:nvPr/>
        </p:nvSpPr>
        <p:spPr>
          <a:xfrm>
            <a:off x="830571" y="2283792"/>
            <a:ext cx="11361431" cy="101438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830572" y="2283791"/>
            <a:ext cx="11361429" cy="1014380"/>
          </a:xfrm>
          <a:prstGeom prst="rect">
            <a:avLst/>
          </a:prstGeom>
        </p:spPr>
        <p:txBody>
          <a:bodyPr wrap="square">
            <a:spAutoFit/>
          </a:bodyPr>
          <a:lstStyle/>
          <a:p>
            <a:pPr algn="ctr">
              <a:lnSpc>
                <a:spcPct val="107000"/>
              </a:lnSpc>
              <a:spcAft>
                <a:spcPts val="800"/>
              </a:spcAft>
            </a:pPr>
            <a:r>
              <a:rPr lang="tr-TR"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DİJİTAL BECERİLERİN GELİŞMESİ İÇİN İÇERİK GELİŞTİRİLECEK ve </a:t>
            </a:r>
            <a:r>
              <a:rPr lang="tr-TR" sz="28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ÖĞRETMEN </a:t>
            </a:r>
            <a:r>
              <a:rPr lang="tr-TR"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EĞİTİMİ YAPILACAK</a:t>
            </a:r>
          </a:p>
        </p:txBody>
      </p:sp>
      <p:sp>
        <p:nvSpPr>
          <p:cNvPr id="17" name="Dikdörtgen 16"/>
          <p:cNvSpPr/>
          <p:nvPr/>
        </p:nvSpPr>
        <p:spPr>
          <a:xfrm rot="16200000">
            <a:off x="-647635" y="5276212"/>
            <a:ext cx="2121093" cy="769441"/>
          </a:xfrm>
          <a:prstGeom prst="rect">
            <a:avLst/>
          </a:prstGeom>
        </p:spPr>
        <p:txBody>
          <a:bodyPr wrap="none">
            <a:spAutoFit/>
          </a:bodyPr>
          <a:lstStyle/>
          <a:p>
            <a:r>
              <a:rPr lang="tr-TR" sz="44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HEDEF 2</a:t>
            </a:r>
            <a:endParaRPr lang="tr-TR" sz="4400" dirty="0"/>
          </a:p>
        </p:txBody>
      </p:sp>
      <p:sp>
        <p:nvSpPr>
          <p:cNvPr id="18" name="Dikdörtgen 17"/>
          <p:cNvSpPr/>
          <p:nvPr/>
        </p:nvSpPr>
        <p:spPr>
          <a:xfrm>
            <a:off x="830572" y="3381705"/>
            <a:ext cx="11026149" cy="2763705"/>
          </a:xfrm>
          <a:prstGeom prst="rect">
            <a:avLst/>
          </a:prstGeom>
        </p:spPr>
        <p:txBody>
          <a:bodyPr wrap="square">
            <a:spAutoFit/>
          </a:bodyPr>
          <a:lstStyle/>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4- Öğretmenlerimizin </a:t>
            </a:r>
            <a:r>
              <a:rPr lang="tr-TR" sz="2600" dirty="0">
                <a:latin typeface="Calibri" panose="020F0502020204030204" pitchFamily="34" charset="0"/>
                <a:ea typeface="Calibri" panose="020F0502020204030204" pitchFamily="34" charset="0"/>
                <a:cs typeface="Times New Roman" panose="02020603050405020304" pitchFamily="18" charset="0"/>
              </a:rPr>
              <a:t>dijital eğitim konusunda kendilerini geliştirmelerine yönelik istedikleri zaman faydalanabilecekleri </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video içerikler geliştirilecek ve çevrimiçi atölyeler düzenlenecektir.</a:t>
            </a:r>
          </a:p>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5- </a:t>
            </a:r>
            <a:r>
              <a:rPr lang="tr-TR" sz="2600" dirty="0" smtClean="0">
                <a:solidFill>
                  <a:schemeClr val="accent1"/>
                </a:solidFill>
                <a:latin typeface="Calibri" panose="020F0502020204030204" pitchFamily="34" charset="0"/>
                <a:ea typeface="Calibri" panose="020F0502020204030204" pitchFamily="34" charset="0"/>
                <a:cs typeface="Times New Roman" panose="02020603050405020304" pitchFamily="18" charset="0"/>
              </a:rPr>
              <a:t>Matematik</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 Fen Bilimleri, Fizik, Kimya, Biyoloji, Türkçe, Sosyal Bilimler, Coğrafya gibi derslerin öğretmenlerine </a:t>
            </a:r>
            <a:r>
              <a:rPr lang="tr-TR" sz="2600" dirty="0">
                <a:latin typeface="Calibri" panose="020F0502020204030204" pitchFamily="34" charset="0"/>
                <a:ea typeface="Calibri" panose="020F0502020204030204" pitchFamily="34" charset="0"/>
                <a:cs typeface="Times New Roman" panose="02020603050405020304" pitchFamily="18" charset="0"/>
              </a:rPr>
              <a:t>disiplinler arası proje yapımı, </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3D tasarım ve akıllı cihaz gibi alanlarda yüz yüze atölye eğitimleri verilecektir.</a:t>
            </a:r>
          </a:p>
        </p:txBody>
      </p:sp>
      <p:sp>
        <p:nvSpPr>
          <p:cNvPr id="19" name="Dikdörtgen 18"/>
          <p:cNvSpPr/>
          <p:nvPr/>
        </p:nvSpPr>
        <p:spPr>
          <a:xfrm>
            <a:off x="830572" y="1604581"/>
            <a:ext cx="11361429" cy="569836"/>
          </a:xfrm>
          <a:prstGeom prst="rect">
            <a:avLst/>
          </a:prstGeom>
        </p:spPr>
        <p:txBody>
          <a:bodyPr wrap="square">
            <a:spAutoFit/>
          </a:bodyPr>
          <a:lstStyle/>
          <a:p>
            <a:pPr algn="ctr">
              <a:lnSpc>
                <a:spcPct val="107000"/>
              </a:lnSpc>
              <a:spcAft>
                <a:spcPts val="800"/>
              </a:spcAft>
            </a:pPr>
            <a:r>
              <a:rPr lang="tr-TR" sz="29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ÖĞRENME SÜREÇLERİNDE DİJİTAL İÇERİK VE BECERİ DESTEKLİ DÖNÜŞÜM</a:t>
            </a:r>
          </a:p>
        </p:txBody>
      </p:sp>
      <p:pic>
        <p:nvPicPr>
          <p:cNvPr id="16" name="3 Resim" descr="merkezefendi mem logo2.jpg"/>
          <p:cNvPicPr>
            <a:picLocks noChangeAspect="1"/>
          </p:cNvPicPr>
          <p:nvPr/>
        </p:nvPicPr>
        <p:blipFill>
          <a:blip r:embed="rId3" cstate="print"/>
          <a:srcRect/>
          <a:stretch>
            <a:fillRect/>
          </a:stretch>
        </p:blipFill>
        <p:spPr bwMode="auto">
          <a:xfrm>
            <a:off x="56446" y="101599"/>
            <a:ext cx="1557865" cy="1461054"/>
          </a:xfrm>
          <a:prstGeom prst="rect">
            <a:avLst/>
          </a:prstGeom>
          <a:noFill/>
          <a:ln w="9525">
            <a:noFill/>
            <a:miter lim="800000"/>
            <a:headEnd/>
            <a:tailEnd/>
          </a:ln>
        </p:spPr>
      </p:pic>
    </p:spTree>
    <p:extLst>
      <p:ext uri="{BB962C8B-B14F-4D97-AF65-F5344CB8AC3E}">
        <p14:creationId xmlns="" xmlns:p14="http://schemas.microsoft.com/office/powerpoint/2010/main" val="89464930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830571" y="156526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Akış Çizelgesi: Ayıkla 3"/>
          <p:cNvSpPr/>
          <p:nvPr/>
        </p:nvSpPr>
        <p:spPr>
          <a:xfrm rot="5400000">
            <a:off x="5006406" y="36669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Oval 5"/>
          <p:cNvSpPr/>
          <p:nvPr/>
        </p:nvSpPr>
        <p:spPr>
          <a:xfrm>
            <a:off x="127011" y="116881"/>
            <a:ext cx="1407120" cy="140712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7" name="Düz Bağlayıcı 6"/>
          <p:cNvCxnSpPr>
            <a:stCxn id="6" idx="6"/>
          </p:cNvCxnSpPr>
          <p:nvPr/>
        </p:nvCxnSpPr>
        <p:spPr>
          <a:xfrm>
            <a:off x="1534133" y="820445"/>
            <a:ext cx="10657871" cy="186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a:stCxn id="6" idx="4"/>
          </p:cNvCxnSpPr>
          <p:nvPr/>
        </p:nvCxnSpPr>
        <p:spPr>
          <a:xfrm>
            <a:off x="830571" y="1524005"/>
            <a:ext cx="0" cy="53339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Yay 8"/>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0" name="Yuvarlatılmış Dikdörtgen 9"/>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Metin kutusu 10"/>
          <p:cNvSpPr txBox="1"/>
          <p:nvPr/>
        </p:nvSpPr>
        <p:spPr>
          <a:xfrm>
            <a:off x="5475749" y="211327"/>
            <a:ext cx="6716255" cy="584775"/>
          </a:xfrm>
          <a:prstGeom prst="rect">
            <a:avLst/>
          </a:prstGeom>
          <a:noFill/>
        </p:spPr>
        <p:txBody>
          <a:bodyPr wrap="square" rtlCol="0">
            <a:spAutoFit/>
          </a:bodyPr>
          <a:lstStyle/>
          <a:p>
            <a:pPr algn="ctr"/>
            <a:r>
              <a:rPr lang="tr-TR" sz="3200" b="1" dirty="0" smtClean="0">
                <a:effectLst>
                  <a:outerShdw blurRad="38100" dist="38100" dir="2700000" algn="tl">
                    <a:srgbClr val="000000">
                      <a:alpha val="43137"/>
                    </a:srgbClr>
                  </a:outerShdw>
                </a:effectLst>
                <a:latin typeface="Trebuchet MS" panose="020B0603020202020204" pitchFamily="34" charset="0"/>
              </a:rPr>
              <a:t>2023 EĞİTİM VİZYONU</a:t>
            </a:r>
            <a:endParaRPr lang="tr-TR" sz="3200" b="1" dirty="0">
              <a:effectLst>
                <a:outerShdw blurRad="38100" dist="38100" dir="2700000" algn="tl">
                  <a:srgbClr val="000000">
                    <a:alpha val="43137"/>
                  </a:srgbClr>
                </a:outerShdw>
              </a:effectLst>
              <a:latin typeface="Trebuchet MS" panose="020B0603020202020204" pitchFamily="34" charset="0"/>
            </a:endParaRPr>
          </a:p>
        </p:txBody>
      </p:sp>
      <p:sp>
        <p:nvSpPr>
          <p:cNvPr id="12" name="11 Slayt Numarası Yer Tutucusu"/>
          <p:cNvSpPr>
            <a:spLocks noGrp="1"/>
          </p:cNvSpPr>
          <p:nvPr>
            <p:ph type="sldNum" sz="quarter" idx="12"/>
          </p:nvPr>
        </p:nvSpPr>
        <p:spPr/>
        <p:txBody>
          <a:bodyPr/>
          <a:lstStyle/>
          <a:p>
            <a:fld id="{92906C5C-297D-40D7-908D-F30303E58C5D}" type="slidenum">
              <a:rPr lang="tr-TR" smtClean="0"/>
              <a:pPr/>
              <a:t>91</a:t>
            </a:fld>
            <a:endParaRPr lang="tr-TR"/>
          </a:p>
        </p:txBody>
      </p:sp>
      <p:sp>
        <p:nvSpPr>
          <p:cNvPr id="2" name="Dikdörtgen 1"/>
          <p:cNvSpPr/>
          <p:nvPr/>
        </p:nvSpPr>
        <p:spPr>
          <a:xfrm>
            <a:off x="830572" y="1557642"/>
            <a:ext cx="11361429" cy="652166"/>
          </a:xfrm>
          <a:prstGeom prst="rect">
            <a:avLst/>
          </a:prstGeom>
        </p:spPr>
        <p:txBody>
          <a:bodyPr wrap="square">
            <a:spAutoFit/>
          </a:bodyPr>
          <a:lstStyle/>
          <a:p>
            <a:pPr algn="ctr">
              <a:lnSpc>
                <a:spcPct val="107000"/>
              </a:lnSpc>
              <a:spcAft>
                <a:spcPts val="800"/>
              </a:spcAft>
            </a:pPr>
            <a:r>
              <a:rPr lang="tr-TR" sz="3400" b="1"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ERKEN ÇOCUKLUK</a:t>
            </a:r>
            <a:endParaRPr lang="tr-TR" sz="3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Yuvarlatılmış Dikdörtgen 13"/>
          <p:cNvSpPr/>
          <p:nvPr/>
        </p:nvSpPr>
        <p:spPr>
          <a:xfrm>
            <a:off x="830571" y="228379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830572" y="2334842"/>
            <a:ext cx="11361429" cy="553357"/>
          </a:xfrm>
          <a:prstGeom prst="rect">
            <a:avLst/>
          </a:prstGeom>
        </p:spPr>
        <p:txBody>
          <a:bodyPr wrap="square">
            <a:spAutoFit/>
          </a:bodyPr>
          <a:lstStyle/>
          <a:p>
            <a:pPr algn="ctr">
              <a:lnSpc>
                <a:spcPct val="107000"/>
              </a:lnSpc>
              <a:spcAft>
                <a:spcPts val="800"/>
              </a:spcAft>
            </a:pPr>
            <a:r>
              <a:rPr lang="tr-TR"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ERKEN ÇOCUKLUK EĞİTİM HİZMETİ YAYGINLAŞTIRILACAK</a:t>
            </a:r>
          </a:p>
        </p:txBody>
      </p:sp>
      <p:sp>
        <p:nvSpPr>
          <p:cNvPr id="16" name="Dikdörtgen 15"/>
          <p:cNvSpPr/>
          <p:nvPr/>
        </p:nvSpPr>
        <p:spPr>
          <a:xfrm>
            <a:off x="830572" y="3002321"/>
            <a:ext cx="11026149" cy="3499612"/>
          </a:xfrm>
          <a:prstGeom prst="rect">
            <a:avLst/>
          </a:prstGeom>
        </p:spPr>
        <p:txBody>
          <a:bodyPr wrap="square">
            <a:spAutoFit/>
          </a:bodyPr>
          <a:lstStyle/>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1-</a:t>
            </a:r>
            <a:r>
              <a:rPr lang="tr-TR" sz="26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tr-TR" sz="2600" dirty="0" smtClean="0">
                <a:solidFill>
                  <a:schemeClr val="accent1"/>
                </a:solidFill>
                <a:latin typeface="Calibri" panose="020F0502020204030204" pitchFamily="34" charset="0"/>
                <a:ea typeface="Calibri" panose="020F0502020204030204" pitchFamily="34" charset="0"/>
                <a:cs typeface="Times New Roman" panose="02020603050405020304" pitchFamily="18" charset="0"/>
              </a:rPr>
              <a:t>5 </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yaş, zorunlu eğitim</a:t>
            </a:r>
            <a:r>
              <a:rPr lang="tr-TR" sz="2600" dirty="0">
                <a:latin typeface="Calibri" panose="020F0502020204030204" pitchFamily="34" charset="0"/>
                <a:ea typeface="Calibri" panose="020F0502020204030204" pitchFamily="34" charset="0"/>
                <a:cs typeface="Times New Roman" panose="02020603050405020304" pitchFamily="18" charset="0"/>
              </a:rPr>
              <a:t> kapsamına alınacaktır</a:t>
            </a:r>
            <a:r>
              <a:rPr lang="tr-TR" sz="2600" dirty="0" smtClean="0">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spcAft>
                <a:spcPts val="800"/>
              </a:spcAft>
            </a:pPr>
            <a:endParaRPr lang="tr-TR" sz="2600"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tr-TR" sz="2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2- Kırsal </a:t>
            </a:r>
            <a:r>
              <a:rPr lang="tr-TR" sz="2600" dirty="0">
                <a:latin typeface="Calibri" panose="020F0502020204030204" pitchFamily="34" charset="0"/>
                <a:ea typeface="Calibri" panose="020F0502020204030204" pitchFamily="34" charset="0"/>
                <a:cs typeface="Times New Roman" panose="02020603050405020304" pitchFamily="18" charset="0"/>
              </a:rPr>
              <a:t>ve düşük yoğunluklu yerleşim bölgelerindeki çocuklar için </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esnek zamanlı ve alternatif erken çocukluk eğitimi modelleri </a:t>
            </a:r>
            <a:r>
              <a:rPr lang="tr-TR" sz="2600" dirty="0">
                <a:latin typeface="Calibri" panose="020F0502020204030204" pitchFamily="34" charset="0"/>
                <a:ea typeface="Calibri" panose="020F0502020204030204" pitchFamily="34" charset="0"/>
                <a:cs typeface="Times New Roman" panose="02020603050405020304" pitchFamily="18" charset="0"/>
              </a:rPr>
              <a:t>uygulanacaktır.</a:t>
            </a:r>
          </a:p>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3- </a:t>
            </a:r>
            <a:r>
              <a:rPr lang="tr-TR" sz="2600" dirty="0" smtClean="0">
                <a:solidFill>
                  <a:schemeClr val="accent1"/>
                </a:solidFill>
                <a:latin typeface="Calibri" panose="020F0502020204030204" pitchFamily="34" charset="0"/>
                <a:ea typeface="Calibri" panose="020F0502020204030204" pitchFamily="34" charset="0"/>
                <a:cs typeface="Times New Roman" panose="02020603050405020304" pitchFamily="18" charset="0"/>
              </a:rPr>
              <a:t>Şartları </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elverişsiz </a:t>
            </a:r>
            <a:r>
              <a:rPr lang="tr-TR" sz="2600" dirty="0">
                <a:latin typeface="Calibri" panose="020F0502020204030204" pitchFamily="34" charset="0"/>
                <a:ea typeface="Calibri" panose="020F0502020204030204" pitchFamily="34" charset="0"/>
                <a:cs typeface="Times New Roman" panose="02020603050405020304" pitchFamily="18" charset="0"/>
              </a:rPr>
              <a:t>yerleşim birimlerindeki </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çocukların</a:t>
            </a:r>
            <a:r>
              <a:rPr lang="tr-TR" sz="2600" dirty="0">
                <a:latin typeface="Calibri" panose="020F0502020204030204" pitchFamily="34" charset="0"/>
                <a:ea typeface="Calibri" panose="020F0502020204030204" pitchFamily="34" charset="0"/>
                <a:cs typeface="Times New Roman" panose="02020603050405020304" pitchFamily="18" charset="0"/>
              </a:rPr>
              <a:t> </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beslenme ihtiyaçları karşılanacaktır.</a:t>
            </a:r>
          </a:p>
        </p:txBody>
      </p:sp>
      <p:sp>
        <p:nvSpPr>
          <p:cNvPr id="17" name="Dikdörtgen 16"/>
          <p:cNvSpPr/>
          <p:nvPr/>
        </p:nvSpPr>
        <p:spPr>
          <a:xfrm rot="16200000">
            <a:off x="-647635" y="5276212"/>
            <a:ext cx="2121093" cy="769441"/>
          </a:xfrm>
          <a:prstGeom prst="rect">
            <a:avLst/>
          </a:prstGeom>
        </p:spPr>
        <p:txBody>
          <a:bodyPr wrap="none">
            <a:spAutoFit/>
          </a:bodyPr>
          <a:lstStyle/>
          <a:p>
            <a:r>
              <a:rPr lang="tr-TR" sz="44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HEDEF 1</a:t>
            </a:r>
            <a:endParaRPr lang="tr-TR" sz="4400" dirty="0"/>
          </a:p>
        </p:txBody>
      </p:sp>
      <p:sp>
        <p:nvSpPr>
          <p:cNvPr id="56" name="Dikdörtgen 20">
            <a:extLst>
              <a:ext uri="{FF2B5EF4-FFF2-40B4-BE49-F238E27FC236}">
                <a16:creationId xmlns:a16="http://schemas.microsoft.com/office/drawing/2014/main" xmlns="" id="{3D532803-586C-4B5C-8414-E114310FAC58}"/>
              </a:ext>
            </a:extLst>
          </p:cNvPr>
          <p:cNvSpPr/>
          <p:nvPr/>
        </p:nvSpPr>
        <p:spPr>
          <a:xfrm>
            <a:off x="2930638" y="4045143"/>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G</a:t>
            </a:r>
          </a:p>
        </p:txBody>
      </p:sp>
      <p:sp>
        <p:nvSpPr>
          <p:cNvPr id="57" name="Dikdörtgen 26">
            <a:extLst>
              <a:ext uri="{FF2B5EF4-FFF2-40B4-BE49-F238E27FC236}">
                <a16:creationId xmlns:a16="http://schemas.microsoft.com/office/drawing/2014/main" xmlns="" id="{DFAB2C39-4301-4111-9B37-D554AE6AFB0B}"/>
              </a:ext>
            </a:extLst>
          </p:cNvPr>
          <p:cNvSpPr/>
          <p:nvPr/>
        </p:nvSpPr>
        <p:spPr>
          <a:xfrm>
            <a:off x="1983108" y="4045143"/>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HT</a:t>
            </a:r>
          </a:p>
        </p:txBody>
      </p:sp>
      <p:sp>
        <p:nvSpPr>
          <p:cNvPr id="58" name="Dikdörtgen 29">
            <a:extLst>
              <a:ext uri="{FF2B5EF4-FFF2-40B4-BE49-F238E27FC236}">
                <a16:creationId xmlns:a16="http://schemas.microsoft.com/office/drawing/2014/main" xmlns="" id="{40096CD4-1AD2-4D05-9336-BDBC9A8EDA4F}"/>
              </a:ext>
            </a:extLst>
          </p:cNvPr>
          <p:cNvSpPr/>
          <p:nvPr/>
        </p:nvSpPr>
        <p:spPr>
          <a:xfrm>
            <a:off x="4958222" y="4045143"/>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P2, İ2</a:t>
            </a:r>
          </a:p>
        </p:txBody>
      </p:sp>
      <p:sp>
        <p:nvSpPr>
          <p:cNvPr id="59" name="Dikdörtgen 32">
            <a:extLst>
              <a:ext uri="{FF2B5EF4-FFF2-40B4-BE49-F238E27FC236}">
                <a16:creationId xmlns:a16="http://schemas.microsoft.com/office/drawing/2014/main" xmlns="" id="{5CA22863-855A-4C9A-83EB-0FCDB9D09F34}"/>
              </a:ext>
            </a:extLst>
          </p:cNvPr>
          <p:cNvSpPr/>
          <p:nvPr/>
        </p:nvSpPr>
        <p:spPr>
          <a:xfrm>
            <a:off x="4010690" y="4045143"/>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G</a:t>
            </a:r>
          </a:p>
        </p:txBody>
      </p:sp>
      <p:sp>
        <p:nvSpPr>
          <p:cNvPr id="60" name="Dikdörtgen 41">
            <a:extLst>
              <a:ext uri="{FF2B5EF4-FFF2-40B4-BE49-F238E27FC236}">
                <a16:creationId xmlns:a16="http://schemas.microsoft.com/office/drawing/2014/main" xmlns="" id="{EF90D3CE-50DB-4EB5-BC54-79B20DAC533E}"/>
              </a:ext>
            </a:extLst>
          </p:cNvPr>
          <p:cNvSpPr/>
          <p:nvPr/>
        </p:nvSpPr>
        <p:spPr>
          <a:xfrm>
            <a:off x="6985802" y="4045143"/>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UİDİ</a:t>
            </a:r>
          </a:p>
        </p:txBody>
      </p:sp>
      <p:sp>
        <p:nvSpPr>
          <p:cNvPr id="61" name="Dikdörtgen 44">
            <a:extLst>
              <a:ext uri="{FF2B5EF4-FFF2-40B4-BE49-F238E27FC236}">
                <a16:creationId xmlns:a16="http://schemas.microsoft.com/office/drawing/2014/main" xmlns="" id="{371BA538-3D81-4C53-A637-9B5E39AF75D4}"/>
              </a:ext>
            </a:extLst>
          </p:cNvPr>
          <p:cNvSpPr/>
          <p:nvPr/>
        </p:nvSpPr>
        <p:spPr>
          <a:xfrm>
            <a:off x="6038272" y="4045143"/>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ÜU</a:t>
            </a:r>
          </a:p>
        </p:txBody>
      </p:sp>
      <p:sp>
        <p:nvSpPr>
          <p:cNvPr id="62" name="Dikdörtgen 47">
            <a:extLst>
              <a:ext uri="{FF2B5EF4-FFF2-40B4-BE49-F238E27FC236}">
                <a16:creationId xmlns:a16="http://schemas.microsoft.com/office/drawing/2014/main" xmlns="" id="{404C4D8E-CC51-4D95-8F23-BD19123CD29B}"/>
              </a:ext>
            </a:extLst>
          </p:cNvPr>
          <p:cNvSpPr/>
          <p:nvPr/>
        </p:nvSpPr>
        <p:spPr>
          <a:xfrm>
            <a:off x="9013382" y="4045143"/>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UİDİ</a:t>
            </a:r>
          </a:p>
        </p:txBody>
      </p:sp>
      <p:sp>
        <p:nvSpPr>
          <p:cNvPr id="63" name="Dikdörtgen 50">
            <a:extLst>
              <a:ext uri="{FF2B5EF4-FFF2-40B4-BE49-F238E27FC236}">
                <a16:creationId xmlns:a16="http://schemas.microsoft.com/office/drawing/2014/main" xmlns="" id="{68D44DCD-ABEF-405C-9F99-6B057BD5E1BB}"/>
              </a:ext>
            </a:extLst>
          </p:cNvPr>
          <p:cNvSpPr/>
          <p:nvPr/>
        </p:nvSpPr>
        <p:spPr>
          <a:xfrm>
            <a:off x="8065852" y="4045143"/>
            <a:ext cx="843385" cy="27251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ln w="0"/>
                <a:solidFill>
                  <a:schemeClr val="tx1"/>
                </a:solidFill>
                <a:effectLst>
                  <a:outerShdw blurRad="38100" dist="19050" dir="2700000" algn="tl" rotWithShape="0">
                    <a:schemeClr val="dk1">
                      <a:alpha val="40000"/>
                    </a:schemeClr>
                  </a:outerShdw>
                </a:effectLst>
              </a:rPr>
              <a:t>UİDİ</a:t>
            </a:r>
          </a:p>
        </p:txBody>
      </p:sp>
      <p:grpSp>
        <p:nvGrpSpPr>
          <p:cNvPr id="64" name="Grup 65">
            <a:extLst>
              <a:ext uri="{FF2B5EF4-FFF2-40B4-BE49-F238E27FC236}">
                <a16:creationId xmlns:a16="http://schemas.microsoft.com/office/drawing/2014/main" xmlns="" id="{E338DD51-8A99-4175-A863-174B21BE7627}"/>
              </a:ext>
            </a:extLst>
          </p:cNvPr>
          <p:cNvGrpSpPr/>
          <p:nvPr/>
        </p:nvGrpSpPr>
        <p:grpSpPr>
          <a:xfrm>
            <a:off x="1983104" y="3632388"/>
            <a:ext cx="7873661" cy="829394"/>
            <a:chOff x="4135505" y="1993593"/>
            <a:chExt cx="7873661" cy="829394"/>
          </a:xfrm>
        </p:grpSpPr>
        <p:grpSp>
          <p:nvGrpSpPr>
            <p:cNvPr id="65" name="Grup 62">
              <a:extLst>
                <a:ext uri="{FF2B5EF4-FFF2-40B4-BE49-F238E27FC236}">
                  <a16:creationId xmlns:a16="http://schemas.microsoft.com/office/drawing/2014/main" xmlns="" id="{6CC26AD3-E6AD-484F-A7A2-59A689196B42}"/>
                </a:ext>
              </a:extLst>
            </p:cNvPr>
            <p:cNvGrpSpPr/>
            <p:nvPr/>
          </p:nvGrpSpPr>
          <p:grpSpPr>
            <a:xfrm>
              <a:off x="4135505" y="2678206"/>
              <a:ext cx="7873661" cy="144781"/>
              <a:chOff x="4135505" y="2678206"/>
              <a:chExt cx="7873661" cy="144781"/>
            </a:xfrm>
          </p:grpSpPr>
          <p:sp>
            <p:nvSpPr>
              <p:cNvPr id="75" name="Dikdörtgen: Yuvarlatılmış Üst Köşeler 19">
                <a:extLst>
                  <a:ext uri="{FF2B5EF4-FFF2-40B4-BE49-F238E27FC236}">
                    <a16:creationId xmlns:a16="http://schemas.microsoft.com/office/drawing/2014/main" xmlns="" id="{4F9B7088-1613-4186-9ACA-4127815A647B}"/>
                  </a:ext>
                </a:extLst>
              </p:cNvPr>
              <p:cNvSpPr/>
              <p:nvPr/>
            </p:nvSpPr>
            <p:spPr>
              <a:xfrm rot="10800000">
                <a:off x="5083036" y="2678206"/>
                <a:ext cx="843386" cy="144781"/>
              </a:xfrm>
              <a:prstGeom prst="round2Same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6" name="Dikdörtgen: Yuvarlatılmış Üst Köşeler 25">
                <a:extLst>
                  <a:ext uri="{FF2B5EF4-FFF2-40B4-BE49-F238E27FC236}">
                    <a16:creationId xmlns:a16="http://schemas.microsoft.com/office/drawing/2014/main" xmlns="" id="{F7FE5BB0-0897-4EE1-8C83-35394BA07BC9}"/>
                  </a:ext>
                </a:extLst>
              </p:cNvPr>
              <p:cNvSpPr/>
              <p:nvPr/>
            </p:nvSpPr>
            <p:spPr>
              <a:xfrm rot="10800000">
                <a:off x="4135505" y="2678206"/>
                <a:ext cx="843386" cy="144781"/>
              </a:xfrm>
              <a:prstGeom prst="round2Same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7" name="Dikdörtgen: Yuvarlatılmış Üst Köşeler 28">
                <a:extLst>
                  <a:ext uri="{FF2B5EF4-FFF2-40B4-BE49-F238E27FC236}">
                    <a16:creationId xmlns:a16="http://schemas.microsoft.com/office/drawing/2014/main" xmlns="" id="{9368EDA0-BE61-4D60-A9B6-64F9508CA9C9}"/>
                  </a:ext>
                </a:extLst>
              </p:cNvPr>
              <p:cNvSpPr/>
              <p:nvPr/>
            </p:nvSpPr>
            <p:spPr>
              <a:xfrm rot="10800000">
                <a:off x="7110619" y="2678206"/>
                <a:ext cx="843386" cy="144781"/>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78" name="Dikdörtgen: Yuvarlatılmış Üst Köşeler 31">
                <a:extLst>
                  <a:ext uri="{FF2B5EF4-FFF2-40B4-BE49-F238E27FC236}">
                    <a16:creationId xmlns:a16="http://schemas.microsoft.com/office/drawing/2014/main" xmlns="" id="{6BCBDB55-78A5-440A-856B-30EA0B2B4E88}"/>
                  </a:ext>
                </a:extLst>
              </p:cNvPr>
              <p:cNvSpPr/>
              <p:nvPr/>
            </p:nvSpPr>
            <p:spPr>
              <a:xfrm rot="10800000">
                <a:off x="6163088" y="2678206"/>
                <a:ext cx="843386" cy="144781"/>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79" name="Dikdörtgen: Yuvarlatılmış Üst Köşeler 40">
                <a:extLst>
                  <a:ext uri="{FF2B5EF4-FFF2-40B4-BE49-F238E27FC236}">
                    <a16:creationId xmlns:a16="http://schemas.microsoft.com/office/drawing/2014/main" xmlns="" id="{D13A3FA6-3060-4BD5-A265-14C47B7E2A2C}"/>
                  </a:ext>
                </a:extLst>
              </p:cNvPr>
              <p:cNvSpPr/>
              <p:nvPr/>
            </p:nvSpPr>
            <p:spPr>
              <a:xfrm rot="10800000">
                <a:off x="9138200" y="2678206"/>
                <a:ext cx="843386" cy="144781"/>
              </a:xfrm>
              <a:prstGeom prst="round2Same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tr-TR"/>
              </a:p>
            </p:txBody>
          </p:sp>
          <p:sp>
            <p:nvSpPr>
              <p:cNvPr id="80" name="Dikdörtgen: Yuvarlatılmış Üst Köşeler 43">
                <a:extLst>
                  <a:ext uri="{FF2B5EF4-FFF2-40B4-BE49-F238E27FC236}">
                    <a16:creationId xmlns:a16="http://schemas.microsoft.com/office/drawing/2014/main" xmlns="" id="{838AF3F1-9845-4382-ACE6-68D2A4F39A80}"/>
                  </a:ext>
                </a:extLst>
              </p:cNvPr>
              <p:cNvSpPr/>
              <p:nvPr/>
            </p:nvSpPr>
            <p:spPr>
              <a:xfrm rot="10800000">
                <a:off x="8190669" y="2678206"/>
                <a:ext cx="843386" cy="144781"/>
              </a:xfrm>
              <a:prstGeom prst="round2Same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tr-TR"/>
              </a:p>
            </p:txBody>
          </p:sp>
          <p:sp>
            <p:nvSpPr>
              <p:cNvPr id="81" name="Dikdörtgen: Yuvarlatılmış Üst Köşeler 46">
                <a:extLst>
                  <a:ext uri="{FF2B5EF4-FFF2-40B4-BE49-F238E27FC236}">
                    <a16:creationId xmlns:a16="http://schemas.microsoft.com/office/drawing/2014/main" xmlns="" id="{86A9899E-9392-4E6D-901E-78B1CE46B68C}"/>
                  </a:ext>
                </a:extLst>
              </p:cNvPr>
              <p:cNvSpPr/>
              <p:nvPr/>
            </p:nvSpPr>
            <p:spPr>
              <a:xfrm rot="10800000">
                <a:off x="11165780" y="2678206"/>
                <a:ext cx="843386" cy="144781"/>
              </a:xfrm>
              <a:prstGeom prst="round2Same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2" name="Dikdörtgen: Yuvarlatılmış Üst Köşeler 49">
                <a:extLst>
                  <a:ext uri="{FF2B5EF4-FFF2-40B4-BE49-F238E27FC236}">
                    <a16:creationId xmlns:a16="http://schemas.microsoft.com/office/drawing/2014/main" xmlns="" id="{EC6CCA76-DF14-4FE1-8CFE-4CD1410658E1}"/>
                  </a:ext>
                </a:extLst>
              </p:cNvPr>
              <p:cNvSpPr/>
              <p:nvPr/>
            </p:nvSpPr>
            <p:spPr>
              <a:xfrm rot="10800000">
                <a:off x="10218249" y="2678206"/>
                <a:ext cx="843386" cy="144781"/>
              </a:xfrm>
              <a:prstGeom prst="round2Same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nvGrpSpPr>
            <p:cNvPr id="66" name="Grup 61">
              <a:extLst>
                <a:ext uri="{FF2B5EF4-FFF2-40B4-BE49-F238E27FC236}">
                  <a16:creationId xmlns:a16="http://schemas.microsoft.com/office/drawing/2014/main" xmlns="" id="{B1BF4C8F-3541-42BC-BB30-9A281EA71FD9}"/>
                </a:ext>
              </a:extLst>
            </p:cNvPr>
            <p:cNvGrpSpPr/>
            <p:nvPr/>
          </p:nvGrpSpPr>
          <p:grpSpPr>
            <a:xfrm>
              <a:off x="4135505" y="1993593"/>
              <a:ext cx="7873661" cy="412751"/>
              <a:chOff x="4135505" y="1993593"/>
              <a:chExt cx="7873661" cy="412751"/>
            </a:xfrm>
          </p:grpSpPr>
          <p:sp>
            <p:nvSpPr>
              <p:cNvPr id="67" name="Dikdörtgen: Yuvarlatılmış Üst Köşeler 21">
                <a:extLst>
                  <a:ext uri="{FF2B5EF4-FFF2-40B4-BE49-F238E27FC236}">
                    <a16:creationId xmlns:a16="http://schemas.microsoft.com/office/drawing/2014/main" xmlns="" id="{612B8F5B-D5A2-4E5D-B324-E34944EABE19}"/>
                  </a:ext>
                </a:extLst>
              </p:cNvPr>
              <p:cNvSpPr/>
              <p:nvPr/>
            </p:nvSpPr>
            <p:spPr>
              <a:xfrm>
                <a:off x="5083036" y="1993593"/>
                <a:ext cx="843386" cy="412751"/>
              </a:xfrm>
              <a:prstGeom prst="round2Same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2019</a:t>
                </a:r>
              </a:p>
            </p:txBody>
          </p:sp>
          <p:sp>
            <p:nvSpPr>
              <p:cNvPr id="68" name="Dikdörtgen: Yuvarlatılmış Üst Köşeler 27">
                <a:extLst>
                  <a:ext uri="{FF2B5EF4-FFF2-40B4-BE49-F238E27FC236}">
                    <a16:creationId xmlns:a16="http://schemas.microsoft.com/office/drawing/2014/main" xmlns="" id="{9D0CCE47-61D8-460F-AA83-8A0373B51D8B}"/>
                  </a:ext>
                </a:extLst>
              </p:cNvPr>
              <p:cNvSpPr/>
              <p:nvPr/>
            </p:nvSpPr>
            <p:spPr>
              <a:xfrm>
                <a:off x="4135505" y="1993593"/>
                <a:ext cx="843386" cy="412751"/>
              </a:xfrm>
              <a:prstGeom prst="round2Same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2018</a:t>
                </a:r>
              </a:p>
            </p:txBody>
          </p:sp>
          <p:sp>
            <p:nvSpPr>
              <p:cNvPr id="69" name="Dikdörtgen: Yuvarlatılmış Üst Köşeler 30">
                <a:extLst>
                  <a:ext uri="{FF2B5EF4-FFF2-40B4-BE49-F238E27FC236}">
                    <a16:creationId xmlns:a16="http://schemas.microsoft.com/office/drawing/2014/main" xmlns="" id="{06763E78-0EF9-4EB8-AEB3-89BFC485A244}"/>
                  </a:ext>
                </a:extLst>
              </p:cNvPr>
              <p:cNvSpPr/>
              <p:nvPr/>
            </p:nvSpPr>
            <p:spPr>
              <a:xfrm>
                <a:off x="7110619" y="1993593"/>
                <a:ext cx="843386" cy="412751"/>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2020</a:t>
                </a:r>
              </a:p>
            </p:txBody>
          </p:sp>
          <p:sp>
            <p:nvSpPr>
              <p:cNvPr id="70" name="Dikdörtgen: Yuvarlatılmış Üst Köşeler 33">
                <a:extLst>
                  <a:ext uri="{FF2B5EF4-FFF2-40B4-BE49-F238E27FC236}">
                    <a16:creationId xmlns:a16="http://schemas.microsoft.com/office/drawing/2014/main" xmlns="" id="{DEA662AA-89C6-4CF4-8934-E52DC80667D8}"/>
                  </a:ext>
                </a:extLst>
              </p:cNvPr>
              <p:cNvSpPr/>
              <p:nvPr/>
            </p:nvSpPr>
            <p:spPr>
              <a:xfrm>
                <a:off x="6163088" y="1993593"/>
                <a:ext cx="843386" cy="412751"/>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2019</a:t>
                </a:r>
              </a:p>
            </p:txBody>
          </p:sp>
          <p:sp>
            <p:nvSpPr>
              <p:cNvPr id="71" name="Dikdörtgen: Yuvarlatılmış Üst Köşeler 42">
                <a:extLst>
                  <a:ext uri="{FF2B5EF4-FFF2-40B4-BE49-F238E27FC236}">
                    <a16:creationId xmlns:a16="http://schemas.microsoft.com/office/drawing/2014/main" xmlns="" id="{EC533748-EEE2-4BA9-A524-9450A7BF7DB3}"/>
                  </a:ext>
                </a:extLst>
              </p:cNvPr>
              <p:cNvSpPr/>
              <p:nvPr/>
            </p:nvSpPr>
            <p:spPr>
              <a:xfrm>
                <a:off x="9138200" y="1993593"/>
                <a:ext cx="843386" cy="412751"/>
              </a:xfrm>
              <a:prstGeom prst="round2SameRect">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2021</a:t>
                </a:r>
              </a:p>
            </p:txBody>
          </p:sp>
          <p:sp>
            <p:nvSpPr>
              <p:cNvPr id="72" name="Dikdörtgen: Yuvarlatılmış Üst Köşeler 45">
                <a:extLst>
                  <a:ext uri="{FF2B5EF4-FFF2-40B4-BE49-F238E27FC236}">
                    <a16:creationId xmlns:a16="http://schemas.microsoft.com/office/drawing/2014/main" xmlns="" id="{72D302F9-4C01-4185-AF58-B5EEE5362D30}"/>
                  </a:ext>
                </a:extLst>
              </p:cNvPr>
              <p:cNvSpPr/>
              <p:nvPr/>
            </p:nvSpPr>
            <p:spPr>
              <a:xfrm>
                <a:off x="8190669" y="1993593"/>
                <a:ext cx="843386" cy="412751"/>
              </a:xfrm>
              <a:prstGeom prst="round2SameRect">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2020</a:t>
                </a:r>
              </a:p>
            </p:txBody>
          </p:sp>
          <p:sp>
            <p:nvSpPr>
              <p:cNvPr id="73" name="Dikdörtgen: Yuvarlatılmış Üst Köşeler 48">
                <a:extLst>
                  <a:ext uri="{FF2B5EF4-FFF2-40B4-BE49-F238E27FC236}">
                    <a16:creationId xmlns:a16="http://schemas.microsoft.com/office/drawing/2014/main" xmlns="" id="{C7AE3EF1-4858-4058-BB0C-469D3EB36171}"/>
                  </a:ext>
                </a:extLst>
              </p:cNvPr>
              <p:cNvSpPr/>
              <p:nvPr/>
            </p:nvSpPr>
            <p:spPr>
              <a:xfrm>
                <a:off x="11165780" y="1993593"/>
                <a:ext cx="843386" cy="412751"/>
              </a:xfrm>
              <a:prstGeom prst="round2Same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2022</a:t>
                </a:r>
              </a:p>
            </p:txBody>
          </p:sp>
          <p:sp>
            <p:nvSpPr>
              <p:cNvPr id="74" name="Dikdörtgen: Yuvarlatılmış Üst Köşeler 51">
                <a:extLst>
                  <a:ext uri="{FF2B5EF4-FFF2-40B4-BE49-F238E27FC236}">
                    <a16:creationId xmlns:a16="http://schemas.microsoft.com/office/drawing/2014/main" xmlns="" id="{2F925679-9961-4CB0-91A7-858BFCB474C2}"/>
                  </a:ext>
                </a:extLst>
              </p:cNvPr>
              <p:cNvSpPr/>
              <p:nvPr/>
            </p:nvSpPr>
            <p:spPr>
              <a:xfrm>
                <a:off x="10218249" y="1993593"/>
                <a:ext cx="843386" cy="412751"/>
              </a:xfrm>
              <a:prstGeom prst="round2Same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b="1" dirty="0">
                    <a:solidFill>
                      <a:schemeClr val="bg1"/>
                    </a:solidFill>
                    <a:effectLst>
                      <a:outerShdw blurRad="38100" dist="38100" dir="2700000" algn="tl">
                        <a:srgbClr val="000000">
                          <a:alpha val="43137"/>
                        </a:srgbClr>
                      </a:outerShdw>
                    </a:effectLst>
                  </a:rPr>
                  <a:t>2021</a:t>
                </a:r>
              </a:p>
            </p:txBody>
          </p:sp>
        </p:grpSp>
      </p:grpSp>
      <p:pic>
        <p:nvPicPr>
          <p:cNvPr id="43" name="3 Resim" descr="merkezefendi mem logo2.jpg"/>
          <p:cNvPicPr>
            <a:picLocks noChangeAspect="1"/>
          </p:cNvPicPr>
          <p:nvPr/>
        </p:nvPicPr>
        <p:blipFill>
          <a:blip r:embed="rId3" cstate="print"/>
          <a:srcRect/>
          <a:stretch>
            <a:fillRect/>
          </a:stretch>
        </p:blipFill>
        <p:spPr bwMode="auto">
          <a:xfrm>
            <a:off x="56446" y="101599"/>
            <a:ext cx="1557865" cy="1461054"/>
          </a:xfrm>
          <a:prstGeom prst="rect">
            <a:avLst/>
          </a:prstGeom>
          <a:noFill/>
          <a:ln w="9525">
            <a:noFill/>
            <a:miter lim="800000"/>
            <a:headEnd/>
            <a:tailEnd/>
          </a:ln>
        </p:spPr>
      </p:pic>
    </p:spTree>
    <p:extLst>
      <p:ext uri="{BB962C8B-B14F-4D97-AF65-F5344CB8AC3E}">
        <p14:creationId xmlns="" xmlns:p14="http://schemas.microsoft.com/office/powerpoint/2010/main" val="412163594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830571" y="156526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Akış Çizelgesi: Ayıkla 3"/>
          <p:cNvSpPr/>
          <p:nvPr/>
        </p:nvSpPr>
        <p:spPr>
          <a:xfrm rot="5400000">
            <a:off x="5006406" y="36669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Oval 5"/>
          <p:cNvSpPr/>
          <p:nvPr/>
        </p:nvSpPr>
        <p:spPr>
          <a:xfrm>
            <a:off x="127011" y="116881"/>
            <a:ext cx="1407120" cy="140712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7" name="Düz Bağlayıcı 6"/>
          <p:cNvCxnSpPr>
            <a:stCxn id="6" idx="6"/>
          </p:cNvCxnSpPr>
          <p:nvPr/>
        </p:nvCxnSpPr>
        <p:spPr>
          <a:xfrm>
            <a:off x="1534133" y="820445"/>
            <a:ext cx="10657871" cy="186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a:stCxn id="6" idx="4"/>
          </p:cNvCxnSpPr>
          <p:nvPr/>
        </p:nvCxnSpPr>
        <p:spPr>
          <a:xfrm>
            <a:off x="830571" y="1524005"/>
            <a:ext cx="0" cy="53339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Yay 8"/>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0" name="Yuvarlatılmış Dikdörtgen 9"/>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Metin kutusu 10"/>
          <p:cNvSpPr txBox="1"/>
          <p:nvPr/>
        </p:nvSpPr>
        <p:spPr>
          <a:xfrm>
            <a:off x="5475749" y="211327"/>
            <a:ext cx="6716255" cy="584775"/>
          </a:xfrm>
          <a:prstGeom prst="rect">
            <a:avLst/>
          </a:prstGeom>
          <a:noFill/>
        </p:spPr>
        <p:txBody>
          <a:bodyPr wrap="square" rtlCol="0">
            <a:spAutoFit/>
          </a:bodyPr>
          <a:lstStyle/>
          <a:p>
            <a:pPr algn="ctr"/>
            <a:r>
              <a:rPr lang="tr-TR" sz="3200" b="1" dirty="0" smtClean="0">
                <a:effectLst>
                  <a:outerShdw blurRad="38100" dist="38100" dir="2700000" algn="tl">
                    <a:srgbClr val="000000">
                      <a:alpha val="43137"/>
                    </a:srgbClr>
                  </a:outerShdw>
                </a:effectLst>
                <a:latin typeface="Trebuchet MS" panose="020B0603020202020204" pitchFamily="34" charset="0"/>
              </a:rPr>
              <a:t>2023 EĞİTİM VİZYONU</a:t>
            </a:r>
            <a:endParaRPr lang="tr-TR" sz="3200" b="1" dirty="0">
              <a:effectLst>
                <a:outerShdw blurRad="38100" dist="38100" dir="2700000" algn="tl">
                  <a:srgbClr val="000000">
                    <a:alpha val="43137"/>
                  </a:srgbClr>
                </a:outerShdw>
              </a:effectLst>
              <a:latin typeface="Trebuchet MS" panose="020B0603020202020204" pitchFamily="34" charset="0"/>
            </a:endParaRPr>
          </a:p>
        </p:txBody>
      </p:sp>
      <p:sp>
        <p:nvSpPr>
          <p:cNvPr id="12" name="11 Slayt Numarası Yer Tutucusu"/>
          <p:cNvSpPr>
            <a:spLocks noGrp="1"/>
          </p:cNvSpPr>
          <p:nvPr>
            <p:ph type="sldNum" sz="quarter" idx="12"/>
          </p:nvPr>
        </p:nvSpPr>
        <p:spPr/>
        <p:txBody>
          <a:bodyPr/>
          <a:lstStyle/>
          <a:p>
            <a:fld id="{92906C5C-297D-40D7-908D-F30303E58C5D}" type="slidenum">
              <a:rPr lang="tr-TR" smtClean="0"/>
              <a:pPr/>
              <a:t>92</a:t>
            </a:fld>
            <a:endParaRPr lang="tr-TR"/>
          </a:p>
        </p:txBody>
      </p:sp>
      <p:sp>
        <p:nvSpPr>
          <p:cNvPr id="2" name="Dikdörtgen 1"/>
          <p:cNvSpPr/>
          <p:nvPr/>
        </p:nvSpPr>
        <p:spPr>
          <a:xfrm>
            <a:off x="830572" y="1557642"/>
            <a:ext cx="11361429" cy="652166"/>
          </a:xfrm>
          <a:prstGeom prst="rect">
            <a:avLst/>
          </a:prstGeom>
        </p:spPr>
        <p:txBody>
          <a:bodyPr wrap="square">
            <a:spAutoFit/>
          </a:bodyPr>
          <a:lstStyle/>
          <a:p>
            <a:pPr algn="ctr">
              <a:lnSpc>
                <a:spcPct val="107000"/>
              </a:lnSpc>
              <a:spcAft>
                <a:spcPts val="800"/>
              </a:spcAft>
            </a:pPr>
            <a:r>
              <a:rPr lang="tr-TR" sz="3400" b="1"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ERKEN ÇOCUKLUK</a:t>
            </a:r>
            <a:endParaRPr lang="tr-TR" sz="3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Yuvarlatılmış Dikdörtgen 13"/>
          <p:cNvSpPr/>
          <p:nvPr/>
        </p:nvSpPr>
        <p:spPr>
          <a:xfrm>
            <a:off x="830571" y="228379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830572" y="2334842"/>
            <a:ext cx="11361429" cy="553357"/>
          </a:xfrm>
          <a:prstGeom prst="rect">
            <a:avLst/>
          </a:prstGeom>
        </p:spPr>
        <p:txBody>
          <a:bodyPr wrap="square">
            <a:spAutoFit/>
          </a:bodyPr>
          <a:lstStyle/>
          <a:p>
            <a:pPr algn="ctr">
              <a:lnSpc>
                <a:spcPct val="107000"/>
              </a:lnSpc>
              <a:spcAft>
                <a:spcPts val="800"/>
              </a:spcAft>
            </a:pPr>
            <a:r>
              <a:rPr lang="tr-TR"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ERKEN ÇOCUKLUK EĞİTİM HİZMETİ YAYGINLAŞTIRILACAK</a:t>
            </a:r>
          </a:p>
        </p:txBody>
      </p:sp>
      <p:sp>
        <p:nvSpPr>
          <p:cNvPr id="16" name="Dikdörtgen 15"/>
          <p:cNvSpPr/>
          <p:nvPr/>
        </p:nvSpPr>
        <p:spPr>
          <a:xfrm>
            <a:off x="830572" y="3002322"/>
            <a:ext cx="11026149" cy="2866297"/>
          </a:xfrm>
          <a:prstGeom prst="rect">
            <a:avLst/>
          </a:prstGeom>
        </p:spPr>
        <p:txBody>
          <a:bodyPr wrap="square">
            <a:spAutoFit/>
          </a:bodyPr>
          <a:lstStyle/>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4- Şartları </a:t>
            </a:r>
            <a:r>
              <a:rPr lang="tr-TR" sz="2600" dirty="0">
                <a:latin typeface="Calibri" panose="020F0502020204030204" pitchFamily="34" charset="0"/>
                <a:ea typeface="Calibri" panose="020F0502020204030204" pitchFamily="34" charset="0"/>
                <a:cs typeface="Times New Roman" panose="02020603050405020304" pitchFamily="18" charset="0"/>
              </a:rPr>
              <a:t>elverişsiz hanelerdeki çocukların erken </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çocukluk eğitiminde araç-gereç ihtiyacı </a:t>
            </a:r>
            <a:r>
              <a:rPr lang="tr-TR" sz="2600" dirty="0">
                <a:latin typeface="Calibri" panose="020F0502020204030204" pitchFamily="34" charset="0"/>
                <a:ea typeface="Calibri" panose="020F0502020204030204" pitchFamily="34" charset="0"/>
                <a:cs typeface="Times New Roman" panose="02020603050405020304" pitchFamily="18" charset="0"/>
              </a:rPr>
              <a:t>karşılanacaktır.</a:t>
            </a:r>
          </a:p>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5- Erken </a:t>
            </a:r>
            <a:r>
              <a:rPr lang="tr-TR" sz="2600" dirty="0">
                <a:latin typeface="Calibri" panose="020F0502020204030204" pitchFamily="34" charset="0"/>
                <a:ea typeface="Calibri" panose="020F0502020204030204" pitchFamily="34" charset="0"/>
                <a:cs typeface="Times New Roman" panose="02020603050405020304" pitchFamily="18" charset="0"/>
              </a:rPr>
              <a:t>çocukluk eğitiminde yoksul hane halkına </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çocuk gelişimini destekleyici temel materyaller sağlanacaktır.</a:t>
            </a:r>
          </a:p>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6- Toplum </a:t>
            </a:r>
            <a:r>
              <a:rPr lang="tr-TR" sz="2600" dirty="0">
                <a:latin typeface="Calibri" panose="020F0502020204030204" pitchFamily="34" charset="0"/>
                <a:ea typeface="Calibri" panose="020F0502020204030204" pitchFamily="34" charset="0"/>
                <a:cs typeface="Times New Roman" panose="02020603050405020304" pitchFamily="18" charset="0"/>
              </a:rPr>
              <a:t>temelli erken çocukluk hizmetlerinin yayılımı bağlamında </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merkezler, atölyeler ve gezici otobüs sınıflar devreye sokulacaktır.</a:t>
            </a:r>
          </a:p>
        </p:txBody>
      </p:sp>
      <p:sp>
        <p:nvSpPr>
          <p:cNvPr id="17" name="Dikdörtgen 16"/>
          <p:cNvSpPr/>
          <p:nvPr/>
        </p:nvSpPr>
        <p:spPr>
          <a:xfrm rot="16200000">
            <a:off x="-647635" y="5276212"/>
            <a:ext cx="2121093" cy="769441"/>
          </a:xfrm>
          <a:prstGeom prst="rect">
            <a:avLst/>
          </a:prstGeom>
        </p:spPr>
        <p:txBody>
          <a:bodyPr wrap="none">
            <a:spAutoFit/>
          </a:bodyPr>
          <a:lstStyle/>
          <a:p>
            <a:r>
              <a:rPr lang="tr-TR" sz="44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HEDEF 1</a:t>
            </a:r>
            <a:endParaRPr lang="tr-TR" sz="4400" dirty="0"/>
          </a:p>
        </p:txBody>
      </p:sp>
      <p:pic>
        <p:nvPicPr>
          <p:cNvPr id="18" name="3 Resim" descr="merkezefendi mem logo2.jpg"/>
          <p:cNvPicPr>
            <a:picLocks noChangeAspect="1"/>
          </p:cNvPicPr>
          <p:nvPr/>
        </p:nvPicPr>
        <p:blipFill>
          <a:blip r:embed="rId3" cstate="print"/>
          <a:srcRect/>
          <a:stretch>
            <a:fillRect/>
          </a:stretch>
        </p:blipFill>
        <p:spPr bwMode="auto">
          <a:xfrm>
            <a:off x="56446" y="101599"/>
            <a:ext cx="1557865" cy="1461054"/>
          </a:xfrm>
          <a:prstGeom prst="rect">
            <a:avLst/>
          </a:prstGeom>
          <a:noFill/>
          <a:ln w="9525">
            <a:noFill/>
            <a:miter lim="800000"/>
            <a:headEnd/>
            <a:tailEnd/>
          </a:ln>
        </p:spPr>
      </p:pic>
    </p:spTree>
    <p:extLst>
      <p:ext uri="{BB962C8B-B14F-4D97-AF65-F5344CB8AC3E}">
        <p14:creationId xmlns="" xmlns:p14="http://schemas.microsoft.com/office/powerpoint/2010/main" val="270397540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830571" y="156526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Akış Çizelgesi: Ayıkla 3"/>
          <p:cNvSpPr/>
          <p:nvPr/>
        </p:nvSpPr>
        <p:spPr>
          <a:xfrm rot="5400000">
            <a:off x="5006406" y="36669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Oval 5"/>
          <p:cNvSpPr/>
          <p:nvPr/>
        </p:nvSpPr>
        <p:spPr>
          <a:xfrm>
            <a:off x="127011" y="116881"/>
            <a:ext cx="1407120" cy="140712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7" name="Düz Bağlayıcı 6"/>
          <p:cNvCxnSpPr>
            <a:stCxn id="6" idx="6"/>
          </p:cNvCxnSpPr>
          <p:nvPr/>
        </p:nvCxnSpPr>
        <p:spPr>
          <a:xfrm>
            <a:off x="1534133" y="820445"/>
            <a:ext cx="10657871" cy="186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a:stCxn id="6" idx="4"/>
          </p:cNvCxnSpPr>
          <p:nvPr/>
        </p:nvCxnSpPr>
        <p:spPr>
          <a:xfrm>
            <a:off x="830571" y="1524005"/>
            <a:ext cx="0" cy="53339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Yay 8"/>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0" name="Yuvarlatılmış Dikdörtgen 9"/>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Metin kutusu 10"/>
          <p:cNvSpPr txBox="1"/>
          <p:nvPr/>
        </p:nvSpPr>
        <p:spPr>
          <a:xfrm>
            <a:off x="5475749" y="211327"/>
            <a:ext cx="6716255" cy="584775"/>
          </a:xfrm>
          <a:prstGeom prst="rect">
            <a:avLst/>
          </a:prstGeom>
          <a:noFill/>
        </p:spPr>
        <p:txBody>
          <a:bodyPr wrap="square" rtlCol="0">
            <a:spAutoFit/>
          </a:bodyPr>
          <a:lstStyle/>
          <a:p>
            <a:pPr algn="ctr"/>
            <a:r>
              <a:rPr lang="tr-TR" sz="3200" b="1" dirty="0" smtClean="0">
                <a:effectLst>
                  <a:outerShdw blurRad="38100" dist="38100" dir="2700000" algn="tl">
                    <a:srgbClr val="000000">
                      <a:alpha val="43137"/>
                    </a:srgbClr>
                  </a:outerShdw>
                </a:effectLst>
                <a:latin typeface="Trebuchet MS" panose="020B0603020202020204" pitchFamily="34" charset="0"/>
              </a:rPr>
              <a:t>2023 EĞİTİM VİZYONU</a:t>
            </a:r>
            <a:endParaRPr lang="tr-TR" sz="3200" b="1" dirty="0">
              <a:effectLst>
                <a:outerShdw blurRad="38100" dist="38100" dir="2700000" algn="tl">
                  <a:srgbClr val="000000">
                    <a:alpha val="43137"/>
                  </a:srgbClr>
                </a:outerShdw>
              </a:effectLst>
              <a:latin typeface="Trebuchet MS" panose="020B0603020202020204" pitchFamily="34" charset="0"/>
            </a:endParaRPr>
          </a:p>
        </p:txBody>
      </p:sp>
      <p:sp>
        <p:nvSpPr>
          <p:cNvPr id="12" name="11 Slayt Numarası Yer Tutucusu"/>
          <p:cNvSpPr>
            <a:spLocks noGrp="1"/>
          </p:cNvSpPr>
          <p:nvPr>
            <p:ph type="sldNum" sz="quarter" idx="12"/>
          </p:nvPr>
        </p:nvSpPr>
        <p:spPr/>
        <p:txBody>
          <a:bodyPr/>
          <a:lstStyle/>
          <a:p>
            <a:fld id="{92906C5C-297D-40D7-908D-F30303E58C5D}" type="slidenum">
              <a:rPr lang="tr-TR" smtClean="0"/>
              <a:pPr/>
              <a:t>93</a:t>
            </a:fld>
            <a:endParaRPr lang="tr-TR"/>
          </a:p>
        </p:txBody>
      </p:sp>
      <p:sp>
        <p:nvSpPr>
          <p:cNvPr id="2" name="Dikdörtgen 1"/>
          <p:cNvSpPr/>
          <p:nvPr/>
        </p:nvSpPr>
        <p:spPr>
          <a:xfrm>
            <a:off x="830572" y="1557642"/>
            <a:ext cx="11361429" cy="652166"/>
          </a:xfrm>
          <a:prstGeom prst="rect">
            <a:avLst/>
          </a:prstGeom>
        </p:spPr>
        <p:txBody>
          <a:bodyPr wrap="square">
            <a:spAutoFit/>
          </a:bodyPr>
          <a:lstStyle/>
          <a:p>
            <a:pPr algn="ctr">
              <a:lnSpc>
                <a:spcPct val="107000"/>
              </a:lnSpc>
              <a:spcAft>
                <a:spcPts val="800"/>
              </a:spcAft>
            </a:pPr>
            <a:r>
              <a:rPr lang="tr-TR" sz="3400" b="1"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ERKEN ÇOCUKLUK</a:t>
            </a:r>
            <a:endParaRPr lang="tr-TR" sz="3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Yuvarlatılmış Dikdörtgen 13"/>
          <p:cNvSpPr/>
          <p:nvPr/>
        </p:nvSpPr>
        <p:spPr>
          <a:xfrm>
            <a:off x="830571" y="2283792"/>
            <a:ext cx="11361431" cy="101438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830572" y="2283791"/>
            <a:ext cx="11361429" cy="1014380"/>
          </a:xfrm>
          <a:prstGeom prst="rect">
            <a:avLst/>
          </a:prstGeom>
        </p:spPr>
        <p:txBody>
          <a:bodyPr wrap="square">
            <a:spAutoFit/>
          </a:bodyPr>
          <a:lstStyle/>
          <a:p>
            <a:pPr algn="ctr">
              <a:lnSpc>
                <a:spcPct val="107000"/>
              </a:lnSpc>
              <a:spcAft>
                <a:spcPts val="800"/>
              </a:spcAft>
            </a:pPr>
            <a:r>
              <a:rPr lang="tr-TR"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ERKEN ÇOCUKLUK EĞİTİM HİZMETLERİNE YÖNELİK BÜTÜNLEŞİK </a:t>
            </a:r>
            <a:r>
              <a:rPr lang="tr-TR" sz="28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BİR </a:t>
            </a:r>
            <a:r>
              <a:rPr lang="tr-TR"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SİSTEM OLUŞTURULACAK</a:t>
            </a:r>
          </a:p>
        </p:txBody>
      </p:sp>
      <p:sp>
        <p:nvSpPr>
          <p:cNvPr id="17" name="Dikdörtgen 16"/>
          <p:cNvSpPr/>
          <p:nvPr/>
        </p:nvSpPr>
        <p:spPr>
          <a:xfrm rot="16200000">
            <a:off x="-647635" y="5276212"/>
            <a:ext cx="2121093" cy="769441"/>
          </a:xfrm>
          <a:prstGeom prst="rect">
            <a:avLst/>
          </a:prstGeom>
        </p:spPr>
        <p:txBody>
          <a:bodyPr wrap="none">
            <a:spAutoFit/>
          </a:bodyPr>
          <a:lstStyle/>
          <a:p>
            <a:r>
              <a:rPr lang="tr-TR" sz="44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HEDEF 2</a:t>
            </a:r>
            <a:endParaRPr lang="tr-TR" sz="4400" dirty="0"/>
          </a:p>
        </p:txBody>
      </p:sp>
      <p:sp>
        <p:nvSpPr>
          <p:cNvPr id="18" name="Dikdörtgen 17"/>
          <p:cNvSpPr/>
          <p:nvPr/>
        </p:nvSpPr>
        <p:spPr>
          <a:xfrm>
            <a:off x="830572" y="3381705"/>
            <a:ext cx="11026149" cy="2763705"/>
          </a:xfrm>
          <a:prstGeom prst="rect">
            <a:avLst/>
          </a:prstGeom>
        </p:spPr>
        <p:txBody>
          <a:bodyPr wrap="square">
            <a:spAutoFit/>
          </a:bodyPr>
          <a:lstStyle/>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1- Resmi </a:t>
            </a:r>
            <a:r>
              <a:rPr lang="tr-TR" sz="2600" dirty="0">
                <a:latin typeface="Calibri" panose="020F0502020204030204" pitchFamily="34" charset="0"/>
                <a:ea typeface="Calibri" panose="020F0502020204030204" pitchFamily="34" charset="0"/>
                <a:cs typeface="Times New Roman" panose="02020603050405020304" pitchFamily="18" charset="0"/>
              </a:rPr>
              <a:t>ve özel, farklı kurum ve kuruluşların inisiyatifinde yürütülen her yaş grubundaki </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tüm erken çocukluk eğitim hizmetlerinin izlenmesi, değerlendirilmesi ve iyileştirilmesine yönelik ortak kalite standartları oluşturulacak </a:t>
            </a:r>
            <a:r>
              <a:rPr lang="tr-TR" sz="2600" dirty="0">
                <a:latin typeface="Calibri" panose="020F0502020204030204" pitchFamily="34" charset="0"/>
                <a:ea typeface="Calibri" panose="020F0502020204030204" pitchFamily="34" charset="0"/>
                <a:cs typeface="Times New Roman" panose="02020603050405020304" pitchFamily="18" charset="0"/>
              </a:rPr>
              <a:t>ve uygulamalar izlenecektir.</a:t>
            </a:r>
          </a:p>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2- </a:t>
            </a:r>
            <a:r>
              <a:rPr lang="tr-TR" sz="2600" dirty="0" smtClean="0">
                <a:solidFill>
                  <a:schemeClr val="accent1"/>
                </a:solidFill>
                <a:latin typeface="Calibri" panose="020F0502020204030204" pitchFamily="34" charset="0"/>
                <a:ea typeface="Calibri" panose="020F0502020204030204" pitchFamily="34" charset="0"/>
                <a:cs typeface="Times New Roman" panose="02020603050405020304" pitchFamily="18" charset="0"/>
              </a:rPr>
              <a:t>Çocukla </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ilgili tüm yerel kurum ve kuruluşlar harekete geçirilecek </a:t>
            </a:r>
            <a:r>
              <a:rPr lang="tr-TR" sz="2600" dirty="0">
                <a:latin typeface="Calibri" panose="020F0502020204030204" pitchFamily="34" charset="0"/>
                <a:ea typeface="Calibri" panose="020F0502020204030204" pitchFamily="34" charset="0"/>
                <a:cs typeface="Times New Roman" panose="02020603050405020304" pitchFamily="18" charset="0"/>
              </a:rPr>
              <a:t>ve tamamlayıcı bir iş birliği çerçevesi teşvik edilecektir.</a:t>
            </a:r>
          </a:p>
        </p:txBody>
      </p:sp>
      <p:pic>
        <p:nvPicPr>
          <p:cNvPr id="16" name="3 Resim" descr="merkezefendi mem logo2.jpg"/>
          <p:cNvPicPr>
            <a:picLocks noChangeAspect="1"/>
          </p:cNvPicPr>
          <p:nvPr/>
        </p:nvPicPr>
        <p:blipFill>
          <a:blip r:embed="rId3" cstate="print"/>
          <a:srcRect/>
          <a:stretch>
            <a:fillRect/>
          </a:stretch>
        </p:blipFill>
        <p:spPr bwMode="auto">
          <a:xfrm>
            <a:off x="56446" y="101599"/>
            <a:ext cx="1557865" cy="1461054"/>
          </a:xfrm>
          <a:prstGeom prst="rect">
            <a:avLst/>
          </a:prstGeom>
          <a:noFill/>
          <a:ln w="9525">
            <a:noFill/>
            <a:miter lim="800000"/>
            <a:headEnd/>
            <a:tailEnd/>
          </a:ln>
        </p:spPr>
      </p:pic>
    </p:spTree>
    <p:extLst>
      <p:ext uri="{BB962C8B-B14F-4D97-AF65-F5344CB8AC3E}">
        <p14:creationId xmlns="" xmlns:p14="http://schemas.microsoft.com/office/powerpoint/2010/main" val="175539365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830571" y="156526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Akış Çizelgesi: Ayıkla 3"/>
          <p:cNvSpPr/>
          <p:nvPr/>
        </p:nvSpPr>
        <p:spPr>
          <a:xfrm rot="5400000">
            <a:off x="5006406" y="36669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Oval 5"/>
          <p:cNvSpPr/>
          <p:nvPr/>
        </p:nvSpPr>
        <p:spPr>
          <a:xfrm>
            <a:off x="127011" y="116881"/>
            <a:ext cx="1407120" cy="140712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7" name="Düz Bağlayıcı 6"/>
          <p:cNvCxnSpPr>
            <a:stCxn id="6" idx="6"/>
          </p:cNvCxnSpPr>
          <p:nvPr/>
        </p:nvCxnSpPr>
        <p:spPr>
          <a:xfrm>
            <a:off x="1534133" y="820445"/>
            <a:ext cx="10657871" cy="186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a:stCxn id="6" idx="4"/>
          </p:cNvCxnSpPr>
          <p:nvPr/>
        </p:nvCxnSpPr>
        <p:spPr>
          <a:xfrm>
            <a:off x="830571" y="1524005"/>
            <a:ext cx="0" cy="53339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Yay 8"/>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0" name="Yuvarlatılmış Dikdörtgen 9"/>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Metin kutusu 10"/>
          <p:cNvSpPr txBox="1"/>
          <p:nvPr/>
        </p:nvSpPr>
        <p:spPr>
          <a:xfrm>
            <a:off x="5475749" y="211327"/>
            <a:ext cx="6716255" cy="584775"/>
          </a:xfrm>
          <a:prstGeom prst="rect">
            <a:avLst/>
          </a:prstGeom>
          <a:noFill/>
        </p:spPr>
        <p:txBody>
          <a:bodyPr wrap="square" rtlCol="0">
            <a:spAutoFit/>
          </a:bodyPr>
          <a:lstStyle/>
          <a:p>
            <a:pPr algn="ctr"/>
            <a:r>
              <a:rPr lang="tr-TR" sz="3200" b="1" dirty="0" smtClean="0">
                <a:effectLst>
                  <a:outerShdw blurRad="38100" dist="38100" dir="2700000" algn="tl">
                    <a:srgbClr val="000000">
                      <a:alpha val="43137"/>
                    </a:srgbClr>
                  </a:outerShdw>
                </a:effectLst>
                <a:latin typeface="Trebuchet MS" panose="020B0603020202020204" pitchFamily="34" charset="0"/>
              </a:rPr>
              <a:t>2023 EĞİTİM VİZYONU</a:t>
            </a:r>
            <a:endParaRPr lang="tr-TR" sz="3200" b="1" dirty="0">
              <a:effectLst>
                <a:outerShdw blurRad="38100" dist="38100" dir="2700000" algn="tl">
                  <a:srgbClr val="000000">
                    <a:alpha val="43137"/>
                  </a:srgbClr>
                </a:outerShdw>
              </a:effectLst>
              <a:latin typeface="Trebuchet MS" panose="020B0603020202020204" pitchFamily="34" charset="0"/>
            </a:endParaRPr>
          </a:p>
        </p:txBody>
      </p:sp>
      <p:sp>
        <p:nvSpPr>
          <p:cNvPr id="12" name="11 Slayt Numarası Yer Tutucusu"/>
          <p:cNvSpPr>
            <a:spLocks noGrp="1"/>
          </p:cNvSpPr>
          <p:nvPr>
            <p:ph type="sldNum" sz="quarter" idx="12"/>
          </p:nvPr>
        </p:nvSpPr>
        <p:spPr/>
        <p:txBody>
          <a:bodyPr/>
          <a:lstStyle/>
          <a:p>
            <a:fld id="{92906C5C-297D-40D7-908D-F30303E58C5D}" type="slidenum">
              <a:rPr lang="tr-TR" smtClean="0"/>
              <a:pPr/>
              <a:t>94</a:t>
            </a:fld>
            <a:endParaRPr lang="tr-TR"/>
          </a:p>
        </p:txBody>
      </p:sp>
      <p:sp>
        <p:nvSpPr>
          <p:cNvPr id="2" name="Dikdörtgen 1"/>
          <p:cNvSpPr/>
          <p:nvPr/>
        </p:nvSpPr>
        <p:spPr>
          <a:xfrm>
            <a:off x="830572" y="1557642"/>
            <a:ext cx="11361429" cy="652166"/>
          </a:xfrm>
          <a:prstGeom prst="rect">
            <a:avLst/>
          </a:prstGeom>
        </p:spPr>
        <p:txBody>
          <a:bodyPr wrap="square">
            <a:spAutoFit/>
          </a:bodyPr>
          <a:lstStyle/>
          <a:p>
            <a:pPr algn="ctr">
              <a:lnSpc>
                <a:spcPct val="107000"/>
              </a:lnSpc>
              <a:spcAft>
                <a:spcPts val="800"/>
              </a:spcAft>
            </a:pPr>
            <a:r>
              <a:rPr lang="tr-TR" sz="3400" b="1"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ERKEN ÇOCUKLUK</a:t>
            </a:r>
            <a:endParaRPr lang="tr-TR" sz="3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Yuvarlatılmış Dikdörtgen 13"/>
          <p:cNvSpPr/>
          <p:nvPr/>
        </p:nvSpPr>
        <p:spPr>
          <a:xfrm>
            <a:off x="830571" y="228379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830572" y="2334842"/>
            <a:ext cx="11361429" cy="553357"/>
          </a:xfrm>
          <a:prstGeom prst="rect">
            <a:avLst/>
          </a:prstGeom>
        </p:spPr>
        <p:txBody>
          <a:bodyPr wrap="square">
            <a:spAutoFit/>
          </a:bodyPr>
          <a:lstStyle/>
          <a:p>
            <a:pPr algn="ctr">
              <a:lnSpc>
                <a:spcPct val="107000"/>
              </a:lnSpc>
              <a:spcAft>
                <a:spcPts val="800"/>
              </a:spcAft>
            </a:pPr>
            <a:r>
              <a:rPr lang="tr-TR"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ŞARTLARI ELVERİŞSİZ GRUPLARDA EĞİTİMİN NİTELİĞİ ARTIRILACAK</a:t>
            </a:r>
          </a:p>
        </p:txBody>
      </p:sp>
      <p:sp>
        <p:nvSpPr>
          <p:cNvPr id="16" name="Dikdörtgen 15"/>
          <p:cNvSpPr/>
          <p:nvPr/>
        </p:nvSpPr>
        <p:spPr>
          <a:xfrm>
            <a:off x="830572" y="3002323"/>
            <a:ext cx="11026149" cy="2763705"/>
          </a:xfrm>
          <a:prstGeom prst="rect">
            <a:avLst/>
          </a:prstGeom>
        </p:spPr>
        <p:txBody>
          <a:bodyPr wrap="square">
            <a:spAutoFit/>
          </a:bodyPr>
          <a:lstStyle/>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3- Farklı </a:t>
            </a:r>
            <a:r>
              <a:rPr lang="tr-TR" sz="2600" dirty="0">
                <a:latin typeface="Calibri" panose="020F0502020204030204" pitchFamily="34" charset="0"/>
                <a:ea typeface="Calibri" panose="020F0502020204030204" pitchFamily="34" charset="0"/>
                <a:cs typeface="Times New Roman" panose="02020603050405020304" pitchFamily="18" charset="0"/>
              </a:rPr>
              <a:t>kurum ve kuruluşlar ile halk eğitim merkezleri iş birliğinde </a:t>
            </a:r>
            <a:r>
              <a:rPr lang="tr-TR" sz="2600" dirty="0" smtClean="0">
                <a:solidFill>
                  <a:schemeClr val="accent1"/>
                </a:solidFill>
                <a:latin typeface="Calibri" panose="020F0502020204030204" pitchFamily="34" charset="0"/>
                <a:ea typeface="Calibri" panose="020F0502020204030204" pitchFamily="34" charset="0"/>
                <a:cs typeface="Times New Roman" panose="02020603050405020304" pitchFamily="18" charset="0"/>
              </a:rPr>
              <a:t>anne-babalara </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yönelik çocuk gelişimi ve psikolojisi odaklı eğitimler</a:t>
            </a:r>
            <a:r>
              <a:rPr lang="tr-TR" sz="2600" dirty="0">
                <a:latin typeface="Calibri" panose="020F0502020204030204" pitchFamily="34" charset="0"/>
                <a:ea typeface="Calibri" panose="020F0502020204030204" pitchFamily="34" charset="0"/>
                <a:cs typeface="Times New Roman" panose="02020603050405020304" pitchFamily="18" charset="0"/>
              </a:rPr>
              <a:t> yaygınlaştırılacaktır</a:t>
            </a:r>
          </a:p>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4- Göçmen</a:t>
            </a:r>
            <a:r>
              <a:rPr lang="tr-TR" sz="2600" dirty="0">
                <a:latin typeface="Calibri" panose="020F0502020204030204" pitchFamily="34" charset="0"/>
                <a:ea typeface="Calibri" panose="020F0502020204030204" pitchFamily="34" charset="0"/>
                <a:cs typeface="Times New Roman" panose="02020603050405020304" pitchFamily="18" charset="0"/>
              </a:rPr>
              <a:t>, geçici koruma altındaki ve mevsimlik tarım işçisi çocuklarla okulsuz köy ve köy altı yerleşim yerlerindeki çocukların bulunduğu okullarda </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hızlandırılmış, yoğun ve bir arada yaşamı destekleyici müfredatlar oluşturulacaktır</a:t>
            </a:r>
            <a:r>
              <a:rPr lang="tr-TR" sz="2600" dirty="0" smtClean="0">
                <a:solidFill>
                  <a:schemeClr val="accent1"/>
                </a:solidFill>
                <a:latin typeface="Calibri" panose="020F0502020204030204" pitchFamily="34" charset="0"/>
                <a:ea typeface="Calibri" panose="020F0502020204030204" pitchFamily="34" charset="0"/>
                <a:cs typeface="Times New Roman" panose="02020603050405020304" pitchFamily="18" charset="0"/>
              </a:rPr>
              <a:t>.</a:t>
            </a:r>
            <a:endPar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7" name="Dikdörtgen 16"/>
          <p:cNvSpPr/>
          <p:nvPr/>
        </p:nvSpPr>
        <p:spPr>
          <a:xfrm rot="16200000">
            <a:off x="-647635" y="5276212"/>
            <a:ext cx="2121093" cy="769441"/>
          </a:xfrm>
          <a:prstGeom prst="rect">
            <a:avLst/>
          </a:prstGeom>
        </p:spPr>
        <p:txBody>
          <a:bodyPr wrap="none">
            <a:spAutoFit/>
          </a:bodyPr>
          <a:lstStyle/>
          <a:p>
            <a:r>
              <a:rPr lang="tr-TR" sz="44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HEDEF 3</a:t>
            </a:r>
            <a:endParaRPr lang="tr-TR" sz="4400" dirty="0"/>
          </a:p>
        </p:txBody>
      </p:sp>
      <p:pic>
        <p:nvPicPr>
          <p:cNvPr id="18" name="3 Resim" descr="merkezefendi mem logo2.jpg"/>
          <p:cNvPicPr>
            <a:picLocks noChangeAspect="1"/>
          </p:cNvPicPr>
          <p:nvPr/>
        </p:nvPicPr>
        <p:blipFill>
          <a:blip r:embed="rId3" cstate="print"/>
          <a:srcRect/>
          <a:stretch>
            <a:fillRect/>
          </a:stretch>
        </p:blipFill>
        <p:spPr bwMode="auto">
          <a:xfrm>
            <a:off x="56446" y="101599"/>
            <a:ext cx="1557865" cy="1461054"/>
          </a:xfrm>
          <a:prstGeom prst="rect">
            <a:avLst/>
          </a:prstGeom>
          <a:noFill/>
          <a:ln w="9525">
            <a:noFill/>
            <a:miter lim="800000"/>
            <a:headEnd/>
            <a:tailEnd/>
          </a:ln>
        </p:spPr>
      </p:pic>
    </p:spTree>
    <p:extLst>
      <p:ext uri="{BB962C8B-B14F-4D97-AF65-F5344CB8AC3E}">
        <p14:creationId xmlns="" xmlns:p14="http://schemas.microsoft.com/office/powerpoint/2010/main" val="112253181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830571" y="156526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Akış Çizelgesi: Ayıkla 3"/>
          <p:cNvSpPr/>
          <p:nvPr/>
        </p:nvSpPr>
        <p:spPr>
          <a:xfrm rot="5400000">
            <a:off x="5006406" y="36669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Oval 5"/>
          <p:cNvSpPr/>
          <p:nvPr/>
        </p:nvSpPr>
        <p:spPr>
          <a:xfrm>
            <a:off x="127011" y="116881"/>
            <a:ext cx="1407120" cy="140712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7" name="Düz Bağlayıcı 6"/>
          <p:cNvCxnSpPr>
            <a:stCxn id="6" idx="6"/>
          </p:cNvCxnSpPr>
          <p:nvPr/>
        </p:nvCxnSpPr>
        <p:spPr>
          <a:xfrm>
            <a:off x="1534133" y="820445"/>
            <a:ext cx="10657871" cy="186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a:stCxn id="6" idx="4"/>
          </p:cNvCxnSpPr>
          <p:nvPr/>
        </p:nvCxnSpPr>
        <p:spPr>
          <a:xfrm>
            <a:off x="830571" y="1524005"/>
            <a:ext cx="0" cy="53339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Yay 8"/>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0" name="Yuvarlatılmış Dikdörtgen 9"/>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Metin kutusu 10"/>
          <p:cNvSpPr txBox="1"/>
          <p:nvPr/>
        </p:nvSpPr>
        <p:spPr>
          <a:xfrm>
            <a:off x="5475749" y="211327"/>
            <a:ext cx="6716255" cy="584775"/>
          </a:xfrm>
          <a:prstGeom prst="rect">
            <a:avLst/>
          </a:prstGeom>
          <a:noFill/>
        </p:spPr>
        <p:txBody>
          <a:bodyPr wrap="square" rtlCol="0">
            <a:spAutoFit/>
          </a:bodyPr>
          <a:lstStyle/>
          <a:p>
            <a:pPr algn="ctr"/>
            <a:r>
              <a:rPr lang="tr-TR" sz="3200" b="1" dirty="0" smtClean="0">
                <a:effectLst>
                  <a:outerShdw blurRad="38100" dist="38100" dir="2700000" algn="tl">
                    <a:srgbClr val="000000">
                      <a:alpha val="43137"/>
                    </a:srgbClr>
                  </a:outerShdw>
                </a:effectLst>
                <a:latin typeface="Trebuchet MS" panose="020B0603020202020204" pitchFamily="34" charset="0"/>
              </a:rPr>
              <a:t>2023 EĞİTİM VİZYONU</a:t>
            </a:r>
            <a:endParaRPr lang="tr-TR" sz="3200" b="1" dirty="0">
              <a:effectLst>
                <a:outerShdw blurRad="38100" dist="38100" dir="2700000" algn="tl">
                  <a:srgbClr val="000000">
                    <a:alpha val="43137"/>
                  </a:srgbClr>
                </a:outerShdw>
              </a:effectLst>
              <a:latin typeface="Trebuchet MS" panose="020B0603020202020204" pitchFamily="34" charset="0"/>
            </a:endParaRPr>
          </a:p>
        </p:txBody>
      </p:sp>
      <p:sp>
        <p:nvSpPr>
          <p:cNvPr id="12" name="11 Slayt Numarası Yer Tutucusu"/>
          <p:cNvSpPr>
            <a:spLocks noGrp="1"/>
          </p:cNvSpPr>
          <p:nvPr>
            <p:ph type="sldNum" sz="quarter" idx="12"/>
          </p:nvPr>
        </p:nvSpPr>
        <p:spPr/>
        <p:txBody>
          <a:bodyPr/>
          <a:lstStyle/>
          <a:p>
            <a:fld id="{92906C5C-297D-40D7-908D-F30303E58C5D}" type="slidenum">
              <a:rPr lang="tr-TR" smtClean="0"/>
              <a:pPr/>
              <a:t>95</a:t>
            </a:fld>
            <a:endParaRPr lang="tr-TR"/>
          </a:p>
        </p:txBody>
      </p:sp>
      <p:sp>
        <p:nvSpPr>
          <p:cNvPr id="2" name="Dikdörtgen 1"/>
          <p:cNvSpPr/>
          <p:nvPr/>
        </p:nvSpPr>
        <p:spPr>
          <a:xfrm>
            <a:off x="830572" y="1557642"/>
            <a:ext cx="11361429" cy="652166"/>
          </a:xfrm>
          <a:prstGeom prst="rect">
            <a:avLst/>
          </a:prstGeom>
        </p:spPr>
        <p:txBody>
          <a:bodyPr wrap="square">
            <a:spAutoFit/>
          </a:bodyPr>
          <a:lstStyle/>
          <a:p>
            <a:pPr algn="ctr">
              <a:lnSpc>
                <a:spcPct val="107000"/>
              </a:lnSpc>
              <a:spcAft>
                <a:spcPts val="800"/>
              </a:spcAft>
            </a:pPr>
            <a:r>
              <a:rPr lang="tr-TR" sz="3400" b="1"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ERKEN ÇOCUKLUK</a:t>
            </a:r>
            <a:endParaRPr lang="tr-TR" sz="3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Yuvarlatılmış Dikdörtgen 13"/>
          <p:cNvSpPr/>
          <p:nvPr/>
        </p:nvSpPr>
        <p:spPr>
          <a:xfrm>
            <a:off x="830571" y="228379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830572" y="2334842"/>
            <a:ext cx="11361429" cy="553357"/>
          </a:xfrm>
          <a:prstGeom prst="rect">
            <a:avLst/>
          </a:prstGeom>
        </p:spPr>
        <p:txBody>
          <a:bodyPr wrap="square">
            <a:spAutoFit/>
          </a:bodyPr>
          <a:lstStyle/>
          <a:p>
            <a:pPr algn="ctr">
              <a:lnSpc>
                <a:spcPct val="107000"/>
              </a:lnSpc>
              <a:spcAft>
                <a:spcPts val="800"/>
              </a:spcAft>
            </a:pPr>
            <a:r>
              <a:rPr lang="tr-TR"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ŞARTLARI ELVERİŞSİZ GRUPLARDA EĞİTİMİN NİTELİĞİ ARTIRILACAK</a:t>
            </a:r>
          </a:p>
        </p:txBody>
      </p:sp>
      <p:sp>
        <p:nvSpPr>
          <p:cNvPr id="16" name="Dikdörtgen 15"/>
          <p:cNvSpPr/>
          <p:nvPr/>
        </p:nvSpPr>
        <p:spPr>
          <a:xfrm>
            <a:off x="830572" y="3002323"/>
            <a:ext cx="11026149" cy="948593"/>
          </a:xfrm>
          <a:prstGeom prst="rect">
            <a:avLst/>
          </a:prstGeom>
        </p:spPr>
        <p:txBody>
          <a:bodyPr wrap="square">
            <a:spAutoFit/>
          </a:bodyPr>
          <a:lstStyle/>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5- </a:t>
            </a:r>
            <a:r>
              <a:rPr lang="tr-TR" sz="2600" dirty="0" smtClean="0">
                <a:solidFill>
                  <a:schemeClr val="accent1"/>
                </a:solidFill>
                <a:latin typeface="Calibri" panose="020F0502020204030204" pitchFamily="34" charset="0"/>
                <a:ea typeface="Calibri" panose="020F0502020204030204" pitchFamily="34" charset="0"/>
                <a:cs typeface="Times New Roman" panose="02020603050405020304" pitchFamily="18" charset="0"/>
              </a:rPr>
              <a:t>Erken </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çocukluk eğitiminde özel gereksinimli çocukların uyumunun sağlanması için gerekli öğretmen eğitimlerinin verilmesi </a:t>
            </a:r>
            <a:r>
              <a:rPr lang="tr-TR" sz="2600" dirty="0">
                <a:latin typeface="Calibri" panose="020F0502020204030204" pitchFamily="34" charset="0"/>
                <a:ea typeface="Calibri" panose="020F0502020204030204" pitchFamily="34" charset="0"/>
                <a:cs typeface="Times New Roman" panose="02020603050405020304" pitchFamily="18" charset="0"/>
              </a:rPr>
              <a:t>pilot uygulamalarla başlatılacaktır</a:t>
            </a:r>
            <a:r>
              <a:rPr lang="tr-TR" sz="2600" dirty="0" smtClean="0">
                <a:latin typeface="Calibri" panose="020F0502020204030204" pitchFamily="34" charset="0"/>
                <a:ea typeface="Calibri" panose="020F0502020204030204" pitchFamily="34" charset="0"/>
                <a:cs typeface="Times New Roman" panose="02020603050405020304" pitchFamily="18" charset="0"/>
              </a:rPr>
              <a:t>.</a:t>
            </a:r>
            <a:endParaRPr lang="tr-TR" sz="2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7" name="Dikdörtgen 16"/>
          <p:cNvSpPr/>
          <p:nvPr/>
        </p:nvSpPr>
        <p:spPr>
          <a:xfrm rot="16200000">
            <a:off x="-647635" y="5276212"/>
            <a:ext cx="2121093" cy="769441"/>
          </a:xfrm>
          <a:prstGeom prst="rect">
            <a:avLst/>
          </a:prstGeom>
        </p:spPr>
        <p:txBody>
          <a:bodyPr wrap="none">
            <a:spAutoFit/>
          </a:bodyPr>
          <a:lstStyle/>
          <a:p>
            <a:r>
              <a:rPr lang="tr-TR" sz="44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HEDEF 3</a:t>
            </a:r>
            <a:endParaRPr lang="tr-TR" sz="4400" dirty="0"/>
          </a:p>
        </p:txBody>
      </p:sp>
      <p:pic>
        <p:nvPicPr>
          <p:cNvPr id="18" name="3 Resim" descr="merkezefendi mem logo2.jpg"/>
          <p:cNvPicPr>
            <a:picLocks noChangeAspect="1"/>
          </p:cNvPicPr>
          <p:nvPr/>
        </p:nvPicPr>
        <p:blipFill>
          <a:blip r:embed="rId3" cstate="print"/>
          <a:srcRect/>
          <a:stretch>
            <a:fillRect/>
          </a:stretch>
        </p:blipFill>
        <p:spPr bwMode="auto">
          <a:xfrm>
            <a:off x="56446" y="101599"/>
            <a:ext cx="1557865" cy="1461054"/>
          </a:xfrm>
          <a:prstGeom prst="rect">
            <a:avLst/>
          </a:prstGeom>
          <a:noFill/>
          <a:ln w="9525">
            <a:noFill/>
            <a:miter lim="800000"/>
            <a:headEnd/>
            <a:tailEnd/>
          </a:ln>
        </p:spPr>
      </p:pic>
    </p:spTree>
    <p:extLst>
      <p:ext uri="{BB962C8B-B14F-4D97-AF65-F5344CB8AC3E}">
        <p14:creationId xmlns="" xmlns:p14="http://schemas.microsoft.com/office/powerpoint/2010/main" val="422816688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830571" y="156526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Akış Çizelgesi: Ayıkla 3"/>
          <p:cNvSpPr/>
          <p:nvPr/>
        </p:nvSpPr>
        <p:spPr>
          <a:xfrm rot="5400000">
            <a:off x="5006406" y="36669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Oval 5"/>
          <p:cNvSpPr/>
          <p:nvPr/>
        </p:nvSpPr>
        <p:spPr>
          <a:xfrm>
            <a:off x="127011" y="116881"/>
            <a:ext cx="1407120" cy="140712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7" name="Düz Bağlayıcı 6"/>
          <p:cNvCxnSpPr>
            <a:stCxn id="6" idx="6"/>
          </p:cNvCxnSpPr>
          <p:nvPr/>
        </p:nvCxnSpPr>
        <p:spPr>
          <a:xfrm>
            <a:off x="1534133" y="820445"/>
            <a:ext cx="10657871" cy="186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a:stCxn id="6" idx="4"/>
          </p:cNvCxnSpPr>
          <p:nvPr/>
        </p:nvCxnSpPr>
        <p:spPr>
          <a:xfrm>
            <a:off x="830571" y="1524005"/>
            <a:ext cx="0" cy="53339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Yay 8"/>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0" name="Yuvarlatılmış Dikdörtgen 9"/>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Metin kutusu 10"/>
          <p:cNvSpPr txBox="1"/>
          <p:nvPr/>
        </p:nvSpPr>
        <p:spPr>
          <a:xfrm>
            <a:off x="5475749" y="211327"/>
            <a:ext cx="6716255" cy="584775"/>
          </a:xfrm>
          <a:prstGeom prst="rect">
            <a:avLst/>
          </a:prstGeom>
          <a:noFill/>
        </p:spPr>
        <p:txBody>
          <a:bodyPr wrap="square" rtlCol="0">
            <a:spAutoFit/>
          </a:bodyPr>
          <a:lstStyle/>
          <a:p>
            <a:pPr algn="ctr"/>
            <a:r>
              <a:rPr lang="tr-TR" sz="3200" b="1" dirty="0" smtClean="0">
                <a:effectLst>
                  <a:outerShdw blurRad="38100" dist="38100" dir="2700000" algn="tl">
                    <a:srgbClr val="000000">
                      <a:alpha val="43137"/>
                    </a:srgbClr>
                  </a:outerShdw>
                </a:effectLst>
                <a:latin typeface="Trebuchet MS" panose="020B0603020202020204" pitchFamily="34" charset="0"/>
              </a:rPr>
              <a:t>2023 EĞİTİM VİZYONU</a:t>
            </a:r>
            <a:endParaRPr lang="tr-TR" sz="3200" b="1" dirty="0">
              <a:effectLst>
                <a:outerShdw blurRad="38100" dist="38100" dir="2700000" algn="tl">
                  <a:srgbClr val="000000">
                    <a:alpha val="43137"/>
                  </a:srgbClr>
                </a:outerShdw>
              </a:effectLst>
              <a:latin typeface="Trebuchet MS" panose="020B0603020202020204" pitchFamily="34" charset="0"/>
            </a:endParaRPr>
          </a:p>
        </p:txBody>
      </p:sp>
      <p:sp>
        <p:nvSpPr>
          <p:cNvPr id="12" name="11 Slayt Numarası Yer Tutucusu"/>
          <p:cNvSpPr>
            <a:spLocks noGrp="1"/>
          </p:cNvSpPr>
          <p:nvPr>
            <p:ph type="sldNum" sz="quarter" idx="12"/>
          </p:nvPr>
        </p:nvSpPr>
        <p:spPr/>
        <p:txBody>
          <a:bodyPr/>
          <a:lstStyle/>
          <a:p>
            <a:fld id="{92906C5C-297D-40D7-908D-F30303E58C5D}" type="slidenum">
              <a:rPr lang="tr-TR" smtClean="0"/>
              <a:pPr/>
              <a:t>96</a:t>
            </a:fld>
            <a:endParaRPr lang="tr-TR"/>
          </a:p>
        </p:txBody>
      </p:sp>
      <p:sp>
        <p:nvSpPr>
          <p:cNvPr id="2" name="Dikdörtgen 1"/>
          <p:cNvSpPr/>
          <p:nvPr/>
        </p:nvSpPr>
        <p:spPr>
          <a:xfrm>
            <a:off x="830572" y="1557642"/>
            <a:ext cx="11361429" cy="652166"/>
          </a:xfrm>
          <a:prstGeom prst="rect">
            <a:avLst/>
          </a:prstGeom>
        </p:spPr>
        <p:txBody>
          <a:bodyPr wrap="square">
            <a:spAutoFit/>
          </a:bodyPr>
          <a:lstStyle/>
          <a:p>
            <a:pPr algn="ctr">
              <a:lnSpc>
                <a:spcPct val="107000"/>
              </a:lnSpc>
              <a:spcAft>
                <a:spcPts val="800"/>
              </a:spcAft>
            </a:pPr>
            <a:r>
              <a:rPr lang="tr-TR" sz="3400" b="1"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TEMEL EĞİTİM</a:t>
            </a:r>
            <a:endParaRPr lang="tr-TR" sz="3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Yuvarlatılmış Dikdörtgen 13"/>
          <p:cNvSpPr/>
          <p:nvPr/>
        </p:nvSpPr>
        <p:spPr>
          <a:xfrm>
            <a:off x="830571" y="2283792"/>
            <a:ext cx="11361431" cy="101438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830572" y="2283791"/>
            <a:ext cx="11361429" cy="1014380"/>
          </a:xfrm>
          <a:prstGeom prst="rect">
            <a:avLst/>
          </a:prstGeom>
        </p:spPr>
        <p:txBody>
          <a:bodyPr wrap="square">
            <a:spAutoFit/>
          </a:bodyPr>
          <a:lstStyle/>
          <a:p>
            <a:pPr algn="ctr">
              <a:lnSpc>
                <a:spcPct val="107000"/>
              </a:lnSpc>
              <a:spcAft>
                <a:spcPts val="800"/>
              </a:spcAft>
            </a:pPr>
            <a:r>
              <a:rPr lang="tr-TR"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İLKOKUL ve ORTAOKULLAR GELİŞİMSEL AÇIDAN YENİDEN YAPILANDIRILACAK</a:t>
            </a:r>
          </a:p>
        </p:txBody>
      </p:sp>
      <p:sp>
        <p:nvSpPr>
          <p:cNvPr id="17" name="Dikdörtgen 16"/>
          <p:cNvSpPr/>
          <p:nvPr/>
        </p:nvSpPr>
        <p:spPr>
          <a:xfrm rot="16200000">
            <a:off x="-647635" y="5276212"/>
            <a:ext cx="2121093" cy="769441"/>
          </a:xfrm>
          <a:prstGeom prst="rect">
            <a:avLst/>
          </a:prstGeom>
        </p:spPr>
        <p:txBody>
          <a:bodyPr wrap="none">
            <a:spAutoFit/>
          </a:bodyPr>
          <a:lstStyle/>
          <a:p>
            <a:r>
              <a:rPr lang="tr-TR" sz="44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HEDEF 1</a:t>
            </a:r>
            <a:endParaRPr lang="tr-TR" sz="4400" dirty="0"/>
          </a:p>
        </p:txBody>
      </p:sp>
      <p:sp>
        <p:nvSpPr>
          <p:cNvPr id="18" name="Dikdörtgen 17"/>
          <p:cNvSpPr/>
          <p:nvPr/>
        </p:nvSpPr>
        <p:spPr>
          <a:xfrm>
            <a:off x="830572" y="3381704"/>
            <a:ext cx="11026149" cy="2866297"/>
          </a:xfrm>
          <a:prstGeom prst="rect">
            <a:avLst/>
          </a:prstGeom>
        </p:spPr>
        <p:txBody>
          <a:bodyPr wrap="square">
            <a:spAutoFit/>
          </a:bodyPr>
          <a:lstStyle/>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1- İlkokul </a:t>
            </a:r>
            <a:r>
              <a:rPr lang="tr-TR" sz="2600" dirty="0">
                <a:latin typeface="Calibri" panose="020F0502020204030204" pitchFamily="34" charset="0"/>
                <a:ea typeface="Calibri" panose="020F0502020204030204" pitchFamily="34" charset="0"/>
                <a:cs typeface="Times New Roman" panose="02020603050405020304" pitchFamily="18" charset="0"/>
              </a:rPr>
              <a:t>müfredatları çocukların </a:t>
            </a:r>
            <a:r>
              <a:rPr lang="tr-TR" sz="2600" u="sng"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ilgi, yetenek ve mizaçlarına uygun olarak </a:t>
            </a:r>
            <a:r>
              <a:rPr lang="tr-TR" sz="2600" u="sng" dirty="0" smtClean="0">
                <a:solidFill>
                  <a:schemeClr val="accent1"/>
                </a:solidFill>
                <a:latin typeface="Calibri" panose="020F0502020204030204" pitchFamily="34" charset="0"/>
                <a:ea typeface="Calibri" panose="020F0502020204030204" pitchFamily="34" charset="0"/>
                <a:cs typeface="Times New Roman" panose="02020603050405020304" pitchFamily="18" charset="0"/>
              </a:rPr>
              <a:t>iyileştirilecektir.</a:t>
            </a:r>
            <a:endParaRPr lang="tr-TR" sz="2600" u="sng"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2- İlkokul </a:t>
            </a:r>
            <a:r>
              <a:rPr lang="tr-TR" sz="2600" dirty="0">
                <a:latin typeface="Calibri" panose="020F0502020204030204" pitchFamily="34" charset="0"/>
                <a:ea typeface="Calibri" panose="020F0502020204030204" pitchFamily="34" charset="0"/>
                <a:cs typeface="Times New Roman" panose="02020603050405020304" pitchFamily="18" charset="0"/>
              </a:rPr>
              <a:t>ve ortaokullarda çocuğun bütüncül gelişimi esas alınarak </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ders sayısı ve ders çizelgesi hafifletilip yeniden yapılandırılacaktır.</a:t>
            </a:r>
          </a:p>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3- </a:t>
            </a:r>
            <a:r>
              <a:rPr lang="tr-TR" sz="2600" dirty="0" smtClean="0">
                <a:solidFill>
                  <a:schemeClr val="accent1"/>
                </a:solidFill>
                <a:latin typeface="Calibri" panose="020F0502020204030204" pitchFamily="34" charset="0"/>
                <a:ea typeface="Calibri" panose="020F0502020204030204" pitchFamily="34" charset="0"/>
                <a:cs typeface="Times New Roman" panose="02020603050405020304" pitchFamily="18" charset="0"/>
              </a:rPr>
              <a:t>İlkokullarda </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not yerine çocukların gelişimsel özellikleri dikkate alınarak </a:t>
            </a:r>
            <a:r>
              <a:rPr lang="tr-TR" sz="2600" dirty="0">
                <a:latin typeface="Calibri" panose="020F0502020204030204" pitchFamily="34" charset="0"/>
                <a:ea typeface="Calibri" panose="020F0502020204030204" pitchFamily="34" charset="0"/>
                <a:cs typeface="Times New Roman" panose="02020603050405020304" pitchFamily="18" charset="0"/>
              </a:rPr>
              <a:t>çok yönlü değerlendirme sistemi kurulacaktır</a:t>
            </a:r>
            <a:r>
              <a:rPr lang="tr-TR" sz="2600" dirty="0" smtClean="0">
                <a:latin typeface="Calibri" panose="020F0502020204030204" pitchFamily="34" charset="0"/>
                <a:ea typeface="Calibri" panose="020F0502020204030204" pitchFamily="34" charset="0"/>
                <a:cs typeface="Times New Roman" panose="02020603050405020304" pitchFamily="18" charset="0"/>
              </a:rPr>
              <a:t>.</a:t>
            </a:r>
            <a:endParaRPr lang="tr-TR" sz="2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6" name="3 Resim" descr="merkezefendi mem logo2.jpg"/>
          <p:cNvPicPr>
            <a:picLocks noChangeAspect="1"/>
          </p:cNvPicPr>
          <p:nvPr/>
        </p:nvPicPr>
        <p:blipFill>
          <a:blip r:embed="rId3" cstate="print"/>
          <a:srcRect/>
          <a:stretch>
            <a:fillRect/>
          </a:stretch>
        </p:blipFill>
        <p:spPr bwMode="auto">
          <a:xfrm>
            <a:off x="56446" y="101599"/>
            <a:ext cx="1557865" cy="1461054"/>
          </a:xfrm>
          <a:prstGeom prst="rect">
            <a:avLst/>
          </a:prstGeom>
          <a:noFill/>
          <a:ln w="9525">
            <a:noFill/>
            <a:miter lim="800000"/>
            <a:headEnd/>
            <a:tailEnd/>
          </a:ln>
        </p:spPr>
      </p:pic>
    </p:spTree>
    <p:extLst>
      <p:ext uri="{BB962C8B-B14F-4D97-AF65-F5344CB8AC3E}">
        <p14:creationId xmlns="" xmlns:p14="http://schemas.microsoft.com/office/powerpoint/2010/main" val="116947756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830571" y="156526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Akış Çizelgesi: Ayıkla 3"/>
          <p:cNvSpPr/>
          <p:nvPr/>
        </p:nvSpPr>
        <p:spPr>
          <a:xfrm rot="5400000">
            <a:off x="5006406" y="36669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Oval 5"/>
          <p:cNvSpPr/>
          <p:nvPr/>
        </p:nvSpPr>
        <p:spPr>
          <a:xfrm>
            <a:off x="127011" y="116881"/>
            <a:ext cx="1407120" cy="140712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7" name="Düz Bağlayıcı 6"/>
          <p:cNvCxnSpPr>
            <a:stCxn id="6" idx="6"/>
          </p:cNvCxnSpPr>
          <p:nvPr/>
        </p:nvCxnSpPr>
        <p:spPr>
          <a:xfrm>
            <a:off x="1534133" y="820445"/>
            <a:ext cx="10657871" cy="186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a:stCxn id="6" idx="4"/>
          </p:cNvCxnSpPr>
          <p:nvPr/>
        </p:nvCxnSpPr>
        <p:spPr>
          <a:xfrm>
            <a:off x="830571" y="1524005"/>
            <a:ext cx="0" cy="53339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Yay 8"/>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0" name="Yuvarlatılmış Dikdörtgen 9"/>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Metin kutusu 10"/>
          <p:cNvSpPr txBox="1"/>
          <p:nvPr/>
        </p:nvSpPr>
        <p:spPr>
          <a:xfrm>
            <a:off x="5475749" y="211327"/>
            <a:ext cx="6716255" cy="584775"/>
          </a:xfrm>
          <a:prstGeom prst="rect">
            <a:avLst/>
          </a:prstGeom>
          <a:noFill/>
        </p:spPr>
        <p:txBody>
          <a:bodyPr wrap="square" rtlCol="0">
            <a:spAutoFit/>
          </a:bodyPr>
          <a:lstStyle/>
          <a:p>
            <a:pPr algn="ctr"/>
            <a:r>
              <a:rPr lang="tr-TR" sz="3200" b="1" dirty="0" smtClean="0">
                <a:effectLst>
                  <a:outerShdw blurRad="38100" dist="38100" dir="2700000" algn="tl">
                    <a:srgbClr val="000000">
                      <a:alpha val="43137"/>
                    </a:srgbClr>
                  </a:outerShdw>
                </a:effectLst>
                <a:latin typeface="Trebuchet MS" panose="020B0603020202020204" pitchFamily="34" charset="0"/>
              </a:rPr>
              <a:t>2023 EĞİTİM VİZYONU</a:t>
            </a:r>
            <a:endParaRPr lang="tr-TR" sz="3200" b="1" dirty="0">
              <a:effectLst>
                <a:outerShdw blurRad="38100" dist="38100" dir="2700000" algn="tl">
                  <a:srgbClr val="000000">
                    <a:alpha val="43137"/>
                  </a:srgbClr>
                </a:outerShdw>
              </a:effectLst>
              <a:latin typeface="Trebuchet MS" panose="020B0603020202020204" pitchFamily="34" charset="0"/>
            </a:endParaRPr>
          </a:p>
        </p:txBody>
      </p:sp>
      <p:sp>
        <p:nvSpPr>
          <p:cNvPr id="12" name="11 Slayt Numarası Yer Tutucusu"/>
          <p:cNvSpPr>
            <a:spLocks noGrp="1"/>
          </p:cNvSpPr>
          <p:nvPr>
            <p:ph type="sldNum" sz="quarter" idx="12"/>
          </p:nvPr>
        </p:nvSpPr>
        <p:spPr/>
        <p:txBody>
          <a:bodyPr/>
          <a:lstStyle/>
          <a:p>
            <a:fld id="{92906C5C-297D-40D7-908D-F30303E58C5D}" type="slidenum">
              <a:rPr lang="tr-TR" smtClean="0"/>
              <a:pPr/>
              <a:t>97</a:t>
            </a:fld>
            <a:endParaRPr lang="tr-TR"/>
          </a:p>
        </p:txBody>
      </p:sp>
      <p:sp>
        <p:nvSpPr>
          <p:cNvPr id="2" name="Dikdörtgen 1"/>
          <p:cNvSpPr/>
          <p:nvPr/>
        </p:nvSpPr>
        <p:spPr>
          <a:xfrm>
            <a:off x="830572" y="1557642"/>
            <a:ext cx="11361429" cy="652166"/>
          </a:xfrm>
          <a:prstGeom prst="rect">
            <a:avLst/>
          </a:prstGeom>
        </p:spPr>
        <p:txBody>
          <a:bodyPr wrap="square">
            <a:spAutoFit/>
          </a:bodyPr>
          <a:lstStyle/>
          <a:p>
            <a:pPr algn="ctr">
              <a:lnSpc>
                <a:spcPct val="107000"/>
              </a:lnSpc>
              <a:spcAft>
                <a:spcPts val="800"/>
              </a:spcAft>
            </a:pPr>
            <a:r>
              <a:rPr lang="tr-TR" sz="3400" b="1"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TEMEL EĞİTİM</a:t>
            </a:r>
            <a:endParaRPr lang="tr-TR" sz="3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Yuvarlatılmış Dikdörtgen 13"/>
          <p:cNvSpPr/>
          <p:nvPr/>
        </p:nvSpPr>
        <p:spPr>
          <a:xfrm>
            <a:off x="830571" y="2283792"/>
            <a:ext cx="11361431" cy="101438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830572" y="2283791"/>
            <a:ext cx="11361429" cy="1014380"/>
          </a:xfrm>
          <a:prstGeom prst="rect">
            <a:avLst/>
          </a:prstGeom>
        </p:spPr>
        <p:txBody>
          <a:bodyPr wrap="square">
            <a:spAutoFit/>
          </a:bodyPr>
          <a:lstStyle/>
          <a:p>
            <a:pPr algn="ctr">
              <a:lnSpc>
                <a:spcPct val="107000"/>
              </a:lnSpc>
              <a:spcAft>
                <a:spcPts val="800"/>
              </a:spcAft>
            </a:pPr>
            <a:r>
              <a:rPr lang="tr-TR"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İLKOKUL ve ORTAOKULLAR GELİŞİMSEL AÇIDAN YENİDEN YAPILANDIRILACAK</a:t>
            </a:r>
          </a:p>
        </p:txBody>
      </p:sp>
      <p:sp>
        <p:nvSpPr>
          <p:cNvPr id="17" name="Dikdörtgen 16"/>
          <p:cNvSpPr/>
          <p:nvPr/>
        </p:nvSpPr>
        <p:spPr>
          <a:xfrm rot="16200000">
            <a:off x="-647635" y="5276212"/>
            <a:ext cx="2121093" cy="769441"/>
          </a:xfrm>
          <a:prstGeom prst="rect">
            <a:avLst/>
          </a:prstGeom>
        </p:spPr>
        <p:txBody>
          <a:bodyPr wrap="none">
            <a:spAutoFit/>
          </a:bodyPr>
          <a:lstStyle/>
          <a:p>
            <a:r>
              <a:rPr lang="tr-TR" sz="44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HEDEF 1</a:t>
            </a:r>
            <a:endParaRPr lang="tr-TR" sz="4400" dirty="0"/>
          </a:p>
        </p:txBody>
      </p:sp>
      <p:sp>
        <p:nvSpPr>
          <p:cNvPr id="18" name="Dikdörtgen 17"/>
          <p:cNvSpPr/>
          <p:nvPr/>
        </p:nvSpPr>
        <p:spPr>
          <a:xfrm>
            <a:off x="830572" y="3381704"/>
            <a:ext cx="11026149" cy="2866297"/>
          </a:xfrm>
          <a:prstGeom prst="rect">
            <a:avLst/>
          </a:prstGeom>
        </p:spPr>
        <p:txBody>
          <a:bodyPr wrap="square">
            <a:spAutoFit/>
          </a:bodyPr>
          <a:lstStyle/>
          <a:p>
            <a:pPr algn="just">
              <a:lnSpc>
                <a:spcPct val="107000"/>
              </a:lnSpc>
              <a:spcAft>
                <a:spcPts val="800"/>
              </a:spcAft>
            </a:pPr>
            <a:r>
              <a:rPr lang="tr-TR" sz="2600" dirty="0">
                <a:latin typeface="Calibri" panose="020F0502020204030204" pitchFamily="34" charset="0"/>
                <a:ea typeface="Calibri" panose="020F0502020204030204" pitchFamily="34" charset="0"/>
                <a:cs typeface="Times New Roman" panose="02020603050405020304" pitchFamily="18" charset="0"/>
              </a:rPr>
              <a:t>4</a:t>
            </a:r>
            <a:r>
              <a:rPr lang="tr-TR" sz="2600" dirty="0" smtClean="0">
                <a:latin typeface="Calibri" panose="020F0502020204030204" pitchFamily="34" charset="0"/>
                <a:ea typeface="Calibri" panose="020F0502020204030204" pitchFamily="34" charset="0"/>
                <a:cs typeface="Times New Roman" panose="02020603050405020304" pitchFamily="18" charset="0"/>
              </a:rPr>
              <a:t>- İlkokullarda </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teneffüs ve serbest etkinlik saatleri yeniden düzenlenecektir.</a:t>
            </a:r>
          </a:p>
          <a:p>
            <a:pPr algn="just">
              <a:lnSpc>
                <a:spcPct val="107000"/>
              </a:lnSpc>
              <a:spcAft>
                <a:spcPts val="800"/>
              </a:spcAft>
            </a:pPr>
            <a:r>
              <a:rPr lang="tr-TR" sz="2600" dirty="0">
                <a:latin typeface="Calibri" panose="020F0502020204030204" pitchFamily="34" charset="0"/>
                <a:ea typeface="Calibri" panose="020F0502020204030204" pitchFamily="34" charset="0"/>
                <a:cs typeface="Times New Roman" panose="02020603050405020304" pitchFamily="18" charset="0"/>
              </a:rPr>
              <a:t>5</a:t>
            </a:r>
            <a:r>
              <a:rPr lang="tr-TR" sz="2600" dirty="0" smtClean="0">
                <a:latin typeface="Calibri" panose="020F0502020204030204" pitchFamily="34" charset="0"/>
                <a:ea typeface="Calibri" panose="020F0502020204030204" pitchFamily="34" charset="0"/>
                <a:cs typeface="Times New Roman" panose="02020603050405020304" pitchFamily="18" charset="0"/>
              </a:rPr>
              <a:t>- Tüm </a:t>
            </a:r>
            <a:r>
              <a:rPr lang="tr-TR" sz="2600" dirty="0">
                <a:latin typeface="Calibri" panose="020F0502020204030204" pitchFamily="34" charset="0"/>
                <a:ea typeface="Calibri" panose="020F0502020204030204" pitchFamily="34" charset="0"/>
                <a:cs typeface="Times New Roman" panose="02020603050405020304" pitchFamily="18" charset="0"/>
              </a:rPr>
              <a:t>temel eğitim kurumlarında çocukların düşünsel, duygusal ve fiziksel ihtiyaçlarını destekleyen </a:t>
            </a:r>
            <a:r>
              <a:rPr lang="tr-TR" sz="2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Tasarım - Beceri Atölyeleri kurulacak </a:t>
            </a:r>
            <a:r>
              <a:rPr lang="tr-TR" sz="2600" dirty="0">
                <a:latin typeface="Calibri" panose="020F0502020204030204" pitchFamily="34" charset="0"/>
                <a:ea typeface="Calibri" panose="020F0502020204030204" pitchFamily="34" charset="0"/>
                <a:cs typeface="Times New Roman" panose="02020603050405020304" pitchFamily="18" charset="0"/>
              </a:rPr>
              <a:t>ve ulusal standartları oluşturulacaktır</a:t>
            </a:r>
            <a:r>
              <a:rPr lang="tr-TR" sz="2600" dirty="0" smtClean="0">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spcAft>
                <a:spcPts val="800"/>
              </a:spcAft>
            </a:pPr>
            <a:r>
              <a:rPr lang="tr-TR" sz="2600" dirty="0">
                <a:latin typeface="Calibri" panose="020F0502020204030204" pitchFamily="34" charset="0"/>
                <a:ea typeface="Calibri" panose="020F0502020204030204" pitchFamily="34" charset="0"/>
                <a:cs typeface="Times New Roman" panose="02020603050405020304" pitchFamily="18" charset="0"/>
              </a:rPr>
              <a:t>6</a:t>
            </a:r>
            <a:r>
              <a:rPr lang="tr-TR" sz="2600" dirty="0" smtClean="0">
                <a:latin typeface="Calibri" panose="020F0502020204030204" pitchFamily="34" charset="0"/>
                <a:ea typeface="Calibri" panose="020F0502020204030204" pitchFamily="34" charset="0"/>
                <a:cs typeface="Times New Roman" panose="02020603050405020304" pitchFamily="18" charset="0"/>
              </a:rPr>
              <a:t>- İlkokul </a:t>
            </a:r>
            <a:r>
              <a:rPr lang="tr-TR" sz="2600" dirty="0">
                <a:latin typeface="Calibri" panose="020F0502020204030204" pitchFamily="34" charset="0"/>
                <a:ea typeface="Calibri" panose="020F0502020204030204" pitchFamily="34" charset="0"/>
                <a:cs typeface="Times New Roman" panose="02020603050405020304" pitchFamily="18" charset="0"/>
              </a:rPr>
              <a:t>ve ortaokullarda çocukların izleme ve değerlendirilmesinde, </a:t>
            </a:r>
            <a:r>
              <a:rPr lang="tr-TR" sz="2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e-</a:t>
            </a:r>
            <a:r>
              <a:rPr lang="tr-TR" sz="26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portfolyo</a:t>
            </a:r>
            <a:r>
              <a:rPr lang="tr-TR" sz="2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temelli bir gelişimsel izleme raporu kullanılacaktır</a:t>
            </a:r>
            <a:r>
              <a:rPr lang="tr-TR" sz="26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a:t>
            </a:r>
            <a:endParaRPr lang="tr-TR" sz="26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6" name="3 Resim" descr="merkezefendi mem logo2.jpg"/>
          <p:cNvPicPr>
            <a:picLocks noChangeAspect="1"/>
          </p:cNvPicPr>
          <p:nvPr/>
        </p:nvPicPr>
        <p:blipFill>
          <a:blip r:embed="rId3" cstate="print"/>
          <a:srcRect/>
          <a:stretch>
            <a:fillRect/>
          </a:stretch>
        </p:blipFill>
        <p:spPr bwMode="auto">
          <a:xfrm>
            <a:off x="56446" y="101599"/>
            <a:ext cx="1557865" cy="1461054"/>
          </a:xfrm>
          <a:prstGeom prst="rect">
            <a:avLst/>
          </a:prstGeom>
          <a:noFill/>
          <a:ln w="9525">
            <a:noFill/>
            <a:miter lim="800000"/>
            <a:headEnd/>
            <a:tailEnd/>
          </a:ln>
        </p:spPr>
      </p:pic>
    </p:spTree>
    <p:extLst>
      <p:ext uri="{BB962C8B-B14F-4D97-AF65-F5344CB8AC3E}">
        <p14:creationId xmlns="" xmlns:p14="http://schemas.microsoft.com/office/powerpoint/2010/main" val="29015201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830571" y="156526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Akış Çizelgesi: Ayıkla 3"/>
          <p:cNvSpPr/>
          <p:nvPr/>
        </p:nvSpPr>
        <p:spPr>
          <a:xfrm rot="5400000">
            <a:off x="5006406" y="36669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Oval 5"/>
          <p:cNvSpPr/>
          <p:nvPr/>
        </p:nvSpPr>
        <p:spPr>
          <a:xfrm>
            <a:off x="127011" y="116881"/>
            <a:ext cx="1407120" cy="140712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7" name="Düz Bağlayıcı 6"/>
          <p:cNvCxnSpPr>
            <a:stCxn id="6" idx="6"/>
          </p:cNvCxnSpPr>
          <p:nvPr/>
        </p:nvCxnSpPr>
        <p:spPr>
          <a:xfrm>
            <a:off x="1534133" y="820445"/>
            <a:ext cx="10657871" cy="186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a:stCxn id="6" idx="4"/>
          </p:cNvCxnSpPr>
          <p:nvPr/>
        </p:nvCxnSpPr>
        <p:spPr>
          <a:xfrm>
            <a:off x="830571" y="1524005"/>
            <a:ext cx="0" cy="53339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Yay 8"/>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0" name="Yuvarlatılmış Dikdörtgen 9"/>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Metin kutusu 10"/>
          <p:cNvSpPr txBox="1"/>
          <p:nvPr/>
        </p:nvSpPr>
        <p:spPr>
          <a:xfrm>
            <a:off x="5475749" y="211327"/>
            <a:ext cx="6716255" cy="584775"/>
          </a:xfrm>
          <a:prstGeom prst="rect">
            <a:avLst/>
          </a:prstGeom>
          <a:noFill/>
        </p:spPr>
        <p:txBody>
          <a:bodyPr wrap="square" rtlCol="0">
            <a:spAutoFit/>
          </a:bodyPr>
          <a:lstStyle/>
          <a:p>
            <a:pPr algn="ctr"/>
            <a:r>
              <a:rPr lang="tr-TR" sz="3200" b="1" dirty="0" smtClean="0">
                <a:effectLst>
                  <a:outerShdw blurRad="38100" dist="38100" dir="2700000" algn="tl">
                    <a:srgbClr val="000000">
                      <a:alpha val="43137"/>
                    </a:srgbClr>
                  </a:outerShdw>
                </a:effectLst>
                <a:latin typeface="Trebuchet MS" panose="020B0603020202020204" pitchFamily="34" charset="0"/>
              </a:rPr>
              <a:t>2023 EĞİTİM VİZYONU</a:t>
            </a:r>
            <a:endParaRPr lang="tr-TR" sz="3200" b="1" dirty="0">
              <a:effectLst>
                <a:outerShdw blurRad="38100" dist="38100" dir="2700000" algn="tl">
                  <a:srgbClr val="000000">
                    <a:alpha val="43137"/>
                  </a:srgbClr>
                </a:outerShdw>
              </a:effectLst>
              <a:latin typeface="Trebuchet MS" panose="020B0603020202020204" pitchFamily="34" charset="0"/>
            </a:endParaRPr>
          </a:p>
        </p:txBody>
      </p:sp>
      <p:sp>
        <p:nvSpPr>
          <p:cNvPr id="12" name="11 Slayt Numarası Yer Tutucusu"/>
          <p:cNvSpPr>
            <a:spLocks noGrp="1"/>
          </p:cNvSpPr>
          <p:nvPr>
            <p:ph type="sldNum" sz="quarter" idx="12"/>
          </p:nvPr>
        </p:nvSpPr>
        <p:spPr/>
        <p:txBody>
          <a:bodyPr/>
          <a:lstStyle/>
          <a:p>
            <a:fld id="{92906C5C-297D-40D7-908D-F30303E58C5D}" type="slidenum">
              <a:rPr lang="tr-TR" smtClean="0"/>
              <a:pPr/>
              <a:t>98</a:t>
            </a:fld>
            <a:endParaRPr lang="tr-TR"/>
          </a:p>
        </p:txBody>
      </p:sp>
      <p:sp>
        <p:nvSpPr>
          <p:cNvPr id="2" name="Dikdörtgen 1"/>
          <p:cNvSpPr/>
          <p:nvPr/>
        </p:nvSpPr>
        <p:spPr>
          <a:xfrm>
            <a:off x="830572" y="1557642"/>
            <a:ext cx="11361429" cy="652166"/>
          </a:xfrm>
          <a:prstGeom prst="rect">
            <a:avLst/>
          </a:prstGeom>
        </p:spPr>
        <p:txBody>
          <a:bodyPr wrap="square">
            <a:spAutoFit/>
          </a:bodyPr>
          <a:lstStyle/>
          <a:p>
            <a:pPr algn="ctr">
              <a:lnSpc>
                <a:spcPct val="107000"/>
              </a:lnSpc>
              <a:spcAft>
                <a:spcPts val="800"/>
              </a:spcAft>
            </a:pPr>
            <a:r>
              <a:rPr lang="tr-TR" sz="3400" b="1"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TEMEL EĞİTİM</a:t>
            </a:r>
            <a:endParaRPr lang="tr-TR" sz="3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Yuvarlatılmış Dikdörtgen 13"/>
          <p:cNvSpPr/>
          <p:nvPr/>
        </p:nvSpPr>
        <p:spPr>
          <a:xfrm>
            <a:off x="830571" y="2283792"/>
            <a:ext cx="11361431" cy="101438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830572" y="2283791"/>
            <a:ext cx="11361429" cy="1014380"/>
          </a:xfrm>
          <a:prstGeom prst="rect">
            <a:avLst/>
          </a:prstGeom>
        </p:spPr>
        <p:txBody>
          <a:bodyPr wrap="square">
            <a:spAutoFit/>
          </a:bodyPr>
          <a:lstStyle/>
          <a:p>
            <a:pPr algn="ctr">
              <a:lnSpc>
                <a:spcPct val="107000"/>
              </a:lnSpc>
              <a:spcAft>
                <a:spcPts val="800"/>
              </a:spcAft>
            </a:pPr>
            <a:r>
              <a:rPr lang="tr-TR"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İLKOKUL ve ORTAOKULLAR GELİŞİMSEL AÇIDAN YENİDEN YAPILANDIRILACAK</a:t>
            </a:r>
          </a:p>
        </p:txBody>
      </p:sp>
      <p:sp>
        <p:nvSpPr>
          <p:cNvPr id="17" name="Dikdörtgen 16"/>
          <p:cNvSpPr/>
          <p:nvPr/>
        </p:nvSpPr>
        <p:spPr>
          <a:xfrm rot="16200000">
            <a:off x="-647635" y="5276212"/>
            <a:ext cx="2121093" cy="769441"/>
          </a:xfrm>
          <a:prstGeom prst="rect">
            <a:avLst/>
          </a:prstGeom>
        </p:spPr>
        <p:txBody>
          <a:bodyPr wrap="none">
            <a:spAutoFit/>
          </a:bodyPr>
          <a:lstStyle/>
          <a:p>
            <a:r>
              <a:rPr lang="tr-TR" sz="44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HEDEF 1</a:t>
            </a:r>
            <a:endParaRPr lang="tr-TR" sz="4400" dirty="0"/>
          </a:p>
        </p:txBody>
      </p:sp>
      <p:sp>
        <p:nvSpPr>
          <p:cNvPr id="18" name="Dikdörtgen 17"/>
          <p:cNvSpPr/>
          <p:nvPr/>
        </p:nvSpPr>
        <p:spPr>
          <a:xfrm>
            <a:off x="830572" y="3381704"/>
            <a:ext cx="11026149" cy="2438168"/>
          </a:xfrm>
          <a:prstGeom prst="rect">
            <a:avLst/>
          </a:prstGeom>
        </p:spPr>
        <p:txBody>
          <a:bodyPr wrap="square">
            <a:spAutoFit/>
          </a:bodyPr>
          <a:lstStyle/>
          <a:p>
            <a:pPr algn="just">
              <a:lnSpc>
                <a:spcPct val="107000"/>
              </a:lnSpc>
              <a:spcAft>
                <a:spcPts val="800"/>
              </a:spcAft>
            </a:pPr>
            <a:r>
              <a:rPr lang="tr-TR" sz="2600" dirty="0">
                <a:latin typeface="Calibri" panose="020F0502020204030204" pitchFamily="34" charset="0"/>
                <a:ea typeface="Calibri" panose="020F0502020204030204" pitchFamily="34" charset="0"/>
                <a:cs typeface="Times New Roman" panose="02020603050405020304" pitchFamily="18" charset="0"/>
              </a:rPr>
              <a:t>7</a:t>
            </a:r>
            <a:r>
              <a:rPr lang="tr-TR" sz="2600" dirty="0" smtClean="0">
                <a:latin typeface="Calibri" panose="020F0502020204030204" pitchFamily="34" charset="0"/>
                <a:ea typeface="Calibri" panose="020F0502020204030204" pitchFamily="34" charset="0"/>
                <a:cs typeface="Times New Roman" panose="02020603050405020304" pitchFamily="18" charset="0"/>
              </a:rPr>
              <a:t>-  </a:t>
            </a:r>
            <a:r>
              <a:rPr lang="tr-TR" sz="2600" dirty="0" smtClean="0">
                <a:solidFill>
                  <a:schemeClr val="accent1"/>
                </a:solidFill>
                <a:latin typeface="Calibri" panose="020F0502020204030204" pitchFamily="34" charset="0"/>
                <a:ea typeface="Calibri" panose="020F0502020204030204" pitchFamily="34" charset="0"/>
                <a:cs typeface="Times New Roman" panose="02020603050405020304" pitchFamily="18" charset="0"/>
              </a:rPr>
              <a:t>Tam </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gün eğitim yapılan, </a:t>
            </a:r>
            <a:r>
              <a:rPr lang="tr-TR" sz="2600" dirty="0">
                <a:latin typeface="Calibri" panose="020F0502020204030204" pitchFamily="34" charset="0"/>
                <a:ea typeface="Calibri" panose="020F0502020204030204" pitchFamily="34" charset="0"/>
                <a:cs typeface="Times New Roman" panose="02020603050405020304" pitchFamily="18" charset="0"/>
              </a:rPr>
              <a:t>koşulları elverişsiz yerleşim yerlerindeki okullardan başlayarak </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çocuklara öğle yemeği verilmesi sağlanacaktır.</a:t>
            </a:r>
          </a:p>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8- </a:t>
            </a:r>
            <a:r>
              <a:rPr lang="tr-TR" sz="2600" dirty="0" smtClean="0">
                <a:solidFill>
                  <a:schemeClr val="accent1"/>
                </a:solidFill>
                <a:latin typeface="Calibri" panose="020F0502020204030204" pitchFamily="34" charset="0"/>
                <a:ea typeface="Calibri" panose="020F0502020204030204" pitchFamily="34" charset="0"/>
                <a:cs typeface="Times New Roman" panose="02020603050405020304" pitchFamily="18" charset="0"/>
              </a:rPr>
              <a:t>İkili </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eğitim tümüyle kaldırılacaktır</a:t>
            </a:r>
            <a:r>
              <a:rPr lang="tr-TR" sz="2600" dirty="0" smtClean="0">
                <a:solidFill>
                  <a:schemeClr val="accent1"/>
                </a:solidFill>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9- </a:t>
            </a:r>
            <a:r>
              <a:rPr lang="tr-TR" sz="2600" dirty="0" smtClean="0">
                <a:solidFill>
                  <a:schemeClr val="accent1"/>
                </a:solidFill>
                <a:latin typeface="Calibri" panose="020F0502020204030204" pitchFamily="34" charset="0"/>
                <a:ea typeface="Calibri" panose="020F0502020204030204" pitchFamily="34" charset="0"/>
                <a:cs typeface="Times New Roman" panose="02020603050405020304" pitchFamily="18" charset="0"/>
              </a:rPr>
              <a:t>Yardımcı </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kaynak ihtiyacını büyük ölçüde ortadan kaldıracak düzenlemeler yapılacaktır</a:t>
            </a:r>
            <a:r>
              <a:rPr lang="tr-TR" sz="2600" dirty="0" smtClean="0">
                <a:solidFill>
                  <a:schemeClr val="accent1"/>
                </a:solidFill>
                <a:latin typeface="Calibri" panose="020F0502020204030204" pitchFamily="34" charset="0"/>
                <a:ea typeface="Calibri" panose="020F0502020204030204" pitchFamily="34" charset="0"/>
                <a:cs typeface="Times New Roman" panose="02020603050405020304" pitchFamily="18" charset="0"/>
              </a:rPr>
              <a:t>.</a:t>
            </a:r>
            <a:endPar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6" name="3 Resim" descr="merkezefendi mem logo2.jpg"/>
          <p:cNvPicPr>
            <a:picLocks noChangeAspect="1"/>
          </p:cNvPicPr>
          <p:nvPr/>
        </p:nvPicPr>
        <p:blipFill>
          <a:blip r:embed="rId3" cstate="print"/>
          <a:srcRect/>
          <a:stretch>
            <a:fillRect/>
          </a:stretch>
        </p:blipFill>
        <p:spPr bwMode="auto">
          <a:xfrm>
            <a:off x="56446" y="101599"/>
            <a:ext cx="1557865" cy="1461054"/>
          </a:xfrm>
          <a:prstGeom prst="rect">
            <a:avLst/>
          </a:prstGeom>
          <a:noFill/>
          <a:ln w="9525">
            <a:noFill/>
            <a:miter lim="800000"/>
            <a:headEnd/>
            <a:tailEnd/>
          </a:ln>
        </p:spPr>
      </p:pic>
    </p:spTree>
    <p:extLst>
      <p:ext uri="{BB962C8B-B14F-4D97-AF65-F5344CB8AC3E}">
        <p14:creationId xmlns="" xmlns:p14="http://schemas.microsoft.com/office/powerpoint/2010/main" val="235140437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830571" y="156526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Akış Çizelgesi: Ayıkla 3"/>
          <p:cNvSpPr/>
          <p:nvPr/>
        </p:nvSpPr>
        <p:spPr>
          <a:xfrm rot="5400000">
            <a:off x="5006406" y="366694"/>
            <a:ext cx="427028" cy="321751"/>
          </a:xfrm>
          <a:prstGeom prst="flowChartExtra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Oval 5"/>
          <p:cNvSpPr/>
          <p:nvPr/>
        </p:nvSpPr>
        <p:spPr>
          <a:xfrm>
            <a:off x="127011" y="116881"/>
            <a:ext cx="1407120" cy="140712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7" name="Düz Bağlayıcı 6"/>
          <p:cNvCxnSpPr>
            <a:stCxn id="6" idx="6"/>
          </p:cNvCxnSpPr>
          <p:nvPr/>
        </p:nvCxnSpPr>
        <p:spPr>
          <a:xfrm>
            <a:off x="1534133" y="820445"/>
            <a:ext cx="10657871" cy="186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a:stCxn id="6" idx="4"/>
          </p:cNvCxnSpPr>
          <p:nvPr/>
        </p:nvCxnSpPr>
        <p:spPr>
          <a:xfrm>
            <a:off x="830571" y="1524005"/>
            <a:ext cx="0" cy="533399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Yay 8"/>
          <p:cNvSpPr/>
          <p:nvPr/>
        </p:nvSpPr>
        <p:spPr>
          <a:xfrm>
            <a:off x="127011" y="116881"/>
            <a:ext cx="1407120" cy="1407120"/>
          </a:xfrm>
          <a:prstGeom prst="arc">
            <a:avLst>
              <a:gd name="adj1" fmla="val 5438805"/>
              <a:gd name="adj2" fmla="val 850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0" name="Yuvarlatılmış Dikdörtgen 9"/>
          <p:cNvSpPr/>
          <p:nvPr/>
        </p:nvSpPr>
        <p:spPr>
          <a:xfrm>
            <a:off x="5475745" y="186987"/>
            <a:ext cx="6716256" cy="635000"/>
          </a:xfrm>
          <a:prstGeom prst="roundRect">
            <a:avLst>
              <a:gd name="adj" fmla="val 50000"/>
            </a:avLst>
          </a:prstGeom>
          <a:solidFill>
            <a:srgbClr val="FFCCCC"/>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Metin kutusu 10"/>
          <p:cNvSpPr txBox="1"/>
          <p:nvPr/>
        </p:nvSpPr>
        <p:spPr>
          <a:xfrm>
            <a:off x="5475749" y="211327"/>
            <a:ext cx="6716255" cy="584775"/>
          </a:xfrm>
          <a:prstGeom prst="rect">
            <a:avLst/>
          </a:prstGeom>
          <a:noFill/>
        </p:spPr>
        <p:txBody>
          <a:bodyPr wrap="square" rtlCol="0">
            <a:spAutoFit/>
          </a:bodyPr>
          <a:lstStyle/>
          <a:p>
            <a:pPr algn="ctr"/>
            <a:r>
              <a:rPr lang="tr-TR" sz="3200" b="1" dirty="0" smtClean="0">
                <a:effectLst>
                  <a:outerShdw blurRad="38100" dist="38100" dir="2700000" algn="tl">
                    <a:srgbClr val="000000">
                      <a:alpha val="43137"/>
                    </a:srgbClr>
                  </a:outerShdw>
                </a:effectLst>
                <a:latin typeface="Trebuchet MS" panose="020B0603020202020204" pitchFamily="34" charset="0"/>
              </a:rPr>
              <a:t>2023 EĞİTİM VİZYONU</a:t>
            </a:r>
            <a:endParaRPr lang="tr-TR" sz="3200" b="1" dirty="0">
              <a:effectLst>
                <a:outerShdw blurRad="38100" dist="38100" dir="2700000" algn="tl">
                  <a:srgbClr val="000000">
                    <a:alpha val="43137"/>
                  </a:srgbClr>
                </a:outerShdw>
              </a:effectLst>
              <a:latin typeface="Trebuchet MS" panose="020B0603020202020204" pitchFamily="34" charset="0"/>
            </a:endParaRPr>
          </a:p>
        </p:txBody>
      </p:sp>
      <p:sp>
        <p:nvSpPr>
          <p:cNvPr id="12" name="11 Slayt Numarası Yer Tutucusu"/>
          <p:cNvSpPr>
            <a:spLocks noGrp="1"/>
          </p:cNvSpPr>
          <p:nvPr>
            <p:ph type="sldNum" sz="quarter" idx="12"/>
          </p:nvPr>
        </p:nvSpPr>
        <p:spPr/>
        <p:txBody>
          <a:bodyPr/>
          <a:lstStyle/>
          <a:p>
            <a:fld id="{92906C5C-297D-40D7-908D-F30303E58C5D}" type="slidenum">
              <a:rPr lang="tr-TR" smtClean="0"/>
              <a:pPr/>
              <a:t>99</a:t>
            </a:fld>
            <a:endParaRPr lang="tr-TR"/>
          </a:p>
        </p:txBody>
      </p:sp>
      <p:sp>
        <p:nvSpPr>
          <p:cNvPr id="2" name="Dikdörtgen 1"/>
          <p:cNvSpPr/>
          <p:nvPr/>
        </p:nvSpPr>
        <p:spPr>
          <a:xfrm>
            <a:off x="830572" y="1557642"/>
            <a:ext cx="11361429" cy="652166"/>
          </a:xfrm>
          <a:prstGeom prst="rect">
            <a:avLst/>
          </a:prstGeom>
        </p:spPr>
        <p:txBody>
          <a:bodyPr wrap="square">
            <a:spAutoFit/>
          </a:bodyPr>
          <a:lstStyle/>
          <a:p>
            <a:pPr algn="ctr">
              <a:lnSpc>
                <a:spcPct val="107000"/>
              </a:lnSpc>
              <a:spcAft>
                <a:spcPts val="800"/>
              </a:spcAft>
            </a:pPr>
            <a:r>
              <a:rPr lang="tr-TR" sz="3400" b="1"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TEMEL EĞİTİM</a:t>
            </a:r>
            <a:endParaRPr lang="tr-TR" sz="3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Yuvarlatılmış Dikdörtgen 13"/>
          <p:cNvSpPr/>
          <p:nvPr/>
        </p:nvSpPr>
        <p:spPr>
          <a:xfrm>
            <a:off x="830571" y="2283791"/>
            <a:ext cx="11361431" cy="635000"/>
          </a:xfrm>
          <a:prstGeom prst="roundRect">
            <a:avLst>
              <a:gd name="adj" fmla="val 50000"/>
            </a:avLst>
          </a:prstGeom>
          <a:solidFill>
            <a:srgbClr val="FFCCCC">
              <a:alpha val="25098"/>
            </a:srgb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830572" y="2334844"/>
            <a:ext cx="11361429" cy="553357"/>
          </a:xfrm>
          <a:prstGeom prst="rect">
            <a:avLst/>
          </a:prstGeom>
        </p:spPr>
        <p:txBody>
          <a:bodyPr wrap="square">
            <a:spAutoFit/>
          </a:bodyPr>
          <a:lstStyle/>
          <a:p>
            <a:pPr algn="ctr">
              <a:lnSpc>
                <a:spcPct val="107000"/>
              </a:lnSpc>
              <a:spcAft>
                <a:spcPts val="800"/>
              </a:spcAft>
            </a:pPr>
            <a:r>
              <a:rPr lang="tr-TR" sz="2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YENİLİKÇİ UYGULAMALARA İMKÂN SAĞLANACAK</a:t>
            </a:r>
          </a:p>
        </p:txBody>
      </p:sp>
      <p:sp>
        <p:nvSpPr>
          <p:cNvPr id="16" name="Dikdörtgen 15"/>
          <p:cNvSpPr/>
          <p:nvPr/>
        </p:nvSpPr>
        <p:spPr>
          <a:xfrm>
            <a:off x="830572" y="3002323"/>
            <a:ext cx="11026149" cy="2866297"/>
          </a:xfrm>
          <a:prstGeom prst="rect">
            <a:avLst/>
          </a:prstGeom>
        </p:spPr>
        <p:txBody>
          <a:bodyPr wrap="square">
            <a:spAutoFit/>
          </a:bodyPr>
          <a:lstStyle/>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1- Çocukların </a:t>
            </a:r>
            <a:r>
              <a:rPr lang="tr-TR" sz="2600" dirty="0">
                <a:latin typeface="Calibri" panose="020F0502020204030204" pitchFamily="34" charset="0"/>
                <a:ea typeface="Calibri" panose="020F0502020204030204" pitchFamily="34" charset="0"/>
                <a:cs typeface="Times New Roman" panose="02020603050405020304" pitchFamily="18" charset="0"/>
              </a:rPr>
              <a:t>kendi bölgelerinin üretim, kültür, sanat ve coğrafi kapasitesini keşfetmesine, bitki ve hayvan türlerini, yöresel yemeklerini, oyun ve folklorunu tanımasına derslerle bütünleşik veya </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ders dışı etkinlik olarak ağırlık verilecektir</a:t>
            </a:r>
            <a:r>
              <a:rPr lang="tr-TR" sz="2600" dirty="0" smtClean="0">
                <a:solidFill>
                  <a:schemeClr val="accent1"/>
                </a:solidFill>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spcAft>
                <a:spcPts val="800"/>
              </a:spcAft>
            </a:pPr>
            <a:endParaRPr lang="tr-TR" sz="26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sz="2600" dirty="0" smtClean="0">
                <a:latin typeface="Calibri" panose="020F0502020204030204" pitchFamily="34" charset="0"/>
                <a:ea typeface="Calibri" panose="020F0502020204030204" pitchFamily="34" charset="0"/>
                <a:cs typeface="Times New Roman" panose="02020603050405020304" pitchFamily="18" charset="0"/>
              </a:rPr>
              <a:t>2- Okulların</a:t>
            </a:r>
            <a:r>
              <a:rPr lang="tr-TR" sz="2600" dirty="0">
                <a:latin typeface="Calibri" panose="020F0502020204030204" pitchFamily="34" charset="0"/>
                <a:ea typeface="Calibri" panose="020F0502020204030204" pitchFamily="34" charset="0"/>
                <a:cs typeface="Times New Roman" panose="02020603050405020304" pitchFamily="18" charset="0"/>
              </a:rPr>
              <a:t>, bölgelerindeki </a:t>
            </a:r>
            <a:r>
              <a:rPr lang="tr-TR" sz="26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bilim merkezleri ve müzeleri, sanat merkezleri, teknoparklar ve üniversitelerle</a:t>
            </a:r>
            <a:r>
              <a:rPr lang="tr-TR" sz="2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tr-TR" sz="2600" dirty="0">
                <a:latin typeface="Calibri" panose="020F0502020204030204" pitchFamily="34" charset="0"/>
                <a:ea typeface="Calibri" panose="020F0502020204030204" pitchFamily="34" charset="0"/>
                <a:cs typeface="Times New Roman" panose="02020603050405020304" pitchFamily="18" charset="0"/>
              </a:rPr>
              <a:t>iş birlikleri artırılacaktır</a:t>
            </a:r>
            <a:r>
              <a:rPr lang="tr-TR" sz="2600" dirty="0" smtClean="0">
                <a:latin typeface="Calibri" panose="020F0502020204030204" pitchFamily="34" charset="0"/>
                <a:ea typeface="Calibri" panose="020F0502020204030204" pitchFamily="34" charset="0"/>
                <a:cs typeface="Times New Roman" panose="02020603050405020304" pitchFamily="18" charset="0"/>
              </a:rPr>
              <a:t>.</a:t>
            </a:r>
            <a:endParaRPr lang="tr-TR" sz="2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7" name="Dikdörtgen 16"/>
          <p:cNvSpPr/>
          <p:nvPr/>
        </p:nvSpPr>
        <p:spPr>
          <a:xfrm rot="16200000">
            <a:off x="-647635" y="5276212"/>
            <a:ext cx="2121093" cy="769441"/>
          </a:xfrm>
          <a:prstGeom prst="rect">
            <a:avLst/>
          </a:prstGeom>
        </p:spPr>
        <p:txBody>
          <a:bodyPr wrap="none">
            <a:spAutoFit/>
          </a:bodyPr>
          <a:lstStyle/>
          <a:p>
            <a:r>
              <a:rPr lang="tr-TR" sz="44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HEDEF 2</a:t>
            </a:r>
            <a:endParaRPr lang="tr-TR" sz="4400" dirty="0"/>
          </a:p>
        </p:txBody>
      </p:sp>
      <p:pic>
        <p:nvPicPr>
          <p:cNvPr id="18" name="3 Resim" descr="merkezefendi mem logo2.jpg"/>
          <p:cNvPicPr>
            <a:picLocks noChangeAspect="1"/>
          </p:cNvPicPr>
          <p:nvPr/>
        </p:nvPicPr>
        <p:blipFill>
          <a:blip r:embed="rId3" cstate="print"/>
          <a:srcRect/>
          <a:stretch>
            <a:fillRect/>
          </a:stretch>
        </p:blipFill>
        <p:spPr bwMode="auto">
          <a:xfrm>
            <a:off x="56446" y="101599"/>
            <a:ext cx="1557865" cy="1461054"/>
          </a:xfrm>
          <a:prstGeom prst="rect">
            <a:avLst/>
          </a:prstGeom>
          <a:noFill/>
          <a:ln w="9525">
            <a:noFill/>
            <a:miter lim="800000"/>
            <a:headEnd/>
            <a:tailEnd/>
          </a:ln>
        </p:spPr>
      </p:pic>
    </p:spTree>
    <p:extLst>
      <p:ext uri="{BB962C8B-B14F-4D97-AF65-F5344CB8AC3E}">
        <p14:creationId xmlns="" xmlns:p14="http://schemas.microsoft.com/office/powerpoint/2010/main" val="26605537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Gündönümü">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2561</TotalTime>
  <Words>8779</Words>
  <Application>Microsoft Office PowerPoint</Application>
  <PresentationFormat>Özel</PresentationFormat>
  <Paragraphs>1672</Paragraphs>
  <Slides>146</Slides>
  <Notes>145</Notes>
  <HiddenSlides>0</HiddenSlides>
  <MMClips>0</MMClips>
  <ScaleCrop>false</ScaleCrop>
  <HeadingPairs>
    <vt:vector size="4" baseType="variant">
      <vt:variant>
        <vt:lpstr>Tema</vt:lpstr>
      </vt:variant>
      <vt:variant>
        <vt:i4>1</vt:i4>
      </vt:variant>
      <vt:variant>
        <vt:lpstr>Slayt Başlıkları</vt:lpstr>
      </vt:variant>
      <vt:variant>
        <vt:i4>146</vt:i4>
      </vt:variant>
    </vt:vector>
  </HeadingPairs>
  <TitlesOfParts>
    <vt:vector size="147" baseType="lpstr">
      <vt:lpstr>Office Teması</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Slayt 38</vt:lpstr>
      <vt:lpstr>Slayt 39</vt:lpstr>
      <vt:lpstr>Slayt 40</vt:lpstr>
      <vt:lpstr>Slayt 41</vt:lpstr>
      <vt:lpstr>Slayt 42</vt:lpstr>
      <vt:lpstr>Slayt 43</vt:lpstr>
      <vt:lpstr>Slayt 44</vt:lpstr>
      <vt:lpstr>Slayt 45</vt:lpstr>
      <vt:lpstr>Slayt 46</vt:lpstr>
      <vt:lpstr>Slayt 47</vt:lpstr>
      <vt:lpstr>Slayt 48</vt:lpstr>
      <vt:lpstr>Slayt 49</vt:lpstr>
      <vt:lpstr>Slayt 50</vt:lpstr>
      <vt:lpstr>Slayt 51</vt:lpstr>
      <vt:lpstr>Slayt 52</vt:lpstr>
      <vt:lpstr>Slayt 53</vt:lpstr>
      <vt:lpstr>Slayt 54</vt:lpstr>
      <vt:lpstr>Slayt 55</vt:lpstr>
      <vt:lpstr>Slayt 56</vt:lpstr>
      <vt:lpstr>Slayt 57</vt:lpstr>
      <vt:lpstr>Slayt 58</vt:lpstr>
      <vt:lpstr>Slayt 59</vt:lpstr>
      <vt:lpstr>Slayt 60</vt:lpstr>
      <vt:lpstr>Slayt 61</vt:lpstr>
      <vt:lpstr>Slayt 62</vt:lpstr>
      <vt:lpstr>Slayt 63</vt:lpstr>
      <vt:lpstr>Slayt 64</vt:lpstr>
      <vt:lpstr>Slayt 65</vt:lpstr>
      <vt:lpstr>Slayt 66</vt:lpstr>
      <vt:lpstr>Slayt 67</vt:lpstr>
      <vt:lpstr>Slayt 68</vt:lpstr>
      <vt:lpstr>Slayt 69</vt:lpstr>
      <vt:lpstr>Slayt 70</vt:lpstr>
      <vt:lpstr>Slayt 71</vt:lpstr>
      <vt:lpstr>Slayt 72</vt:lpstr>
      <vt:lpstr>Slayt 73</vt:lpstr>
      <vt:lpstr>Slayt 74</vt:lpstr>
      <vt:lpstr>Slayt 75</vt:lpstr>
      <vt:lpstr>Slayt 76</vt:lpstr>
      <vt:lpstr>Slayt 77</vt:lpstr>
      <vt:lpstr>Slayt 78</vt:lpstr>
      <vt:lpstr>Slayt 79</vt:lpstr>
      <vt:lpstr>Slayt 80</vt:lpstr>
      <vt:lpstr>Slayt 81</vt:lpstr>
      <vt:lpstr>Slayt 82</vt:lpstr>
      <vt:lpstr>Slayt 83</vt:lpstr>
      <vt:lpstr>Slayt 84</vt:lpstr>
      <vt:lpstr>Slayt 85</vt:lpstr>
      <vt:lpstr>Slayt 86</vt:lpstr>
      <vt:lpstr>Slayt 87</vt:lpstr>
      <vt:lpstr>Slayt 88</vt:lpstr>
      <vt:lpstr>Slayt 89</vt:lpstr>
      <vt:lpstr>Slayt 90</vt:lpstr>
      <vt:lpstr>Slayt 91</vt:lpstr>
      <vt:lpstr>Slayt 92</vt:lpstr>
      <vt:lpstr>Slayt 93</vt:lpstr>
      <vt:lpstr>Slayt 94</vt:lpstr>
      <vt:lpstr>Slayt 95</vt:lpstr>
      <vt:lpstr>Slayt 96</vt:lpstr>
      <vt:lpstr>Slayt 97</vt:lpstr>
      <vt:lpstr>Slayt 98</vt:lpstr>
      <vt:lpstr>Slayt 99</vt:lpstr>
      <vt:lpstr>Slayt 100</vt:lpstr>
      <vt:lpstr>Slayt 101</vt:lpstr>
      <vt:lpstr>Slayt 102</vt:lpstr>
      <vt:lpstr>Slayt 103</vt:lpstr>
      <vt:lpstr>Slayt 104</vt:lpstr>
      <vt:lpstr>Slayt 105</vt:lpstr>
      <vt:lpstr>Slayt 106</vt:lpstr>
      <vt:lpstr>Slayt 107</vt:lpstr>
      <vt:lpstr>Slayt 108</vt:lpstr>
      <vt:lpstr>Slayt 109</vt:lpstr>
      <vt:lpstr>Slayt 110</vt:lpstr>
      <vt:lpstr>Slayt 111</vt:lpstr>
      <vt:lpstr>Slayt 112</vt:lpstr>
      <vt:lpstr>Slayt 113</vt:lpstr>
      <vt:lpstr>Slayt 114</vt:lpstr>
      <vt:lpstr>Slayt 115</vt:lpstr>
      <vt:lpstr>Slayt 116</vt:lpstr>
      <vt:lpstr>Slayt 117</vt:lpstr>
      <vt:lpstr>Slayt 118</vt:lpstr>
      <vt:lpstr>Slayt 119</vt:lpstr>
      <vt:lpstr>Slayt 120</vt:lpstr>
      <vt:lpstr>Slayt 121</vt:lpstr>
      <vt:lpstr>Slayt 122</vt:lpstr>
      <vt:lpstr>Slayt 123</vt:lpstr>
      <vt:lpstr>Slayt 124</vt:lpstr>
      <vt:lpstr>Slayt 125</vt:lpstr>
      <vt:lpstr>Slayt 126</vt:lpstr>
      <vt:lpstr>Slayt 127</vt:lpstr>
      <vt:lpstr>Slayt 128</vt:lpstr>
      <vt:lpstr>Slayt 129</vt:lpstr>
      <vt:lpstr>Slayt 130</vt:lpstr>
      <vt:lpstr>Slayt 131</vt:lpstr>
      <vt:lpstr>Slayt 132</vt:lpstr>
      <vt:lpstr>Slayt 133</vt:lpstr>
      <vt:lpstr>Slayt 134</vt:lpstr>
      <vt:lpstr>Slayt 135</vt:lpstr>
      <vt:lpstr>Slayt 136</vt:lpstr>
      <vt:lpstr>Slayt 137</vt:lpstr>
      <vt:lpstr>Slayt 138</vt:lpstr>
      <vt:lpstr>Slayt 139</vt:lpstr>
      <vt:lpstr>Slayt 140</vt:lpstr>
      <vt:lpstr>Slayt 141</vt:lpstr>
      <vt:lpstr>Slayt 142</vt:lpstr>
      <vt:lpstr>Slayt 143</vt:lpstr>
      <vt:lpstr>Slayt 144</vt:lpstr>
      <vt:lpstr>Slayt 145</vt:lpstr>
      <vt:lpstr>Slayt 146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HuseyinGOKALP</dc:creator>
  <cp:lastModifiedBy>Windows Kullanıcısı</cp:lastModifiedBy>
  <cp:revision>239</cp:revision>
  <dcterms:created xsi:type="dcterms:W3CDTF">2018-06-29T11:21:05Z</dcterms:created>
  <dcterms:modified xsi:type="dcterms:W3CDTF">2019-08-20T04:58:27Z</dcterms:modified>
</cp:coreProperties>
</file>